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23" r:id="rId1"/>
    <p:sldMasterId id="2147483924" r:id="rId2"/>
  </p:sldMasterIdLst>
  <p:notesMasterIdLst>
    <p:notesMasterId r:id="rId103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355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354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  <p:sldId id="320" r:id="rId69"/>
    <p:sldId id="321" r:id="rId70"/>
    <p:sldId id="322" r:id="rId71"/>
    <p:sldId id="323" r:id="rId72"/>
    <p:sldId id="324" r:id="rId73"/>
    <p:sldId id="325" r:id="rId74"/>
    <p:sldId id="326" r:id="rId75"/>
    <p:sldId id="327" r:id="rId76"/>
    <p:sldId id="328" r:id="rId77"/>
    <p:sldId id="329" r:id="rId78"/>
    <p:sldId id="330" r:id="rId79"/>
    <p:sldId id="331" r:id="rId80"/>
    <p:sldId id="332" r:id="rId81"/>
    <p:sldId id="333" r:id="rId82"/>
    <p:sldId id="334" r:id="rId83"/>
    <p:sldId id="335" r:id="rId84"/>
    <p:sldId id="336" r:id="rId85"/>
    <p:sldId id="337" r:id="rId86"/>
    <p:sldId id="338" r:id="rId87"/>
    <p:sldId id="339" r:id="rId88"/>
    <p:sldId id="340" r:id="rId89"/>
    <p:sldId id="341" r:id="rId90"/>
    <p:sldId id="342" r:id="rId91"/>
    <p:sldId id="343" r:id="rId92"/>
    <p:sldId id="344" r:id="rId93"/>
    <p:sldId id="345" r:id="rId94"/>
    <p:sldId id="346" r:id="rId95"/>
    <p:sldId id="347" r:id="rId96"/>
    <p:sldId id="348" r:id="rId97"/>
    <p:sldId id="349" r:id="rId98"/>
    <p:sldId id="350" r:id="rId99"/>
    <p:sldId id="351" r:id="rId100"/>
    <p:sldId id="352" r:id="rId101"/>
    <p:sldId id="353" r:id="rId10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7181D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>
    <p:restoredLeft sz="12579"/>
    <p:restoredTop sz="90000"/>
  </p:normalViewPr>
  <p:slideViewPr>
    <p:cSldViewPr snapToObjects="1">
      <p:cViewPr varScale="1">
        <p:scale>
          <a:sx n="104" d="100"/>
          <a:sy n="104" d="100"/>
        </p:scale>
        <p:origin x="1008" y="96"/>
      </p:cViewPr>
      <p:guideLst>
        <p:guide orient="horz" pos="2159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10" cy="7201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6" Type="http://schemas.openxmlformats.org/officeDocument/2006/relationships/slide" Target="slides/slide14.xml"/><Relationship Id="rId107" Type="http://schemas.openxmlformats.org/officeDocument/2006/relationships/tableStyles" Target="tableStyles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notesMaster" Target="notesMasters/notes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6" Type="http://schemas.openxmlformats.org/officeDocument/2006/relationships/theme" Target="theme/theme1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presProps" Target="presProp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2023-07-07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47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399" y="2130425"/>
            <a:ext cx="10363198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799" y="3886200"/>
            <a:ext cx="853439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0A130E-E3B8-4EBE-931F-81B26B8448AA}" type="datetime1">
              <a:rPr lang="ko-KR" altLang="en-US" smtClean="0"/>
              <a:pPr/>
              <a:t>2023-07-07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C6A38-4290-41DD-B95C-4155372FD4A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2130425"/>
            <a:ext cx="12192000" cy="1470025"/>
          </a:xfrm>
        </p:spPr>
        <p:txBody>
          <a:bodyPr>
            <a:normAutofit/>
          </a:bodyPr>
          <a:lstStyle>
            <a:lvl1pPr>
              <a:defRPr sz="44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48888-F454-4AD2-BA62-3AF29D9807C0}" type="datetime1">
              <a:rPr lang="ko-KR" altLang="en-US" smtClean="0"/>
              <a:pPr/>
              <a:t>2023-07-07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99" y="274638"/>
            <a:ext cx="10972798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4" hasCustomPrompt="1"/>
          </p:nvPr>
        </p:nvSpPr>
        <p:spPr>
          <a:xfrm>
            <a:off x="2857477" y="2214563"/>
            <a:ext cx="6477021" cy="3214687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</a:lstStyle>
          <a:p>
            <a:pPr lvl="0"/>
            <a:r>
              <a:rPr lang="ko-KR" altLang="en-US" smtClean="0"/>
              <a:t>첫째 목차</a:t>
            </a:r>
            <a:endParaRPr lang="ko-KR" altLang="en-US"/>
          </a:p>
          <a:p>
            <a:pPr lvl="0"/>
            <a:r>
              <a:rPr lang="ko-KR" altLang="en-US" smtClean="0"/>
              <a:t>둘째 목차</a:t>
            </a:r>
            <a:endParaRPr lang="ko-KR" altLang="en-US"/>
          </a:p>
          <a:p>
            <a:pPr lvl="0"/>
            <a:r>
              <a:rPr lang="ko-KR" altLang="en-US" smtClean="0"/>
              <a:t>셋째 목차</a:t>
            </a:r>
            <a:endParaRPr lang="ko-KR" altLang="en-US"/>
          </a:p>
          <a:p>
            <a:pPr lvl="0"/>
            <a:r>
              <a:rPr lang="ko-KR" altLang="en-US" smtClean="0"/>
              <a:t>넷째 목차</a:t>
            </a:r>
            <a:endParaRPr lang="ko-KR" altLang="en-US"/>
          </a:p>
          <a:p>
            <a:pPr lvl="0"/>
            <a:r>
              <a:rPr lang="ko-KR" altLang="en-US" smtClean="0"/>
              <a:t>다섯째 목차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FEC12-A4C9-4837-AF94-AD867782C04C}" type="datetime1">
              <a:rPr lang="ko-KR" altLang="en-US" smtClean="0"/>
              <a:pPr/>
              <a:t>2023-07-07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199" y="274638"/>
            <a:ext cx="2743199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599" y="274638"/>
            <a:ext cx="8026399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F84A3-4F29-4053-ACFD-1BAF2D3F140C}" type="datetime1">
              <a:rPr lang="ko-KR" altLang="en-US" smtClean="0"/>
              <a:pPr/>
              <a:t>2023-07-07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22363"/>
            <a:ext cx="103632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>
              <a:defRPr/>
            </a:pPr>
            <a:r>
              <a:rPr lang="ko-KR" altLang="en-US"/>
              <a:t>클릭하여 마스터 부제목 스타일 편집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78EEEA2A-D18F-4321-9C5E-E3BE16DBCF16}" type="datetime1">
              <a:rPr lang="ko-KR" altLang="en-US"/>
              <a:pPr lvl="0">
                <a:defRPr/>
              </a:pPr>
              <a:t>2023-07-07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5042A23B-4A50-43C9-B5B6-B1FA906C5FFE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텍스트 스타일 편집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78EEEA2A-D18F-4321-9C5E-E3BE16DBCF16}" type="datetime1">
              <a:rPr lang="ko-KR" altLang="en-US"/>
              <a:pPr lvl="0">
                <a:defRPr/>
              </a:pPr>
              <a:t>2023-07-07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5042A23B-4A50-43C9-B5B6-B1FA906C5FFE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78EEEA2A-D18F-4321-9C5E-E3BE16DBCF16}" type="datetime1">
              <a:rPr lang="ko-KR" altLang="en-US"/>
              <a:pPr lvl="0">
                <a:defRPr/>
              </a:pPr>
              <a:t>2023-07-07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5042A23B-4A50-43C9-B5B6-B1FA906C5FFE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마스터 텍스트 스타일 편집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마스터 텍스트 스타일 편집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78EEEA2A-D18F-4321-9C5E-E3BE16DBCF16}" type="datetime1">
              <a:rPr lang="ko-KR" altLang="en-US"/>
              <a:pPr lvl="0">
                <a:defRPr/>
              </a:pPr>
              <a:t>2023-07-07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5042A23B-4A50-43C9-B5B6-B1FA906C5FFE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1325563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마스터 텍스트 스타일 편집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마스터 텍스트 스타일 편집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78EEEA2A-D18F-4321-9C5E-E3BE16DBCF16}" type="datetime1">
              <a:rPr lang="ko-KR" altLang="en-US"/>
              <a:pPr lvl="0">
                <a:defRPr/>
              </a:pPr>
              <a:t>2023-07-07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5042A23B-4A50-43C9-B5B6-B1FA906C5FFE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78EEEA2A-D18F-4321-9C5E-E3BE16DBCF16}" type="datetime1">
              <a:rPr lang="ko-KR" altLang="en-US"/>
              <a:pPr lvl="0">
                <a:defRPr/>
              </a:pPr>
              <a:t>2023-07-07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5042A23B-4A50-43C9-B5B6-B1FA906C5FFE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78EEEA2A-D18F-4321-9C5E-E3BE16DBCF16}" type="datetime1">
              <a:rPr lang="ko-KR" altLang="en-US"/>
              <a:pPr lvl="0">
                <a:defRPr/>
              </a:pPr>
              <a:t>2023-07-07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5042A23B-4A50-43C9-B5B6-B1FA906C5FFE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3836A-82A3-4C8B-9D31-CD724F3673ED}" type="datetime1">
              <a:rPr lang="ko-KR" altLang="en-US" smtClean="0"/>
              <a:pPr/>
              <a:t>2023-07-07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ko-KR" altLang="en-US"/>
              <a:t>마스터 텍스트 스타일 편집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78EEEA2A-D18F-4321-9C5E-E3BE16DBCF16}" type="datetime1">
              <a:rPr lang="ko-KR" altLang="en-US"/>
              <a:pPr lvl="0">
                <a:defRPr/>
              </a:pPr>
              <a:t>2023-07-07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5042A23B-4A50-43C9-B5B6-B1FA906C5FFE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>
              <a:defRPr/>
            </a:pPr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78EEEA2A-D18F-4321-9C5E-E3BE16DBCF16}" type="datetime1">
              <a:rPr lang="ko-KR" altLang="en-US"/>
              <a:pPr lvl="0">
                <a:defRPr/>
              </a:pPr>
              <a:t>2023-07-07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5042A23B-4A50-43C9-B5B6-B1FA906C5FFE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>
              <a:defRPr/>
            </a:pPr>
            <a:r>
              <a:rPr lang="ko-KR" altLang="en-US"/>
              <a:t>마스터 텍스트 스타일 편집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78EEEA2A-D18F-4321-9C5E-E3BE16DBCF16}" type="datetime1">
              <a:rPr lang="ko-KR" altLang="en-US"/>
              <a:pPr lvl="0">
                <a:defRPr/>
              </a:pPr>
              <a:t>2023-07-07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5042A23B-4A50-43C9-B5B6-B1FA906C5FFE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pPr lvl="0">
              <a:defRPr/>
            </a:pPr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>
              <a:defRPr/>
            </a:pPr>
            <a:r>
              <a:rPr lang="ko-KR" altLang="en-US"/>
              <a:t>마스터 텍스트 스타일 편집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78EEEA2A-D18F-4321-9C5E-E3BE16DBCF16}" type="datetime1">
              <a:rPr lang="ko-KR" altLang="en-US"/>
              <a:pPr lvl="0">
                <a:defRPr/>
              </a:pPr>
              <a:t>2023-07-07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5042A23B-4A50-43C9-B5B6-B1FA906C5FFE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EBAF6-36D0-4DD8-B695-D4C1B37E35D6}" type="datetime1">
              <a:rPr lang="ko-KR" altLang="en-US" smtClean="0"/>
              <a:pPr/>
              <a:t>2023-07-07</a:t>
            </a:fld>
            <a:endParaRPr lang="ko-KR" altLang="en-US"/>
          </a:p>
        </p:txBody>
      </p:sp>
      <p:sp>
        <p:nvSpPr>
          <p:cNvPr id="3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3" y="4406900"/>
            <a:ext cx="10363198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3" y="2906713"/>
            <a:ext cx="10363198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728D28-603B-4EFC-80F8-17E5E9107035}" type="datetime1">
              <a:rPr lang="ko-KR" altLang="en-US" smtClean="0"/>
              <a:pPr/>
              <a:t>2023-07-07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A1F4E-0809-4239-8034-C38E431DAF92}" type="datetime1">
              <a:rPr lang="ko-KR" altLang="en-US" smtClean="0"/>
              <a:pPr/>
              <a:t>2023-07-07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DA496-7307-4E8B-88DE-CB97B48BAB6F}" type="datetime1">
              <a:rPr lang="ko-KR" altLang="en-US" smtClean="0"/>
              <a:pPr/>
              <a:t>2023-07-07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표 개체 틀 2"/>
          <p:cNvSpPr>
            <a:spLocks noGrp="1"/>
          </p:cNvSpPr>
          <p:nvPr>
            <p:ph type="tbl" sz="quarter" idx="13"/>
          </p:nvPr>
        </p:nvSpPr>
        <p:spPr>
          <a:xfrm>
            <a:off x="608037" y="1643063"/>
            <a:ext cx="10972798" cy="4525200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r>
              <a:rPr lang="ko-KR" altLang="en-US" smtClean="0"/>
              <a:t>표를 추가하려면 아이콘을 클릭하십시오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21E90-850C-410B-8B89-8394F580CFDA}" type="datetime1">
              <a:rPr lang="ko-KR" altLang="en-US" smtClean="0"/>
              <a:pPr/>
              <a:t>2023-07-07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09599" y="160020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quarter" idx="2"/>
          </p:nvPr>
        </p:nvSpPr>
        <p:spPr>
          <a:xfrm>
            <a:off x="6197599" y="160020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내용 개체 틀 4"/>
          <p:cNvSpPr>
            <a:spLocks noGrp="1"/>
          </p:cNvSpPr>
          <p:nvPr>
            <p:ph sz="quarter" idx="3"/>
          </p:nvPr>
        </p:nvSpPr>
        <p:spPr>
          <a:xfrm>
            <a:off x="608037" y="398422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6036" y="398422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E7E28-9336-4363-8674-B91477D8F243}" type="datetime1">
              <a:rPr lang="ko-KR" altLang="en-US" smtClean="0"/>
              <a:pPr/>
              <a:t>2023-07-07</a:t>
            </a:fld>
            <a:endParaRPr lang="ko-KR" altLang="en-US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6" y="4800600"/>
            <a:ext cx="7315199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6" y="612775"/>
            <a:ext cx="7315199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6" y="5367338"/>
            <a:ext cx="7315199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ko-KR" altLang="en-US" smtClean="0"/>
              <a:t>마스터 텍스트 스타일을 편집합니다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E7E28-9336-4363-8674-B91477D8F243}" type="datetime1">
              <a:rPr lang="ko-KR" altLang="en-US" smtClean="0"/>
              <a:pPr/>
              <a:t>2023-07-07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599" y="274638"/>
            <a:ext cx="109727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599" y="1600200"/>
            <a:ext cx="10972798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5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22D86A-5F52-4165-8473-F1B836277586}" type="datetime1">
              <a:rPr lang="ko-KR" altLang="en-US" smtClean="0"/>
              <a:pPr/>
              <a:t>2023-07-07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599" y="6356350"/>
            <a:ext cx="3860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5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</p:sldLayoutIdLst>
  <p:hf sldNum="0"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rtl="0" eaLnBrk="1" latinLnBrk="1" hangingPunct="1">
        <a:defRPr>
          <a:solidFill>
            <a:schemeClr val="tx2"/>
          </a:solidFill>
        </a:defRPr>
      </a:lvl2pPr>
      <a:lvl3pPr rtl="0" eaLnBrk="1" latinLnBrk="1" hangingPunct="1">
        <a:defRPr>
          <a:solidFill>
            <a:schemeClr val="tx2"/>
          </a:solidFill>
        </a:defRPr>
      </a:lvl3pPr>
      <a:lvl4pPr rtl="0" eaLnBrk="1" latinLnBrk="1" hangingPunct="1">
        <a:defRPr>
          <a:solidFill>
            <a:schemeClr val="tx2"/>
          </a:solidFill>
        </a:defRPr>
      </a:lvl4pPr>
      <a:lvl5pPr rtl="0" eaLnBrk="1" latinLnBrk="1" hangingPunct="1">
        <a:defRPr>
          <a:solidFill>
            <a:schemeClr val="tx2"/>
          </a:solidFill>
        </a:defRPr>
      </a:lvl5pPr>
      <a:lvl6pPr rtl="0" eaLnBrk="1" latinLnBrk="1" hangingPunct="1">
        <a:defRPr>
          <a:solidFill>
            <a:schemeClr val="tx2"/>
          </a:solidFill>
        </a:defRPr>
      </a:lvl6pPr>
      <a:lvl7pPr rtl="0" eaLnBrk="1" latinLnBrk="1" hangingPunct="1">
        <a:defRPr>
          <a:solidFill>
            <a:schemeClr val="tx2"/>
          </a:solidFill>
        </a:defRPr>
      </a:lvl7pPr>
      <a:lvl8pPr rtl="0" eaLnBrk="1" latinLnBrk="1" hangingPunct="1">
        <a:defRPr>
          <a:solidFill>
            <a:schemeClr val="tx2"/>
          </a:solidFill>
        </a:defRPr>
      </a:lvl8pPr>
      <a:lvl9pPr rtl="0"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 name="Office 테마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lvl="0">
              <a:defRPr/>
            </a:pPr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/>
            </a:pPr>
            <a:r>
              <a:rPr lang="ko-KR" altLang="en-US"/>
              <a:t>마스터 텍스트 스타일 편집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fld id="{78EEEA2A-D18F-4321-9C5E-E3BE16DBCF16}" type="datetime1">
              <a:rPr lang="ko-KR" altLang="en-US"/>
              <a:pPr lvl="0">
                <a:defRPr/>
              </a:pPr>
              <a:t>2023-07-07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fld id="{5042A23B-4A50-43C9-B5B6-B1FA906C5FFE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94" r:id="rId1"/>
    <p:sldLayoutId id="2147483895" r:id="rId2"/>
    <p:sldLayoutId id="2147483896" r:id="rId3"/>
    <p:sldLayoutId id="2147483897" r:id="rId4"/>
    <p:sldLayoutId id="2147483898" r:id="rId5"/>
    <p:sldLayoutId id="2147483899" r:id="rId6"/>
    <p:sldLayoutId id="2147483900" r:id="rId7"/>
    <p:sldLayoutId id="2147483901" r:id="rId8"/>
    <p:sldLayoutId id="2147483902" r:id="rId9"/>
    <p:sldLayoutId id="2147483903" r:id="rId10"/>
    <p:sldLayoutId id="2147483904" r:id="rId11"/>
  </p:sldLayoutIdLst>
  <p:transition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eg"/><Relationship Id="rId3" Type="http://schemas.openxmlformats.org/officeDocument/2006/relationships/image" Target="../media/image21.png"/><Relationship Id="rId7" Type="http://schemas.openxmlformats.org/officeDocument/2006/relationships/image" Target="../media/image25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jpeg"/><Relationship Id="rId5" Type="http://schemas.openxmlformats.org/officeDocument/2006/relationships/image" Target="../media/image23.jpe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7" Type="http://schemas.openxmlformats.org/officeDocument/2006/relationships/image" Target="../media/image2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jpeg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7" Type="http://schemas.openxmlformats.org/officeDocument/2006/relationships/image" Target="../media/image2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jpeg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jpeg"/><Relationship Id="rId7" Type="http://schemas.openxmlformats.org/officeDocument/2006/relationships/image" Target="../media/image2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jpeg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70.png"/><Relationship Id="rId7" Type="http://schemas.openxmlformats.org/officeDocument/2006/relationships/image" Target="../media/image26.jpe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jpeg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5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6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7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7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5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6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78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9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0.jpe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5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1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7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7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5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5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6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6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8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9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1524000" y="0"/>
          <a:ext cx="6369353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97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62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13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메인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플랫폼 메인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메인 페이지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0" name="표 29"/>
          <p:cNvGraphicFramePr>
            <a:graphicFrameLocks noGrp="1"/>
          </p:cNvGraphicFramePr>
          <p:nvPr/>
        </p:nvGraphicFramePr>
        <p:xfrm>
          <a:off x="8472264" y="3096"/>
          <a:ext cx="2111351" cy="58839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플랫폼 홈페이지 및 로고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좌상단 네브바 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전체메뉴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고객센터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)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우상단 네브바 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로그인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회원가입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) </a:t>
                      </a:r>
                    </a:p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로그인한 상태라면 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로그아웃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</a:t>
                      </a: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마이페이지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)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상단 메인 네브바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박스오피스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해당 영화 상세보기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</a:t>
                      </a: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예매하기 </a:t>
                      </a:r>
                    </a:p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바로가기 버튼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410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9407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412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이용자가 해당 웹사이트에 접속하게 되면 최초로 접근하게 되는 페이지 상단부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486247" y="964277"/>
            <a:ext cx="6409951" cy="3965598"/>
          </a:xfrm>
          <a:prstGeom prst="rect">
            <a:avLst/>
          </a:prstGeom>
        </p:spPr>
      </p:pic>
      <p:grpSp>
        <p:nvGrpSpPr>
          <p:cNvPr id="59" name="그룹 58"/>
          <p:cNvGrpSpPr/>
          <p:nvPr/>
        </p:nvGrpSpPr>
        <p:grpSpPr>
          <a:xfrm>
            <a:off x="3579624" y="964277"/>
            <a:ext cx="240772" cy="215444"/>
            <a:chOff x="292829" y="1695755"/>
            <a:chExt cx="240772" cy="215444"/>
          </a:xfrm>
        </p:grpSpPr>
        <p:sp>
          <p:nvSpPr>
            <p:cNvPr id="60" name="타원 59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61" name="TextBox 96"/>
            <p:cNvSpPr txBox="1"/>
            <p:nvPr/>
          </p:nvSpPr>
          <p:spPr>
            <a:xfrm>
              <a:off x="292829" y="1695755"/>
              <a:ext cx="245616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62" name="그룹 61"/>
          <p:cNvGrpSpPr/>
          <p:nvPr/>
        </p:nvGrpSpPr>
        <p:grpSpPr>
          <a:xfrm>
            <a:off x="1365861" y="880403"/>
            <a:ext cx="240772" cy="215444"/>
            <a:chOff x="292829" y="1695755"/>
            <a:chExt cx="240772" cy="215444"/>
          </a:xfrm>
        </p:grpSpPr>
        <p:sp>
          <p:nvSpPr>
            <p:cNvPr id="63" name="타원 62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64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</a:p>
          </p:txBody>
        </p:sp>
      </p:grpSp>
      <p:grpSp>
        <p:nvGrpSpPr>
          <p:cNvPr id="65" name="그룹 64"/>
          <p:cNvGrpSpPr/>
          <p:nvPr/>
        </p:nvGrpSpPr>
        <p:grpSpPr>
          <a:xfrm>
            <a:off x="6980049" y="880403"/>
            <a:ext cx="240772" cy="215444"/>
            <a:chOff x="292829" y="1695755"/>
            <a:chExt cx="240772" cy="215444"/>
          </a:xfrm>
        </p:grpSpPr>
        <p:sp>
          <p:nvSpPr>
            <p:cNvPr id="66" name="타원 65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67" name="TextBox 96"/>
            <p:cNvSpPr txBox="1"/>
            <p:nvPr/>
          </p:nvSpPr>
          <p:spPr>
            <a:xfrm>
              <a:off x="292829" y="1695755"/>
              <a:ext cx="245616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</a:p>
          </p:txBody>
        </p:sp>
      </p:grpSp>
      <p:grpSp>
        <p:nvGrpSpPr>
          <p:cNvPr id="68" name="그룹 67"/>
          <p:cNvGrpSpPr/>
          <p:nvPr/>
        </p:nvGrpSpPr>
        <p:grpSpPr>
          <a:xfrm>
            <a:off x="1365861" y="1473916"/>
            <a:ext cx="240772" cy="215444"/>
            <a:chOff x="292829" y="1695755"/>
            <a:chExt cx="240772" cy="215444"/>
          </a:xfrm>
        </p:grpSpPr>
        <p:sp>
          <p:nvSpPr>
            <p:cNvPr id="69" name="타원 68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70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4</a:t>
              </a:r>
            </a:p>
          </p:txBody>
        </p:sp>
      </p:grpSp>
      <p:grpSp>
        <p:nvGrpSpPr>
          <p:cNvPr id="71" name="그룹 70"/>
          <p:cNvGrpSpPr/>
          <p:nvPr/>
        </p:nvGrpSpPr>
        <p:grpSpPr>
          <a:xfrm>
            <a:off x="1403614" y="2067429"/>
            <a:ext cx="240772" cy="215444"/>
            <a:chOff x="292829" y="1695755"/>
            <a:chExt cx="240772" cy="215444"/>
          </a:xfrm>
        </p:grpSpPr>
        <p:sp>
          <p:nvSpPr>
            <p:cNvPr id="72" name="타원 71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73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5</a:t>
              </a:r>
            </a:p>
          </p:txBody>
        </p:sp>
      </p:grpSp>
      <p:grpSp>
        <p:nvGrpSpPr>
          <p:cNvPr id="74" name="그룹 73"/>
          <p:cNvGrpSpPr/>
          <p:nvPr/>
        </p:nvGrpSpPr>
        <p:grpSpPr>
          <a:xfrm>
            <a:off x="4160649" y="3188416"/>
            <a:ext cx="240772" cy="215444"/>
            <a:chOff x="292829" y="1695755"/>
            <a:chExt cx="240772" cy="215444"/>
          </a:xfrm>
        </p:grpSpPr>
        <p:sp>
          <p:nvSpPr>
            <p:cNvPr id="75" name="타원 74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76" name="TextBox 96"/>
            <p:cNvSpPr txBox="1"/>
            <p:nvPr/>
          </p:nvSpPr>
          <p:spPr>
            <a:xfrm>
              <a:off x="292829" y="1695755"/>
              <a:ext cx="245616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6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8472263" y="3096"/>
          <a:ext cx="2111351" cy="36093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전체 영화 리스트를 확인할 수 있다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 제목으로 검색할 수 있다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 예매 버튼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페이지 이동 기능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전체 영화를 예매율순으로 볼 수 있는 화면이다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0" name="직사각형 9"/>
          <p:cNvSpPr/>
          <p:nvPr/>
        </p:nvSpPr>
        <p:spPr>
          <a:xfrm>
            <a:off x="1619722" y="1222820"/>
            <a:ext cx="6764859" cy="4120884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19722" y="1249958"/>
            <a:ext cx="6764859" cy="1290407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4619765" y="1895161"/>
            <a:ext cx="764771" cy="448887"/>
          </a:xfrm>
          <a:prstGeom prst="rect">
            <a:avLst/>
          </a:prstGeom>
          <a:solidFill>
            <a:srgbClr val="1718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4406074" y="1956925"/>
            <a:ext cx="119215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000">
                <a:solidFill>
                  <a:schemeClr val="bg1"/>
                </a:solidFill>
              </a:rPr>
              <a:t>전체 영화</a:t>
            </a:r>
          </a:p>
          <a:p>
            <a:pPr algn="ctr">
              <a:defRPr/>
            </a:pPr>
            <a:r>
              <a:rPr lang="en-US" altLang="ko-KR" sz="1000">
                <a:solidFill>
                  <a:schemeClr val="bg1"/>
                </a:solidFill>
              </a:rPr>
              <a:t>Movie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7077518" y="2716363"/>
            <a:ext cx="765229" cy="199678"/>
          </a:xfrm>
          <a:prstGeom prst="rect">
            <a:avLst/>
          </a:prstGeom>
          <a:noFill/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00">
                <a:solidFill>
                  <a:schemeClr val="bg1">
                    <a:lumMod val="75000"/>
                  </a:schemeClr>
                </a:solidFill>
              </a:rPr>
              <a:t>제목검색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896198" y="2695850"/>
            <a:ext cx="405792" cy="216895"/>
          </a:xfrm>
          <a:prstGeom prst="rect">
            <a:avLst/>
          </a:prstGeom>
          <a:solidFill>
            <a:srgbClr val="343A40"/>
          </a:solidFill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900">
                <a:solidFill>
                  <a:schemeClr val="bg1"/>
                </a:solidFill>
              </a:rPr>
              <a:t>검색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b="50190"/>
          <a:stretch>
            <a:fillRect/>
          </a:stretch>
        </p:blipFill>
        <p:spPr>
          <a:xfrm>
            <a:off x="1647751" y="2980185"/>
            <a:ext cx="6663945" cy="2908551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4760476" y="5942239"/>
            <a:ext cx="259504" cy="230832"/>
          </a:xfrm>
          <a:prstGeom prst="rect">
            <a:avLst/>
          </a:prstGeom>
          <a:solidFill>
            <a:srgbClr val="EAEAEA"/>
          </a:solidFill>
          <a:ln w="63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5019685" y="5942239"/>
            <a:ext cx="240177" cy="21853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900"/>
              <a:t>2</a:t>
            </a:r>
            <a:endParaRPr lang="ko-KR" altLang="en-US" sz="900"/>
          </a:p>
        </p:txBody>
      </p:sp>
      <p:sp>
        <p:nvSpPr>
          <p:cNvPr id="18" name="TextBox 17"/>
          <p:cNvSpPr txBox="1"/>
          <p:nvPr/>
        </p:nvSpPr>
        <p:spPr>
          <a:xfrm>
            <a:off x="4778814" y="5942239"/>
            <a:ext cx="256101" cy="2185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900"/>
              <a:t>1</a:t>
            </a:r>
            <a:endParaRPr lang="ko-KR" altLang="en-US" sz="900"/>
          </a:p>
        </p:txBody>
      </p:sp>
      <p:sp>
        <p:nvSpPr>
          <p:cNvPr id="19" name="TextBox 18"/>
          <p:cNvSpPr txBox="1"/>
          <p:nvPr/>
        </p:nvSpPr>
        <p:spPr>
          <a:xfrm>
            <a:off x="4530028" y="5942239"/>
            <a:ext cx="257237" cy="2185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900"/>
              <a:t>&lt;</a:t>
            </a:r>
            <a:endParaRPr lang="ko-KR" altLang="en-US" sz="900"/>
          </a:p>
        </p:txBody>
      </p:sp>
      <p:sp>
        <p:nvSpPr>
          <p:cNvPr id="20" name="TextBox 19"/>
          <p:cNvSpPr txBox="1"/>
          <p:nvPr/>
        </p:nvSpPr>
        <p:spPr>
          <a:xfrm>
            <a:off x="5252128" y="5942239"/>
            <a:ext cx="259037" cy="2185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900"/>
              <a:t>&gt;</a:t>
            </a:r>
            <a:endParaRPr lang="ko-KR" altLang="en-US" sz="900"/>
          </a:p>
        </p:txBody>
      </p:sp>
      <p:sp>
        <p:nvSpPr>
          <p:cNvPr id="6" name="직사각형 5"/>
          <p:cNvSpPr/>
          <p:nvPr/>
        </p:nvSpPr>
        <p:spPr>
          <a:xfrm>
            <a:off x="1647751" y="5407848"/>
            <a:ext cx="1534361" cy="29528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3342679" y="5407848"/>
            <a:ext cx="1534361" cy="29528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5060006" y="5407848"/>
            <a:ext cx="1534361" cy="29528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6776743" y="5407848"/>
            <a:ext cx="1534361" cy="29528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696008" y="5431332"/>
            <a:ext cx="1437846" cy="393600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475637" y="5431332"/>
            <a:ext cx="1437846" cy="393600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185667" y="5431332"/>
            <a:ext cx="1437846" cy="393600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825000" y="5431332"/>
            <a:ext cx="1437846" cy="393600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1683308" y="2763718"/>
            <a:ext cx="992143" cy="2633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200"/>
              <a:t>예매율순</a:t>
            </a:r>
          </a:p>
        </p:txBody>
      </p:sp>
      <p:grpSp>
        <p:nvGrpSpPr>
          <p:cNvPr id="29" name="그룹 28"/>
          <p:cNvGrpSpPr/>
          <p:nvPr/>
        </p:nvGrpSpPr>
        <p:grpSpPr>
          <a:xfrm>
            <a:off x="1696008" y="2534199"/>
            <a:ext cx="240772" cy="215444"/>
            <a:chOff x="292829" y="1695755"/>
            <a:chExt cx="240772" cy="215444"/>
          </a:xfrm>
        </p:grpSpPr>
        <p:sp>
          <p:nvSpPr>
            <p:cNvPr id="30" name="타원 29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1" name="TextBox 96"/>
            <p:cNvSpPr txBox="1"/>
            <p:nvPr/>
          </p:nvSpPr>
          <p:spPr>
            <a:xfrm>
              <a:off x="292829" y="1695755"/>
              <a:ext cx="24328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6783295" y="2694954"/>
            <a:ext cx="235962" cy="215444"/>
            <a:chOff x="292829" y="1695755"/>
            <a:chExt cx="235962" cy="215444"/>
          </a:xfrm>
        </p:grpSpPr>
        <p:sp>
          <p:nvSpPr>
            <p:cNvPr id="33" name="타원 32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4" name="TextBox 96"/>
            <p:cNvSpPr txBox="1"/>
            <p:nvPr/>
          </p:nvSpPr>
          <p:spPr>
            <a:xfrm>
              <a:off x="292829" y="1695755"/>
              <a:ext cx="242345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1896472" y="5551835"/>
            <a:ext cx="235962" cy="215444"/>
            <a:chOff x="292829" y="1695755"/>
            <a:chExt cx="235962" cy="215444"/>
          </a:xfrm>
        </p:grpSpPr>
        <p:sp>
          <p:nvSpPr>
            <p:cNvPr id="36" name="타원 35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7" name="TextBox 96"/>
            <p:cNvSpPr txBox="1"/>
            <p:nvPr/>
          </p:nvSpPr>
          <p:spPr>
            <a:xfrm>
              <a:off x="292829" y="1695755"/>
              <a:ext cx="242843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</a:p>
          </p:txBody>
        </p:sp>
      </p:grpSp>
      <p:grpSp>
        <p:nvGrpSpPr>
          <p:cNvPr id="38" name="그룹 37"/>
          <p:cNvGrpSpPr/>
          <p:nvPr/>
        </p:nvGrpSpPr>
        <p:grpSpPr>
          <a:xfrm>
            <a:off x="4354077" y="5949933"/>
            <a:ext cx="240772" cy="215444"/>
            <a:chOff x="292829" y="1695755"/>
            <a:chExt cx="240772" cy="215444"/>
          </a:xfrm>
        </p:grpSpPr>
        <p:sp>
          <p:nvSpPr>
            <p:cNvPr id="39" name="타원 38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0" name="TextBox 96"/>
            <p:cNvSpPr txBox="1"/>
            <p:nvPr/>
          </p:nvSpPr>
          <p:spPr>
            <a:xfrm>
              <a:off x="292829" y="1695755"/>
              <a:ext cx="242688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4</a:t>
              </a:r>
            </a:p>
          </p:txBody>
        </p:sp>
      </p:grpSp>
      <p:graphicFrame>
        <p:nvGraphicFramePr>
          <p:cNvPr id="41" name="표 3"/>
          <p:cNvGraphicFramePr>
            <a:graphicFrameLocks noGrp="1"/>
          </p:cNvGraphicFramePr>
          <p:nvPr/>
        </p:nvGraphicFramePr>
        <p:xfrm>
          <a:off x="1524000" y="0"/>
          <a:ext cx="6369353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97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62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13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전체영화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전체 영화 페이지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표 29"/>
          <p:cNvGraphicFramePr>
            <a:graphicFrameLocks noGrp="1"/>
          </p:cNvGraphicFramePr>
          <p:nvPr/>
        </p:nvGraphicFramePr>
        <p:xfrm>
          <a:off x="8472264" y="3096"/>
          <a:ext cx="2111351" cy="58218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800" baseline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410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9407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412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graphicFrame>
        <p:nvGraphicFramePr>
          <p:cNvPr id="32" name="표 31"/>
          <p:cNvGraphicFramePr/>
          <p:nvPr/>
        </p:nvGraphicFramePr>
        <p:xfrm>
          <a:off x="1524000" y="0"/>
          <a:ext cx="6369353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97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62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13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메인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플랫폼 메인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메인 페이지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8472263" y="3096"/>
          <a:ext cx="2111351" cy="36093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현재 상영 영화 리스트를 확인할 수 있다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 제목으로 검색할 수 있다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 예매 버튼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페이지 이동 기능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현재 상영 중인 영화를 예매율순으로 볼 수 있는 화면이다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0" name="직사각형 9"/>
          <p:cNvSpPr/>
          <p:nvPr/>
        </p:nvSpPr>
        <p:spPr>
          <a:xfrm>
            <a:off x="1619722" y="1222820"/>
            <a:ext cx="6764859" cy="4120884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19722" y="1249958"/>
            <a:ext cx="6764859" cy="1290407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4619765" y="1895161"/>
            <a:ext cx="764771" cy="448887"/>
          </a:xfrm>
          <a:prstGeom prst="rect">
            <a:avLst/>
          </a:prstGeom>
          <a:solidFill>
            <a:srgbClr val="1718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4406074" y="1956925"/>
            <a:ext cx="119215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000">
                <a:solidFill>
                  <a:schemeClr val="bg1"/>
                </a:solidFill>
              </a:rPr>
              <a:t>현재 상영 영화</a:t>
            </a:r>
          </a:p>
          <a:p>
            <a:pPr algn="ctr">
              <a:defRPr/>
            </a:pPr>
            <a:r>
              <a:rPr lang="en-US" altLang="ko-KR" sz="1000">
                <a:solidFill>
                  <a:schemeClr val="bg1"/>
                </a:solidFill>
              </a:rPr>
              <a:t>Movie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7077518" y="2716363"/>
            <a:ext cx="765229" cy="199678"/>
          </a:xfrm>
          <a:prstGeom prst="rect">
            <a:avLst/>
          </a:prstGeom>
          <a:noFill/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00">
                <a:solidFill>
                  <a:schemeClr val="bg1">
                    <a:lumMod val="75000"/>
                  </a:schemeClr>
                </a:solidFill>
              </a:rPr>
              <a:t>제목검색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896198" y="2695850"/>
            <a:ext cx="405792" cy="216895"/>
          </a:xfrm>
          <a:prstGeom prst="rect">
            <a:avLst/>
          </a:prstGeom>
          <a:solidFill>
            <a:srgbClr val="343A40"/>
          </a:solidFill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900">
                <a:solidFill>
                  <a:schemeClr val="bg1"/>
                </a:solidFill>
              </a:rPr>
              <a:t>검색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b="50190"/>
          <a:stretch>
            <a:fillRect/>
          </a:stretch>
        </p:blipFill>
        <p:spPr>
          <a:xfrm>
            <a:off x="1647751" y="2980185"/>
            <a:ext cx="6663945" cy="2908551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4760476" y="5942239"/>
            <a:ext cx="259504" cy="230832"/>
          </a:xfrm>
          <a:prstGeom prst="rect">
            <a:avLst/>
          </a:prstGeom>
          <a:solidFill>
            <a:srgbClr val="EAEAEA"/>
          </a:solidFill>
          <a:ln w="63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5019685" y="5942239"/>
            <a:ext cx="240177" cy="21853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900"/>
              <a:t>2</a:t>
            </a:r>
            <a:endParaRPr lang="ko-KR" altLang="en-US" sz="900"/>
          </a:p>
        </p:txBody>
      </p:sp>
      <p:sp>
        <p:nvSpPr>
          <p:cNvPr id="18" name="TextBox 17"/>
          <p:cNvSpPr txBox="1"/>
          <p:nvPr/>
        </p:nvSpPr>
        <p:spPr>
          <a:xfrm>
            <a:off x="4778814" y="5942239"/>
            <a:ext cx="256101" cy="2185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900"/>
              <a:t>1</a:t>
            </a:r>
            <a:endParaRPr lang="ko-KR" altLang="en-US" sz="900"/>
          </a:p>
        </p:txBody>
      </p:sp>
      <p:sp>
        <p:nvSpPr>
          <p:cNvPr id="19" name="TextBox 18"/>
          <p:cNvSpPr txBox="1"/>
          <p:nvPr/>
        </p:nvSpPr>
        <p:spPr>
          <a:xfrm>
            <a:off x="4530028" y="5942239"/>
            <a:ext cx="257237" cy="2185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900"/>
              <a:t>&lt;</a:t>
            </a:r>
            <a:endParaRPr lang="ko-KR" altLang="en-US" sz="900"/>
          </a:p>
        </p:txBody>
      </p:sp>
      <p:sp>
        <p:nvSpPr>
          <p:cNvPr id="20" name="TextBox 19"/>
          <p:cNvSpPr txBox="1"/>
          <p:nvPr/>
        </p:nvSpPr>
        <p:spPr>
          <a:xfrm>
            <a:off x="5252128" y="5942239"/>
            <a:ext cx="259037" cy="2185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900"/>
              <a:t>&gt;</a:t>
            </a:r>
            <a:endParaRPr lang="ko-KR" altLang="en-US" sz="900"/>
          </a:p>
        </p:txBody>
      </p:sp>
      <p:sp>
        <p:nvSpPr>
          <p:cNvPr id="6" name="직사각형 5"/>
          <p:cNvSpPr/>
          <p:nvPr/>
        </p:nvSpPr>
        <p:spPr>
          <a:xfrm>
            <a:off x="1647751" y="5407848"/>
            <a:ext cx="1534361" cy="29528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3342679" y="5407848"/>
            <a:ext cx="1534361" cy="29528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5060006" y="5407848"/>
            <a:ext cx="1534361" cy="29528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6776743" y="5407848"/>
            <a:ext cx="1534361" cy="29528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696008" y="5431332"/>
            <a:ext cx="1437846" cy="393600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475637" y="5431332"/>
            <a:ext cx="1437846" cy="393600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185667" y="5431332"/>
            <a:ext cx="1437846" cy="393600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825000" y="5431332"/>
            <a:ext cx="1437846" cy="393600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1683308" y="2763718"/>
            <a:ext cx="992143" cy="2633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200"/>
              <a:t>예매율순</a:t>
            </a:r>
          </a:p>
        </p:txBody>
      </p:sp>
      <p:grpSp>
        <p:nvGrpSpPr>
          <p:cNvPr id="27" name="그룹 26"/>
          <p:cNvGrpSpPr/>
          <p:nvPr/>
        </p:nvGrpSpPr>
        <p:grpSpPr>
          <a:xfrm>
            <a:off x="1696008" y="2534199"/>
            <a:ext cx="240772" cy="215444"/>
            <a:chOff x="292829" y="1695755"/>
            <a:chExt cx="240772" cy="215444"/>
          </a:xfrm>
        </p:grpSpPr>
        <p:sp>
          <p:nvSpPr>
            <p:cNvPr id="29" name="타원 28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0" name="TextBox 96"/>
            <p:cNvSpPr txBox="1"/>
            <p:nvPr/>
          </p:nvSpPr>
          <p:spPr>
            <a:xfrm>
              <a:off x="292829" y="1695755"/>
              <a:ext cx="24328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6783295" y="2694954"/>
            <a:ext cx="235962" cy="215444"/>
            <a:chOff x="292829" y="1695755"/>
            <a:chExt cx="235962" cy="215444"/>
          </a:xfrm>
        </p:grpSpPr>
        <p:sp>
          <p:nvSpPr>
            <p:cNvPr id="32" name="타원 31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3" name="TextBox 96"/>
            <p:cNvSpPr txBox="1"/>
            <p:nvPr/>
          </p:nvSpPr>
          <p:spPr>
            <a:xfrm>
              <a:off x="292829" y="1695755"/>
              <a:ext cx="242345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1896472" y="5551835"/>
            <a:ext cx="235962" cy="215444"/>
            <a:chOff x="292829" y="1695755"/>
            <a:chExt cx="235962" cy="215444"/>
          </a:xfrm>
        </p:grpSpPr>
        <p:sp>
          <p:nvSpPr>
            <p:cNvPr id="35" name="타원 34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6" name="TextBox 96"/>
            <p:cNvSpPr txBox="1"/>
            <p:nvPr/>
          </p:nvSpPr>
          <p:spPr>
            <a:xfrm>
              <a:off x="292829" y="1695755"/>
              <a:ext cx="242843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4354077" y="5949933"/>
            <a:ext cx="240772" cy="215444"/>
            <a:chOff x="292829" y="1695755"/>
            <a:chExt cx="240772" cy="215444"/>
          </a:xfrm>
        </p:grpSpPr>
        <p:sp>
          <p:nvSpPr>
            <p:cNvPr id="38" name="타원 37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9" name="TextBox 96"/>
            <p:cNvSpPr txBox="1"/>
            <p:nvPr/>
          </p:nvSpPr>
          <p:spPr>
            <a:xfrm>
              <a:off x="292829" y="1695755"/>
              <a:ext cx="242688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4</a:t>
              </a:r>
            </a:p>
          </p:txBody>
        </p:sp>
      </p:grpSp>
      <p:graphicFrame>
        <p:nvGraphicFramePr>
          <p:cNvPr id="40" name="표 3"/>
          <p:cNvGraphicFramePr>
            <a:graphicFrameLocks noGrp="1"/>
          </p:cNvGraphicFramePr>
          <p:nvPr/>
        </p:nvGraphicFramePr>
        <p:xfrm>
          <a:off x="1524000" y="0"/>
          <a:ext cx="6369353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97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62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13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현재 상영 영화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현재 상영 영화 페이지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8472263" y="3096"/>
          <a:ext cx="2111351" cy="36093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상영 예정 영화 리스트를 확인할 수 있다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 제목으로 검색할 수 있다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 예매 버튼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페이지 이동 기능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상영 예정 영화를 개봉순으로 볼 수 있는 화면이다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0" name="직사각형 9"/>
          <p:cNvSpPr/>
          <p:nvPr/>
        </p:nvSpPr>
        <p:spPr>
          <a:xfrm>
            <a:off x="1619722" y="1222820"/>
            <a:ext cx="6764859" cy="4120884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19722" y="1249958"/>
            <a:ext cx="6764859" cy="1290407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4619765" y="1895161"/>
            <a:ext cx="764771" cy="448887"/>
          </a:xfrm>
          <a:prstGeom prst="rect">
            <a:avLst/>
          </a:prstGeom>
          <a:solidFill>
            <a:srgbClr val="1718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4406074" y="1956925"/>
            <a:ext cx="119215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000">
                <a:solidFill>
                  <a:schemeClr val="bg1"/>
                </a:solidFill>
              </a:rPr>
              <a:t>상영 예정 영화</a:t>
            </a:r>
          </a:p>
          <a:p>
            <a:pPr algn="ctr">
              <a:defRPr/>
            </a:pPr>
            <a:r>
              <a:rPr lang="en-US" altLang="ko-KR" sz="1000">
                <a:solidFill>
                  <a:schemeClr val="bg1"/>
                </a:solidFill>
              </a:rPr>
              <a:t>Movie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7077518" y="2716363"/>
            <a:ext cx="765229" cy="199678"/>
          </a:xfrm>
          <a:prstGeom prst="rect">
            <a:avLst/>
          </a:prstGeom>
          <a:noFill/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00">
                <a:solidFill>
                  <a:schemeClr val="bg1">
                    <a:lumMod val="75000"/>
                  </a:schemeClr>
                </a:solidFill>
              </a:rPr>
              <a:t>제목검색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896198" y="2695850"/>
            <a:ext cx="405792" cy="216895"/>
          </a:xfrm>
          <a:prstGeom prst="rect">
            <a:avLst/>
          </a:prstGeom>
          <a:solidFill>
            <a:srgbClr val="343A40"/>
          </a:solidFill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900">
                <a:solidFill>
                  <a:schemeClr val="bg1"/>
                </a:solidFill>
              </a:rPr>
              <a:t>검색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4760476" y="5942239"/>
            <a:ext cx="259504" cy="230832"/>
          </a:xfrm>
          <a:prstGeom prst="rect">
            <a:avLst/>
          </a:prstGeom>
          <a:solidFill>
            <a:srgbClr val="EAEAEA"/>
          </a:solidFill>
          <a:ln w="63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5019685" y="5942239"/>
            <a:ext cx="240177" cy="21853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900"/>
              <a:t>2</a:t>
            </a:r>
            <a:endParaRPr lang="ko-KR" altLang="en-US" sz="900"/>
          </a:p>
        </p:txBody>
      </p:sp>
      <p:sp>
        <p:nvSpPr>
          <p:cNvPr id="18" name="TextBox 17"/>
          <p:cNvSpPr txBox="1"/>
          <p:nvPr/>
        </p:nvSpPr>
        <p:spPr>
          <a:xfrm>
            <a:off x="4778814" y="5942239"/>
            <a:ext cx="256101" cy="2185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900"/>
              <a:t>1</a:t>
            </a:r>
            <a:endParaRPr lang="ko-KR" altLang="en-US" sz="900"/>
          </a:p>
        </p:txBody>
      </p:sp>
      <p:sp>
        <p:nvSpPr>
          <p:cNvPr id="19" name="TextBox 18"/>
          <p:cNvSpPr txBox="1"/>
          <p:nvPr/>
        </p:nvSpPr>
        <p:spPr>
          <a:xfrm>
            <a:off x="4530028" y="5942239"/>
            <a:ext cx="257237" cy="2185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900"/>
              <a:t>&lt;</a:t>
            </a:r>
            <a:endParaRPr lang="ko-KR" altLang="en-US" sz="900"/>
          </a:p>
        </p:txBody>
      </p:sp>
      <p:sp>
        <p:nvSpPr>
          <p:cNvPr id="20" name="TextBox 19"/>
          <p:cNvSpPr txBox="1"/>
          <p:nvPr/>
        </p:nvSpPr>
        <p:spPr>
          <a:xfrm>
            <a:off x="5252128" y="5942239"/>
            <a:ext cx="259037" cy="2185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900"/>
              <a:t>&gt;</a:t>
            </a:r>
            <a:endParaRPr lang="ko-KR" altLang="en-US" sz="900"/>
          </a:p>
        </p:txBody>
      </p:sp>
      <p:sp>
        <p:nvSpPr>
          <p:cNvPr id="6" name="직사각형 5"/>
          <p:cNvSpPr/>
          <p:nvPr/>
        </p:nvSpPr>
        <p:spPr>
          <a:xfrm>
            <a:off x="1647751" y="5407848"/>
            <a:ext cx="1534361" cy="29528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3342679" y="5407848"/>
            <a:ext cx="1534361" cy="29528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5060006" y="5407848"/>
            <a:ext cx="1534361" cy="29528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6776743" y="5407848"/>
            <a:ext cx="1534361" cy="29528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696008" y="5431332"/>
            <a:ext cx="1437846" cy="393600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185667" y="5431332"/>
            <a:ext cx="1437846" cy="393600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825000" y="5431332"/>
            <a:ext cx="1437846" cy="393600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1683308" y="2763718"/>
            <a:ext cx="992143" cy="2633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200"/>
              <a:t>개봉순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4"/>
          <a:srcRect r="2520" b="4310"/>
          <a:stretch>
            <a:fillRect/>
          </a:stretch>
        </p:blipFill>
        <p:spPr>
          <a:xfrm>
            <a:off x="1696009" y="3014310"/>
            <a:ext cx="6597577" cy="246049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3419200" y="5440290"/>
            <a:ext cx="1381318" cy="419158"/>
          </a:xfrm>
          <a:prstGeom prst="rect">
            <a:avLst/>
          </a:prstGeom>
        </p:spPr>
      </p:pic>
      <p:grpSp>
        <p:nvGrpSpPr>
          <p:cNvPr id="27" name="그룹 26"/>
          <p:cNvGrpSpPr/>
          <p:nvPr/>
        </p:nvGrpSpPr>
        <p:grpSpPr>
          <a:xfrm>
            <a:off x="1696008" y="2534199"/>
            <a:ext cx="240772" cy="215444"/>
            <a:chOff x="292829" y="1695755"/>
            <a:chExt cx="240772" cy="215444"/>
          </a:xfrm>
        </p:grpSpPr>
        <p:sp>
          <p:nvSpPr>
            <p:cNvPr id="29" name="타원 28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0" name="TextBox 96"/>
            <p:cNvSpPr txBox="1"/>
            <p:nvPr/>
          </p:nvSpPr>
          <p:spPr>
            <a:xfrm>
              <a:off x="292829" y="1695755"/>
              <a:ext cx="24328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6783295" y="2694954"/>
            <a:ext cx="235962" cy="215444"/>
            <a:chOff x="292829" y="1695755"/>
            <a:chExt cx="235962" cy="215444"/>
          </a:xfrm>
        </p:grpSpPr>
        <p:sp>
          <p:nvSpPr>
            <p:cNvPr id="32" name="타원 31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3" name="TextBox 96"/>
            <p:cNvSpPr txBox="1"/>
            <p:nvPr/>
          </p:nvSpPr>
          <p:spPr>
            <a:xfrm>
              <a:off x="292829" y="1695755"/>
              <a:ext cx="242345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1896472" y="5551835"/>
            <a:ext cx="235962" cy="215444"/>
            <a:chOff x="292829" y="1695755"/>
            <a:chExt cx="235962" cy="215444"/>
          </a:xfrm>
        </p:grpSpPr>
        <p:sp>
          <p:nvSpPr>
            <p:cNvPr id="35" name="타원 34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6" name="TextBox 96"/>
            <p:cNvSpPr txBox="1"/>
            <p:nvPr/>
          </p:nvSpPr>
          <p:spPr>
            <a:xfrm>
              <a:off x="292829" y="1695755"/>
              <a:ext cx="242843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4354077" y="5949933"/>
            <a:ext cx="240772" cy="215444"/>
            <a:chOff x="292829" y="1695755"/>
            <a:chExt cx="240772" cy="215444"/>
          </a:xfrm>
        </p:grpSpPr>
        <p:sp>
          <p:nvSpPr>
            <p:cNvPr id="38" name="타원 37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9" name="TextBox 96"/>
            <p:cNvSpPr txBox="1"/>
            <p:nvPr/>
          </p:nvSpPr>
          <p:spPr>
            <a:xfrm>
              <a:off x="292829" y="1695755"/>
              <a:ext cx="242688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4</a:t>
              </a:r>
            </a:p>
          </p:txBody>
        </p:sp>
      </p:grpSp>
      <p:graphicFrame>
        <p:nvGraphicFramePr>
          <p:cNvPr id="40" name="표 3"/>
          <p:cNvGraphicFramePr>
            <a:graphicFrameLocks noGrp="1"/>
          </p:cNvGraphicFramePr>
          <p:nvPr/>
        </p:nvGraphicFramePr>
        <p:xfrm>
          <a:off x="1524000" y="0"/>
          <a:ext cx="6369353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97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62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13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상영 예정 영화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상영 예정 영화 페이지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8472263" y="3096"/>
          <a:ext cx="2111351" cy="40044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영화의 정보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 예매 버튼</a:t>
                      </a:r>
                      <a:endParaRPr lang="en-US" altLang="ko-KR" sz="800" baseline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영화의 평점 및 관람평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관람평 작성 버튼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관람평 더보기 버튼</a:t>
                      </a:r>
                    </a:p>
                    <a:p>
                      <a:pPr algn="ctr" latinLnBrk="1">
                        <a:defRPr/>
                      </a:pP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 상세페이지로</a:t>
                      </a: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영화의 정보나 관람평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무비포스트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예고편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관련사진을 볼 수 있고 예매할 수 있다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0" name="직사각형 9"/>
          <p:cNvSpPr/>
          <p:nvPr/>
        </p:nvSpPr>
        <p:spPr>
          <a:xfrm>
            <a:off x="1619722" y="1076516"/>
            <a:ext cx="6764859" cy="5226748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19722" y="1103654"/>
            <a:ext cx="6764859" cy="1290407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4619765" y="1748857"/>
            <a:ext cx="764771" cy="448887"/>
          </a:xfrm>
          <a:prstGeom prst="rect">
            <a:avLst/>
          </a:prstGeom>
          <a:solidFill>
            <a:srgbClr val="1718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4406074" y="1810621"/>
            <a:ext cx="1192151" cy="5401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000">
                <a:solidFill>
                  <a:schemeClr val="bg1"/>
                </a:solidFill>
              </a:rPr>
              <a:t>영화 정보</a:t>
            </a:r>
          </a:p>
          <a:p>
            <a:pPr algn="ctr">
              <a:defRPr/>
            </a:pPr>
            <a:r>
              <a:rPr lang="en-US" altLang="ko-KR" sz="1000">
                <a:solidFill>
                  <a:schemeClr val="bg1"/>
                </a:solidFill>
              </a:rPr>
              <a:t>Movie Infomation</a:t>
            </a:r>
          </a:p>
        </p:txBody>
      </p:sp>
      <p:pic>
        <p:nvPicPr>
          <p:cNvPr id="60" name="그림 5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875393" y="2394061"/>
            <a:ext cx="6202984" cy="3909203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3839952" y="5230368"/>
            <a:ext cx="4190800" cy="1100034"/>
            <a:chOff x="162716" y="4035552"/>
            <a:chExt cx="6624980" cy="1640862"/>
          </a:xfrm>
        </p:grpSpPr>
        <p:pic>
          <p:nvPicPr>
            <p:cNvPr id="37" name="그림 36"/>
            <p:cNvPicPr>
              <a:picLocks noChangeAspect="1"/>
            </p:cNvPicPr>
            <p:nvPr/>
          </p:nvPicPr>
          <p:blipFill rotWithShape="1">
            <a:blip r:embed="rId4"/>
            <a:srcRect t="4900" b="78330"/>
            <a:stretch>
              <a:fillRect/>
            </a:stretch>
          </p:blipFill>
          <p:spPr>
            <a:xfrm>
              <a:off x="162716" y="4035552"/>
              <a:ext cx="6624980" cy="475488"/>
            </a:xfrm>
            <a:prstGeom prst="rect">
              <a:avLst/>
            </a:prstGeom>
          </p:spPr>
        </p:pic>
        <p:pic>
          <p:nvPicPr>
            <p:cNvPr id="38" name="그림 37"/>
            <p:cNvPicPr>
              <a:picLocks noChangeAspect="1"/>
            </p:cNvPicPr>
            <p:nvPr/>
          </p:nvPicPr>
          <p:blipFill rotWithShape="1">
            <a:blip r:embed="rId4"/>
            <a:srcRect l="2870" t="4900" r="90090" b="76430"/>
            <a:stretch>
              <a:fillRect/>
            </a:stretch>
          </p:blipFill>
          <p:spPr>
            <a:xfrm>
              <a:off x="365759" y="4035552"/>
              <a:ext cx="466575" cy="529508"/>
            </a:xfrm>
            <a:prstGeom prst="rect">
              <a:avLst/>
            </a:prstGeom>
          </p:spPr>
        </p:pic>
        <p:sp>
          <p:nvSpPr>
            <p:cNvPr id="39" name="직사각형 38"/>
            <p:cNvSpPr/>
            <p:nvPr/>
          </p:nvSpPr>
          <p:spPr>
            <a:xfrm>
              <a:off x="920017" y="4094152"/>
              <a:ext cx="1426464" cy="337762"/>
            </a:xfrm>
            <a:prstGeom prst="rect">
              <a:avLst/>
            </a:prstGeom>
            <a:solidFill>
              <a:srgbClr val="F8F8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1036319" y="4161086"/>
              <a:ext cx="755901" cy="21090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400">
                  <a:solidFill>
                    <a:schemeClr val="bg1">
                      <a:lumMod val="50000"/>
                    </a:schemeClr>
                  </a:solidFill>
                </a:rPr>
                <a:t>엘리멘탈   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1950719" y="4093756"/>
              <a:ext cx="554256" cy="33507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900">
                  <a:solidFill>
                    <a:schemeClr val="bg1">
                      <a:lumMod val="50000"/>
                    </a:schemeClr>
                  </a:solidFill>
                </a:rPr>
                <a:t>10</a:t>
              </a:r>
              <a:r>
                <a:rPr lang="ko-KR" altLang="en-US" sz="900">
                  <a:solidFill>
                    <a:schemeClr val="bg1">
                      <a:lumMod val="50000"/>
                    </a:schemeClr>
                  </a:solidFill>
                </a:rPr>
                <a:t>   </a:t>
              </a:r>
            </a:p>
          </p:txBody>
        </p:sp>
        <p:pic>
          <p:nvPicPr>
            <p:cNvPr id="42" name="그림 41"/>
            <p:cNvPicPr>
              <a:picLocks noChangeAspect="1"/>
            </p:cNvPicPr>
            <p:nvPr/>
          </p:nvPicPr>
          <p:blipFill rotWithShape="1">
            <a:blip r:embed="rId4"/>
            <a:srcRect l="91300" t="8050" r="4830" b="81630"/>
            <a:stretch>
              <a:fillRect/>
            </a:stretch>
          </p:blipFill>
          <p:spPr>
            <a:xfrm>
              <a:off x="5859773" y="4126082"/>
              <a:ext cx="256032" cy="292608"/>
            </a:xfrm>
            <a:prstGeom prst="rect">
              <a:avLst/>
            </a:prstGeom>
          </p:spPr>
        </p:pic>
        <p:sp>
          <p:nvSpPr>
            <p:cNvPr id="43" name="TextBox 42"/>
            <p:cNvSpPr txBox="1"/>
            <p:nvPr/>
          </p:nvSpPr>
          <p:spPr>
            <a:xfrm>
              <a:off x="6159647" y="4149275"/>
              <a:ext cx="481520" cy="208512"/>
            </a:xfrm>
            <a:prstGeom prst="rect">
              <a:avLst/>
            </a:prstGeom>
            <a:solidFill>
              <a:srgbClr val="F8F8FA"/>
            </a:solidFill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400">
                  <a:solidFill>
                    <a:schemeClr val="bg1">
                      <a:lumMod val="50000"/>
                    </a:schemeClr>
                  </a:solidFill>
                </a:rPr>
                <a:t>신고  </a:t>
              </a:r>
            </a:p>
          </p:txBody>
        </p:sp>
        <p:pic>
          <p:nvPicPr>
            <p:cNvPr id="44" name="그림 43"/>
            <p:cNvPicPr>
              <a:picLocks noChangeAspect="1"/>
            </p:cNvPicPr>
            <p:nvPr/>
          </p:nvPicPr>
          <p:blipFill rotWithShape="1">
            <a:blip r:embed="rId4"/>
            <a:srcRect t="4900" b="78330"/>
            <a:stretch>
              <a:fillRect/>
            </a:stretch>
          </p:blipFill>
          <p:spPr>
            <a:xfrm>
              <a:off x="162716" y="4569232"/>
              <a:ext cx="6624980" cy="475488"/>
            </a:xfrm>
            <a:prstGeom prst="rect">
              <a:avLst/>
            </a:prstGeom>
          </p:spPr>
        </p:pic>
        <p:pic>
          <p:nvPicPr>
            <p:cNvPr id="45" name="그림 44"/>
            <p:cNvPicPr>
              <a:picLocks noChangeAspect="1"/>
            </p:cNvPicPr>
            <p:nvPr/>
          </p:nvPicPr>
          <p:blipFill rotWithShape="1">
            <a:blip r:embed="rId4"/>
            <a:srcRect l="2870" t="4900" r="90090" b="76430"/>
            <a:stretch>
              <a:fillRect/>
            </a:stretch>
          </p:blipFill>
          <p:spPr>
            <a:xfrm>
              <a:off x="365759" y="4569232"/>
              <a:ext cx="466575" cy="529508"/>
            </a:xfrm>
            <a:prstGeom prst="rect">
              <a:avLst/>
            </a:prstGeom>
          </p:spPr>
        </p:pic>
        <p:sp>
          <p:nvSpPr>
            <p:cNvPr id="46" name="직사각형 45"/>
            <p:cNvSpPr/>
            <p:nvPr/>
          </p:nvSpPr>
          <p:spPr>
            <a:xfrm>
              <a:off x="920017" y="4627832"/>
              <a:ext cx="1426464" cy="337762"/>
            </a:xfrm>
            <a:prstGeom prst="rect">
              <a:avLst/>
            </a:prstGeom>
            <a:solidFill>
              <a:srgbClr val="F8F8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1036319" y="4694764"/>
              <a:ext cx="755901" cy="21713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400">
                  <a:solidFill>
                    <a:schemeClr val="bg1">
                      <a:lumMod val="50000"/>
                    </a:schemeClr>
                  </a:solidFill>
                </a:rPr>
                <a:t>엘리멘탈   </a:t>
              </a: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1950719" y="4627436"/>
              <a:ext cx="554256" cy="32708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900">
                  <a:solidFill>
                    <a:schemeClr val="bg1">
                      <a:lumMod val="50000"/>
                    </a:schemeClr>
                  </a:solidFill>
                </a:rPr>
                <a:t>10</a:t>
              </a:r>
              <a:r>
                <a:rPr lang="ko-KR" altLang="en-US" sz="900">
                  <a:solidFill>
                    <a:schemeClr val="bg1">
                      <a:lumMod val="50000"/>
                    </a:schemeClr>
                  </a:solidFill>
                </a:rPr>
                <a:t>   </a:t>
              </a:r>
            </a:p>
          </p:txBody>
        </p:sp>
        <p:pic>
          <p:nvPicPr>
            <p:cNvPr id="49" name="그림 48"/>
            <p:cNvPicPr>
              <a:picLocks noChangeAspect="1"/>
            </p:cNvPicPr>
            <p:nvPr/>
          </p:nvPicPr>
          <p:blipFill rotWithShape="1">
            <a:blip r:embed="rId4"/>
            <a:srcRect l="91300" t="8050" r="4830" b="81630"/>
            <a:stretch>
              <a:fillRect/>
            </a:stretch>
          </p:blipFill>
          <p:spPr>
            <a:xfrm>
              <a:off x="5859773" y="4659762"/>
              <a:ext cx="256032" cy="292608"/>
            </a:xfrm>
            <a:prstGeom prst="rect">
              <a:avLst/>
            </a:prstGeom>
          </p:spPr>
        </p:pic>
        <p:sp>
          <p:nvSpPr>
            <p:cNvPr id="50" name="TextBox 49"/>
            <p:cNvSpPr txBox="1"/>
            <p:nvPr/>
          </p:nvSpPr>
          <p:spPr>
            <a:xfrm>
              <a:off x="6159647" y="4682955"/>
              <a:ext cx="481520" cy="214734"/>
            </a:xfrm>
            <a:prstGeom prst="rect">
              <a:avLst/>
            </a:prstGeom>
            <a:solidFill>
              <a:srgbClr val="F8F8FA"/>
            </a:solidFill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400">
                  <a:solidFill>
                    <a:schemeClr val="bg1">
                      <a:lumMod val="50000"/>
                    </a:schemeClr>
                  </a:solidFill>
                </a:rPr>
                <a:t>신고  </a:t>
              </a:r>
            </a:p>
          </p:txBody>
        </p:sp>
        <p:pic>
          <p:nvPicPr>
            <p:cNvPr id="51" name="그림 50"/>
            <p:cNvPicPr>
              <a:picLocks noChangeAspect="1"/>
            </p:cNvPicPr>
            <p:nvPr/>
          </p:nvPicPr>
          <p:blipFill rotWithShape="1">
            <a:blip r:embed="rId4"/>
            <a:srcRect t="4900" b="78330"/>
            <a:stretch>
              <a:fillRect/>
            </a:stretch>
          </p:blipFill>
          <p:spPr>
            <a:xfrm>
              <a:off x="162716" y="5146906"/>
              <a:ext cx="6624980" cy="475488"/>
            </a:xfrm>
            <a:prstGeom prst="rect">
              <a:avLst/>
            </a:prstGeom>
          </p:spPr>
        </p:pic>
        <p:pic>
          <p:nvPicPr>
            <p:cNvPr id="57" name="그림 56"/>
            <p:cNvPicPr>
              <a:picLocks noChangeAspect="1"/>
            </p:cNvPicPr>
            <p:nvPr/>
          </p:nvPicPr>
          <p:blipFill rotWithShape="1">
            <a:blip r:embed="rId4"/>
            <a:srcRect l="2870" t="4900" r="90090" b="76430"/>
            <a:stretch>
              <a:fillRect/>
            </a:stretch>
          </p:blipFill>
          <p:spPr>
            <a:xfrm>
              <a:off x="365759" y="5146906"/>
              <a:ext cx="466575" cy="529508"/>
            </a:xfrm>
            <a:prstGeom prst="rect">
              <a:avLst/>
            </a:prstGeom>
          </p:spPr>
        </p:pic>
        <p:sp>
          <p:nvSpPr>
            <p:cNvPr id="58" name="직사각형 57"/>
            <p:cNvSpPr/>
            <p:nvPr/>
          </p:nvSpPr>
          <p:spPr>
            <a:xfrm>
              <a:off x="920017" y="5205506"/>
              <a:ext cx="1426464" cy="337762"/>
            </a:xfrm>
            <a:prstGeom prst="rect">
              <a:avLst/>
            </a:prstGeom>
            <a:solidFill>
              <a:srgbClr val="F8F8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1036319" y="5272441"/>
              <a:ext cx="755901" cy="20777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400">
                  <a:solidFill>
                    <a:schemeClr val="bg1">
                      <a:lumMod val="50000"/>
                    </a:schemeClr>
                  </a:solidFill>
                </a:rPr>
                <a:t>엘리멘탈   </a:t>
              </a: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1950719" y="5205111"/>
              <a:ext cx="554256" cy="33193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900">
                  <a:solidFill>
                    <a:schemeClr val="bg1">
                      <a:lumMod val="50000"/>
                    </a:schemeClr>
                  </a:solidFill>
                </a:rPr>
                <a:t>10</a:t>
              </a:r>
              <a:r>
                <a:rPr lang="ko-KR" altLang="en-US" sz="900">
                  <a:solidFill>
                    <a:schemeClr val="bg1">
                      <a:lumMod val="50000"/>
                    </a:schemeClr>
                  </a:solidFill>
                </a:rPr>
                <a:t>   </a:t>
              </a:r>
            </a:p>
          </p:txBody>
        </p:sp>
        <p:pic>
          <p:nvPicPr>
            <p:cNvPr id="62" name="그림 61"/>
            <p:cNvPicPr>
              <a:picLocks noChangeAspect="1"/>
            </p:cNvPicPr>
            <p:nvPr/>
          </p:nvPicPr>
          <p:blipFill rotWithShape="1">
            <a:blip r:embed="rId4"/>
            <a:srcRect l="91300" t="8050" r="4830" b="81630"/>
            <a:stretch>
              <a:fillRect/>
            </a:stretch>
          </p:blipFill>
          <p:spPr>
            <a:xfrm>
              <a:off x="5859773" y="5237436"/>
              <a:ext cx="256032" cy="292608"/>
            </a:xfrm>
            <a:prstGeom prst="rect">
              <a:avLst/>
            </a:prstGeom>
          </p:spPr>
        </p:pic>
        <p:sp>
          <p:nvSpPr>
            <p:cNvPr id="63" name="TextBox 62"/>
            <p:cNvSpPr txBox="1"/>
            <p:nvPr/>
          </p:nvSpPr>
          <p:spPr>
            <a:xfrm>
              <a:off x="6159647" y="5260628"/>
              <a:ext cx="481520" cy="219586"/>
            </a:xfrm>
            <a:prstGeom prst="rect">
              <a:avLst/>
            </a:prstGeom>
            <a:solidFill>
              <a:srgbClr val="F8F8FA"/>
            </a:solidFill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400">
                  <a:solidFill>
                    <a:schemeClr val="bg1">
                      <a:lumMod val="50000"/>
                    </a:schemeClr>
                  </a:solidFill>
                </a:rPr>
                <a:t>신고  </a:t>
              </a:r>
            </a:p>
          </p:txBody>
        </p:sp>
      </p:grpSp>
      <p:sp>
        <p:nvSpPr>
          <p:cNvPr id="64" name="직사각형 63"/>
          <p:cNvSpPr/>
          <p:nvPr/>
        </p:nvSpPr>
        <p:spPr>
          <a:xfrm>
            <a:off x="7440007" y="6370427"/>
            <a:ext cx="638370" cy="1714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700">
                <a:solidFill>
                  <a:schemeClr val="bg1">
                    <a:lumMod val="65000"/>
                  </a:schemeClr>
                </a:solidFill>
              </a:rPr>
              <a:t>더보기</a:t>
            </a:r>
          </a:p>
        </p:txBody>
      </p:sp>
      <p:grpSp>
        <p:nvGrpSpPr>
          <p:cNvPr id="65" name="그룹 64"/>
          <p:cNvGrpSpPr/>
          <p:nvPr/>
        </p:nvGrpSpPr>
        <p:grpSpPr>
          <a:xfrm>
            <a:off x="4115964" y="2714681"/>
            <a:ext cx="240772" cy="215444"/>
            <a:chOff x="292829" y="1695755"/>
            <a:chExt cx="240772" cy="215444"/>
          </a:xfrm>
        </p:grpSpPr>
        <p:sp>
          <p:nvSpPr>
            <p:cNvPr id="66" name="타원 65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67" name="TextBox 96"/>
            <p:cNvSpPr txBox="1"/>
            <p:nvPr/>
          </p:nvSpPr>
          <p:spPr>
            <a:xfrm>
              <a:off x="292829" y="1695755"/>
              <a:ext cx="242676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sp>
        <p:nvSpPr>
          <p:cNvPr id="3" name="직사각형 2"/>
          <p:cNvSpPr/>
          <p:nvPr/>
        </p:nvSpPr>
        <p:spPr>
          <a:xfrm>
            <a:off x="2926080" y="5824932"/>
            <a:ext cx="913872" cy="38417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71" name="그룹 70"/>
          <p:cNvGrpSpPr/>
          <p:nvPr/>
        </p:nvGrpSpPr>
        <p:grpSpPr>
          <a:xfrm>
            <a:off x="1744614" y="5824932"/>
            <a:ext cx="235962" cy="215444"/>
            <a:chOff x="292829" y="1695755"/>
            <a:chExt cx="235962" cy="215444"/>
          </a:xfrm>
        </p:grpSpPr>
        <p:sp>
          <p:nvSpPr>
            <p:cNvPr id="72" name="타원 71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73" name="TextBox 96"/>
            <p:cNvSpPr txBox="1"/>
            <p:nvPr/>
          </p:nvSpPr>
          <p:spPr>
            <a:xfrm>
              <a:off x="292829" y="1695755"/>
              <a:ext cx="242301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</a:p>
          </p:txBody>
        </p:sp>
      </p:grpSp>
      <p:grpSp>
        <p:nvGrpSpPr>
          <p:cNvPr id="74" name="그룹 73"/>
          <p:cNvGrpSpPr/>
          <p:nvPr/>
        </p:nvGrpSpPr>
        <p:grpSpPr>
          <a:xfrm>
            <a:off x="3856359" y="4644162"/>
            <a:ext cx="235962" cy="215444"/>
            <a:chOff x="292829" y="1695755"/>
            <a:chExt cx="235962" cy="215444"/>
          </a:xfrm>
        </p:grpSpPr>
        <p:sp>
          <p:nvSpPr>
            <p:cNvPr id="75" name="타원 74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76" name="TextBox 96"/>
            <p:cNvSpPr txBox="1"/>
            <p:nvPr/>
          </p:nvSpPr>
          <p:spPr>
            <a:xfrm>
              <a:off x="292829" y="1695755"/>
              <a:ext cx="245106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</a:p>
          </p:txBody>
        </p:sp>
      </p:grpSp>
      <p:grpSp>
        <p:nvGrpSpPr>
          <p:cNvPr id="77" name="그룹 76"/>
          <p:cNvGrpSpPr/>
          <p:nvPr/>
        </p:nvGrpSpPr>
        <p:grpSpPr>
          <a:xfrm>
            <a:off x="7317683" y="6325559"/>
            <a:ext cx="235962" cy="215444"/>
            <a:chOff x="292829" y="1695755"/>
            <a:chExt cx="235962" cy="215444"/>
          </a:xfrm>
        </p:grpSpPr>
        <p:sp>
          <p:nvSpPr>
            <p:cNvPr id="78" name="타원 77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79" name="TextBox 96"/>
            <p:cNvSpPr txBox="1"/>
            <p:nvPr/>
          </p:nvSpPr>
          <p:spPr>
            <a:xfrm>
              <a:off x="292829" y="1695755"/>
              <a:ext cx="241357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5</a:t>
              </a:r>
            </a:p>
          </p:txBody>
        </p:sp>
      </p:grpSp>
      <p:sp>
        <p:nvSpPr>
          <p:cNvPr id="80" name="TextBox 79"/>
          <p:cNvSpPr txBox="1"/>
          <p:nvPr/>
        </p:nvSpPr>
        <p:spPr>
          <a:xfrm>
            <a:off x="7517335" y="4985393"/>
            <a:ext cx="432048" cy="230832"/>
          </a:xfrm>
          <a:prstGeom prst="rect">
            <a:avLst/>
          </a:prstGeom>
          <a:solidFill>
            <a:srgbClr val="343A4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>
                <a:solidFill>
                  <a:schemeClr val="bg1"/>
                </a:solidFill>
              </a:rPr>
              <a:t>작성</a:t>
            </a:r>
          </a:p>
        </p:txBody>
      </p:sp>
      <p:grpSp>
        <p:nvGrpSpPr>
          <p:cNvPr id="81" name="그룹 80"/>
          <p:cNvGrpSpPr/>
          <p:nvPr/>
        </p:nvGrpSpPr>
        <p:grpSpPr>
          <a:xfrm>
            <a:off x="7259028" y="4990642"/>
            <a:ext cx="235962" cy="215444"/>
            <a:chOff x="292829" y="1695755"/>
            <a:chExt cx="235962" cy="215444"/>
          </a:xfrm>
        </p:grpSpPr>
        <p:sp>
          <p:nvSpPr>
            <p:cNvPr id="82" name="타원 81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83" name="TextBox 96"/>
            <p:cNvSpPr txBox="1"/>
            <p:nvPr/>
          </p:nvSpPr>
          <p:spPr>
            <a:xfrm>
              <a:off x="292829" y="1695755"/>
              <a:ext cx="24286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4</a:t>
              </a:r>
            </a:p>
          </p:txBody>
        </p:sp>
      </p:grpSp>
      <p:graphicFrame>
        <p:nvGraphicFramePr>
          <p:cNvPr id="84" name="표 3"/>
          <p:cNvGraphicFramePr>
            <a:graphicFrameLocks noGrp="1"/>
          </p:cNvGraphicFramePr>
          <p:nvPr/>
        </p:nvGraphicFramePr>
        <p:xfrm>
          <a:off x="1524000" y="0"/>
          <a:ext cx="6369353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97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62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13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 상세 정보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 상세 정보 </a:t>
                      </a: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8472263" y="3096"/>
          <a:ext cx="2111351" cy="40044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영화의 평점을 매길 수 있다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관람평을 작성할 수 있다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취소버튼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관람평 등록 버튼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창 닫기 버튼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관팜평을 작성하는 화면이다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0" name="직사각형 9"/>
          <p:cNvSpPr/>
          <p:nvPr/>
        </p:nvSpPr>
        <p:spPr>
          <a:xfrm>
            <a:off x="1619722" y="1076516"/>
            <a:ext cx="6764859" cy="5226748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19722" y="1103654"/>
            <a:ext cx="6764859" cy="1290407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4619765" y="1748857"/>
            <a:ext cx="764771" cy="448887"/>
          </a:xfrm>
          <a:prstGeom prst="rect">
            <a:avLst/>
          </a:prstGeom>
          <a:solidFill>
            <a:srgbClr val="1718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4406074" y="1810621"/>
            <a:ext cx="1192151" cy="5401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000">
                <a:solidFill>
                  <a:schemeClr val="bg1"/>
                </a:solidFill>
              </a:rPr>
              <a:t>영화 정보</a:t>
            </a:r>
          </a:p>
          <a:p>
            <a:pPr algn="ctr">
              <a:defRPr/>
            </a:pPr>
            <a:r>
              <a:rPr lang="en-US" altLang="ko-KR" sz="1000">
                <a:solidFill>
                  <a:schemeClr val="bg1"/>
                </a:solidFill>
              </a:rPr>
              <a:t>Movie Infomation</a:t>
            </a:r>
          </a:p>
        </p:txBody>
      </p:sp>
      <p:pic>
        <p:nvPicPr>
          <p:cNvPr id="60" name="그림 5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875393" y="2394061"/>
            <a:ext cx="6202984" cy="3909203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3839952" y="5230368"/>
            <a:ext cx="4190800" cy="1100034"/>
            <a:chOff x="162716" y="4035552"/>
            <a:chExt cx="6624980" cy="1640862"/>
          </a:xfrm>
        </p:grpSpPr>
        <p:pic>
          <p:nvPicPr>
            <p:cNvPr id="37" name="그림 36"/>
            <p:cNvPicPr>
              <a:picLocks noChangeAspect="1"/>
            </p:cNvPicPr>
            <p:nvPr/>
          </p:nvPicPr>
          <p:blipFill rotWithShape="1">
            <a:blip r:embed="rId4"/>
            <a:srcRect t="4900" b="78330"/>
            <a:stretch>
              <a:fillRect/>
            </a:stretch>
          </p:blipFill>
          <p:spPr>
            <a:xfrm>
              <a:off x="162716" y="4035552"/>
              <a:ext cx="6624980" cy="475488"/>
            </a:xfrm>
            <a:prstGeom prst="rect">
              <a:avLst/>
            </a:prstGeom>
          </p:spPr>
        </p:pic>
        <p:pic>
          <p:nvPicPr>
            <p:cNvPr id="38" name="그림 37"/>
            <p:cNvPicPr>
              <a:picLocks noChangeAspect="1"/>
            </p:cNvPicPr>
            <p:nvPr/>
          </p:nvPicPr>
          <p:blipFill rotWithShape="1">
            <a:blip r:embed="rId4"/>
            <a:srcRect l="2870" t="4900" r="90090" b="76430"/>
            <a:stretch>
              <a:fillRect/>
            </a:stretch>
          </p:blipFill>
          <p:spPr>
            <a:xfrm>
              <a:off x="365759" y="4035552"/>
              <a:ext cx="466575" cy="529508"/>
            </a:xfrm>
            <a:prstGeom prst="rect">
              <a:avLst/>
            </a:prstGeom>
          </p:spPr>
        </p:pic>
        <p:sp>
          <p:nvSpPr>
            <p:cNvPr id="39" name="직사각형 38"/>
            <p:cNvSpPr/>
            <p:nvPr/>
          </p:nvSpPr>
          <p:spPr>
            <a:xfrm>
              <a:off x="920017" y="4094152"/>
              <a:ext cx="1426464" cy="337762"/>
            </a:xfrm>
            <a:prstGeom prst="rect">
              <a:avLst/>
            </a:prstGeom>
            <a:solidFill>
              <a:srgbClr val="F8F8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1036319" y="4161086"/>
              <a:ext cx="755901" cy="21090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400">
                  <a:solidFill>
                    <a:schemeClr val="bg1">
                      <a:lumMod val="50000"/>
                    </a:schemeClr>
                  </a:solidFill>
                </a:rPr>
                <a:t>엘리멘탈   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1950719" y="4093756"/>
              <a:ext cx="554256" cy="33507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900">
                  <a:solidFill>
                    <a:schemeClr val="bg1">
                      <a:lumMod val="50000"/>
                    </a:schemeClr>
                  </a:solidFill>
                </a:rPr>
                <a:t>10</a:t>
              </a:r>
              <a:r>
                <a:rPr lang="ko-KR" altLang="en-US" sz="900">
                  <a:solidFill>
                    <a:schemeClr val="bg1">
                      <a:lumMod val="50000"/>
                    </a:schemeClr>
                  </a:solidFill>
                </a:rPr>
                <a:t>   </a:t>
              </a:r>
            </a:p>
          </p:txBody>
        </p:sp>
        <p:pic>
          <p:nvPicPr>
            <p:cNvPr id="42" name="그림 41"/>
            <p:cNvPicPr>
              <a:picLocks noChangeAspect="1"/>
            </p:cNvPicPr>
            <p:nvPr/>
          </p:nvPicPr>
          <p:blipFill rotWithShape="1">
            <a:blip r:embed="rId4"/>
            <a:srcRect l="91300" t="8050" r="4830" b="81630"/>
            <a:stretch>
              <a:fillRect/>
            </a:stretch>
          </p:blipFill>
          <p:spPr>
            <a:xfrm>
              <a:off x="5859773" y="4126082"/>
              <a:ext cx="256032" cy="292608"/>
            </a:xfrm>
            <a:prstGeom prst="rect">
              <a:avLst/>
            </a:prstGeom>
          </p:spPr>
        </p:pic>
        <p:sp>
          <p:nvSpPr>
            <p:cNvPr id="43" name="TextBox 42"/>
            <p:cNvSpPr txBox="1"/>
            <p:nvPr/>
          </p:nvSpPr>
          <p:spPr>
            <a:xfrm>
              <a:off x="6159647" y="4149275"/>
              <a:ext cx="481520" cy="208512"/>
            </a:xfrm>
            <a:prstGeom prst="rect">
              <a:avLst/>
            </a:prstGeom>
            <a:solidFill>
              <a:srgbClr val="F8F8FA"/>
            </a:solidFill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400">
                  <a:solidFill>
                    <a:schemeClr val="bg1">
                      <a:lumMod val="50000"/>
                    </a:schemeClr>
                  </a:solidFill>
                </a:rPr>
                <a:t>신고  </a:t>
              </a:r>
            </a:p>
          </p:txBody>
        </p:sp>
        <p:pic>
          <p:nvPicPr>
            <p:cNvPr id="44" name="그림 43"/>
            <p:cNvPicPr>
              <a:picLocks noChangeAspect="1"/>
            </p:cNvPicPr>
            <p:nvPr/>
          </p:nvPicPr>
          <p:blipFill rotWithShape="1">
            <a:blip r:embed="rId4"/>
            <a:srcRect t="4900" b="78330"/>
            <a:stretch>
              <a:fillRect/>
            </a:stretch>
          </p:blipFill>
          <p:spPr>
            <a:xfrm>
              <a:off x="162716" y="4569232"/>
              <a:ext cx="6624980" cy="475488"/>
            </a:xfrm>
            <a:prstGeom prst="rect">
              <a:avLst/>
            </a:prstGeom>
          </p:spPr>
        </p:pic>
        <p:pic>
          <p:nvPicPr>
            <p:cNvPr id="45" name="그림 44"/>
            <p:cNvPicPr>
              <a:picLocks noChangeAspect="1"/>
            </p:cNvPicPr>
            <p:nvPr/>
          </p:nvPicPr>
          <p:blipFill rotWithShape="1">
            <a:blip r:embed="rId4"/>
            <a:srcRect l="2870" t="4900" r="90090" b="76430"/>
            <a:stretch>
              <a:fillRect/>
            </a:stretch>
          </p:blipFill>
          <p:spPr>
            <a:xfrm>
              <a:off x="365759" y="4569232"/>
              <a:ext cx="466575" cy="529508"/>
            </a:xfrm>
            <a:prstGeom prst="rect">
              <a:avLst/>
            </a:prstGeom>
          </p:spPr>
        </p:pic>
        <p:sp>
          <p:nvSpPr>
            <p:cNvPr id="46" name="직사각형 45"/>
            <p:cNvSpPr/>
            <p:nvPr/>
          </p:nvSpPr>
          <p:spPr>
            <a:xfrm>
              <a:off x="920017" y="4627832"/>
              <a:ext cx="1426464" cy="337762"/>
            </a:xfrm>
            <a:prstGeom prst="rect">
              <a:avLst/>
            </a:prstGeom>
            <a:solidFill>
              <a:srgbClr val="F8F8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1036319" y="4694764"/>
              <a:ext cx="755901" cy="21713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400">
                  <a:solidFill>
                    <a:schemeClr val="bg1">
                      <a:lumMod val="50000"/>
                    </a:schemeClr>
                  </a:solidFill>
                </a:rPr>
                <a:t>엘리멘탈   </a:t>
              </a: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1950719" y="4627436"/>
              <a:ext cx="554256" cy="32708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900">
                  <a:solidFill>
                    <a:schemeClr val="bg1">
                      <a:lumMod val="50000"/>
                    </a:schemeClr>
                  </a:solidFill>
                </a:rPr>
                <a:t>10</a:t>
              </a:r>
              <a:r>
                <a:rPr lang="ko-KR" altLang="en-US" sz="900">
                  <a:solidFill>
                    <a:schemeClr val="bg1">
                      <a:lumMod val="50000"/>
                    </a:schemeClr>
                  </a:solidFill>
                </a:rPr>
                <a:t>   </a:t>
              </a:r>
            </a:p>
          </p:txBody>
        </p:sp>
        <p:pic>
          <p:nvPicPr>
            <p:cNvPr id="49" name="그림 48"/>
            <p:cNvPicPr>
              <a:picLocks noChangeAspect="1"/>
            </p:cNvPicPr>
            <p:nvPr/>
          </p:nvPicPr>
          <p:blipFill rotWithShape="1">
            <a:blip r:embed="rId4"/>
            <a:srcRect l="91300" t="8050" r="4830" b="81630"/>
            <a:stretch>
              <a:fillRect/>
            </a:stretch>
          </p:blipFill>
          <p:spPr>
            <a:xfrm>
              <a:off x="5859773" y="4659762"/>
              <a:ext cx="256032" cy="292608"/>
            </a:xfrm>
            <a:prstGeom prst="rect">
              <a:avLst/>
            </a:prstGeom>
          </p:spPr>
        </p:pic>
        <p:sp>
          <p:nvSpPr>
            <p:cNvPr id="50" name="TextBox 49"/>
            <p:cNvSpPr txBox="1"/>
            <p:nvPr/>
          </p:nvSpPr>
          <p:spPr>
            <a:xfrm>
              <a:off x="6159647" y="4682955"/>
              <a:ext cx="481520" cy="214734"/>
            </a:xfrm>
            <a:prstGeom prst="rect">
              <a:avLst/>
            </a:prstGeom>
            <a:solidFill>
              <a:srgbClr val="F8F8FA"/>
            </a:solidFill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400">
                  <a:solidFill>
                    <a:schemeClr val="bg1">
                      <a:lumMod val="50000"/>
                    </a:schemeClr>
                  </a:solidFill>
                </a:rPr>
                <a:t>신고  </a:t>
              </a:r>
            </a:p>
          </p:txBody>
        </p:sp>
        <p:pic>
          <p:nvPicPr>
            <p:cNvPr id="51" name="그림 50"/>
            <p:cNvPicPr>
              <a:picLocks noChangeAspect="1"/>
            </p:cNvPicPr>
            <p:nvPr/>
          </p:nvPicPr>
          <p:blipFill rotWithShape="1">
            <a:blip r:embed="rId4"/>
            <a:srcRect t="4900" b="78330"/>
            <a:stretch>
              <a:fillRect/>
            </a:stretch>
          </p:blipFill>
          <p:spPr>
            <a:xfrm>
              <a:off x="162716" y="5146906"/>
              <a:ext cx="6624980" cy="475488"/>
            </a:xfrm>
            <a:prstGeom prst="rect">
              <a:avLst/>
            </a:prstGeom>
          </p:spPr>
        </p:pic>
        <p:pic>
          <p:nvPicPr>
            <p:cNvPr id="57" name="그림 56"/>
            <p:cNvPicPr>
              <a:picLocks noChangeAspect="1"/>
            </p:cNvPicPr>
            <p:nvPr/>
          </p:nvPicPr>
          <p:blipFill rotWithShape="1">
            <a:blip r:embed="rId4"/>
            <a:srcRect l="2870" t="4900" r="90090" b="76430"/>
            <a:stretch>
              <a:fillRect/>
            </a:stretch>
          </p:blipFill>
          <p:spPr>
            <a:xfrm>
              <a:off x="365759" y="5146906"/>
              <a:ext cx="466575" cy="529508"/>
            </a:xfrm>
            <a:prstGeom prst="rect">
              <a:avLst/>
            </a:prstGeom>
          </p:spPr>
        </p:pic>
        <p:sp>
          <p:nvSpPr>
            <p:cNvPr id="58" name="직사각형 57"/>
            <p:cNvSpPr/>
            <p:nvPr/>
          </p:nvSpPr>
          <p:spPr>
            <a:xfrm>
              <a:off x="920017" y="5205506"/>
              <a:ext cx="1426464" cy="337762"/>
            </a:xfrm>
            <a:prstGeom prst="rect">
              <a:avLst/>
            </a:prstGeom>
            <a:solidFill>
              <a:srgbClr val="F8F8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1036319" y="5272441"/>
              <a:ext cx="755901" cy="20777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400">
                  <a:solidFill>
                    <a:schemeClr val="bg1">
                      <a:lumMod val="50000"/>
                    </a:schemeClr>
                  </a:solidFill>
                </a:rPr>
                <a:t>엘리멘탈   </a:t>
              </a: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1950719" y="5205111"/>
              <a:ext cx="554256" cy="33193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900">
                  <a:solidFill>
                    <a:schemeClr val="bg1">
                      <a:lumMod val="50000"/>
                    </a:schemeClr>
                  </a:solidFill>
                </a:rPr>
                <a:t>10</a:t>
              </a:r>
              <a:r>
                <a:rPr lang="ko-KR" altLang="en-US" sz="900">
                  <a:solidFill>
                    <a:schemeClr val="bg1">
                      <a:lumMod val="50000"/>
                    </a:schemeClr>
                  </a:solidFill>
                </a:rPr>
                <a:t>   </a:t>
              </a:r>
            </a:p>
          </p:txBody>
        </p:sp>
        <p:pic>
          <p:nvPicPr>
            <p:cNvPr id="62" name="그림 61"/>
            <p:cNvPicPr>
              <a:picLocks noChangeAspect="1"/>
            </p:cNvPicPr>
            <p:nvPr/>
          </p:nvPicPr>
          <p:blipFill rotWithShape="1">
            <a:blip r:embed="rId4"/>
            <a:srcRect l="91300" t="8050" r="4830" b="81630"/>
            <a:stretch>
              <a:fillRect/>
            </a:stretch>
          </p:blipFill>
          <p:spPr>
            <a:xfrm>
              <a:off x="5859773" y="5237436"/>
              <a:ext cx="256032" cy="292608"/>
            </a:xfrm>
            <a:prstGeom prst="rect">
              <a:avLst/>
            </a:prstGeom>
          </p:spPr>
        </p:pic>
        <p:sp>
          <p:nvSpPr>
            <p:cNvPr id="63" name="TextBox 62"/>
            <p:cNvSpPr txBox="1"/>
            <p:nvPr/>
          </p:nvSpPr>
          <p:spPr>
            <a:xfrm>
              <a:off x="6159647" y="5260628"/>
              <a:ext cx="481520" cy="219586"/>
            </a:xfrm>
            <a:prstGeom prst="rect">
              <a:avLst/>
            </a:prstGeom>
            <a:solidFill>
              <a:srgbClr val="F8F8FA"/>
            </a:solidFill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400">
                  <a:solidFill>
                    <a:schemeClr val="bg1">
                      <a:lumMod val="50000"/>
                    </a:schemeClr>
                  </a:solidFill>
                </a:rPr>
                <a:t>신고  </a:t>
              </a:r>
            </a:p>
          </p:txBody>
        </p:sp>
      </p:grpSp>
      <p:sp>
        <p:nvSpPr>
          <p:cNvPr id="64" name="직사각형 63"/>
          <p:cNvSpPr/>
          <p:nvPr/>
        </p:nvSpPr>
        <p:spPr>
          <a:xfrm>
            <a:off x="7440007" y="6370427"/>
            <a:ext cx="638370" cy="1714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700">
                <a:solidFill>
                  <a:schemeClr val="bg1">
                    <a:lumMod val="65000"/>
                  </a:schemeClr>
                </a:solidFill>
              </a:rPr>
              <a:t>더보기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2926080" y="5824932"/>
            <a:ext cx="913872" cy="38417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0" name="TextBox 79"/>
          <p:cNvSpPr txBox="1"/>
          <p:nvPr/>
        </p:nvSpPr>
        <p:spPr>
          <a:xfrm>
            <a:off x="7517335" y="4985393"/>
            <a:ext cx="432048" cy="230832"/>
          </a:xfrm>
          <a:prstGeom prst="rect">
            <a:avLst/>
          </a:prstGeom>
          <a:solidFill>
            <a:srgbClr val="343A4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>
                <a:solidFill>
                  <a:schemeClr val="bg1"/>
                </a:solidFill>
              </a:rPr>
              <a:t>작성</a:t>
            </a:r>
          </a:p>
        </p:txBody>
      </p:sp>
      <p:sp>
        <p:nvSpPr>
          <p:cNvPr id="52" name="직사각형 51"/>
          <p:cNvSpPr/>
          <p:nvPr/>
        </p:nvSpPr>
        <p:spPr>
          <a:xfrm>
            <a:off x="1624421" y="1076516"/>
            <a:ext cx="6763293" cy="5577562"/>
          </a:xfrm>
          <a:prstGeom prst="rect">
            <a:avLst/>
          </a:prstGeom>
          <a:solidFill>
            <a:schemeClr val="tx1"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9" name="그룹 8"/>
          <p:cNvGrpSpPr/>
          <p:nvPr/>
        </p:nvGrpSpPr>
        <p:grpSpPr>
          <a:xfrm>
            <a:off x="3290214" y="2359466"/>
            <a:ext cx="3424428" cy="2824847"/>
            <a:chOff x="1762991" y="2734819"/>
            <a:chExt cx="3424428" cy="2824847"/>
          </a:xfrm>
        </p:grpSpPr>
        <p:grpSp>
          <p:nvGrpSpPr>
            <p:cNvPr id="7" name="그룹 6"/>
            <p:cNvGrpSpPr/>
            <p:nvPr/>
          </p:nvGrpSpPr>
          <p:grpSpPr>
            <a:xfrm>
              <a:off x="1762991" y="2734819"/>
              <a:ext cx="3424428" cy="2824847"/>
              <a:chOff x="1774804" y="1819182"/>
              <a:chExt cx="3424428" cy="2824847"/>
            </a:xfrm>
          </p:grpSpPr>
          <p:pic>
            <p:nvPicPr>
              <p:cNvPr id="6" name="그림 5"/>
              <p:cNvPicPr>
                <a:picLocks noChangeAspect="1"/>
              </p:cNvPicPr>
              <p:nvPr/>
            </p:nvPicPr>
            <p:blipFill rotWithShape="1">
              <a:blip r:embed="rId5"/>
              <a:srcRect l="1120" r="1010" b="49560"/>
              <a:stretch>
                <a:fillRect/>
              </a:stretch>
            </p:blipFill>
            <p:spPr>
              <a:xfrm>
                <a:off x="1778533" y="1819182"/>
                <a:ext cx="3420699" cy="2350482"/>
              </a:xfrm>
              <a:prstGeom prst="rect">
                <a:avLst/>
              </a:prstGeom>
            </p:spPr>
          </p:pic>
          <p:pic>
            <p:nvPicPr>
              <p:cNvPr id="53" name="그림 52"/>
              <p:cNvPicPr>
                <a:picLocks noChangeAspect="1"/>
              </p:cNvPicPr>
              <p:nvPr/>
            </p:nvPicPr>
            <p:blipFill rotWithShape="1">
              <a:blip r:embed="rId5"/>
              <a:srcRect l="1120" t="89540" r="1010"/>
              <a:stretch>
                <a:fillRect/>
              </a:stretch>
            </p:blipFill>
            <p:spPr>
              <a:xfrm>
                <a:off x="1774804" y="4156488"/>
                <a:ext cx="3420699" cy="487541"/>
              </a:xfrm>
              <a:prstGeom prst="rect">
                <a:avLst/>
              </a:prstGeom>
            </p:spPr>
          </p:pic>
        </p:grpSp>
        <p:sp>
          <p:nvSpPr>
            <p:cNvPr id="8" name="직사각형 7"/>
            <p:cNvSpPr/>
            <p:nvPr/>
          </p:nvSpPr>
          <p:spPr>
            <a:xfrm>
              <a:off x="2882074" y="3096768"/>
              <a:ext cx="1092518" cy="26822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20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“</a:t>
              </a:r>
              <a:r>
                <a:rPr lang="ko-KR" altLang="en-US" sz="120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엘리멘탈</a:t>
              </a:r>
              <a:r>
                <a:rPr lang="en-US" altLang="ko-KR" sz="120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”</a:t>
              </a:r>
              <a:endPara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55" name="그룹 54"/>
          <p:cNvGrpSpPr/>
          <p:nvPr/>
        </p:nvGrpSpPr>
        <p:grpSpPr>
          <a:xfrm>
            <a:off x="3848006" y="3407211"/>
            <a:ext cx="240772" cy="215444"/>
            <a:chOff x="292829" y="1695755"/>
            <a:chExt cx="240772" cy="215444"/>
          </a:xfrm>
        </p:grpSpPr>
        <p:sp>
          <p:nvSpPr>
            <p:cNvPr id="56" name="타원 55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68" name="TextBox 96"/>
            <p:cNvSpPr txBox="1"/>
            <p:nvPr/>
          </p:nvSpPr>
          <p:spPr>
            <a:xfrm>
              <a:off x="292829" y="1695755"/>
              <a:ext cx="243934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69" name="그룹 68"/>
          <p:cNvGrpSpPr/>
          <p:nvPr/>
        </p:nvGrpSpPr>
        <p:grpSpPr>
          <a:xfrm>
            <a:off x="3290214" y="3704492"/>
            <a:ext cx="235962" cy="215444"/>
            <a:chOff x="292829" y="1695755"/>
            <a:chExt cx="235962" cy="215444"/>
          </a:xfrm>
        </p:grpSpPr>
        <p:sp>
          <p:nvSpPr>
            <p:cNvPr id="70" name="타원 69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84" name="TextBox 96"/>
            <p:cNvSpPr txBox="1"/>
            <p:nvPr/>
          </p:nvSpPr>
          <p:spPr>
            <a:xfrm>
              <a:off x="292829" y="1695755"/>
              <a:ext cx="249276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</a:p>
          </p:txBody>
        </p:sp>
      </p:grpSp>
      <p:grpSp>
        <p:nvGrpSpPr>
          <p:cNvPr id="85" name="그룹 84"/>
          <p:cNvGrpSpPr/>
          <p:nvPr/>
        </p:nvGrpSpPr>
        <p:grpSpPr>
          <a:xfrm>
            <a:off x="4649789" y="4602226"/>
            <a:ext cx="235962" cy="215444"/>
            <a:chOff x="292829" y="1695755"/>
            <a:chExt cx="235962" cy="215444"/>
          </a:xfrm>
        </p:grpSpPr>
        <p:sp>
          <p:nvSpPr>
            <p:cNvPr id="86" name="타원 85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87" name="TextBox 96"/>
            <p:cNvSpPr txBox="1"/>
            <p:nvPr/>
          </p:nvSpPr>
          <p:spPr>
            <a:xfrm>
              <a:off x="292829" y="1695755"/>
              <a:ext cx="242251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</a:p>
          </p:txBody>
        </p:sp>
      </p:grpSp>
      <p:grpSp>
        <p:nvGrpSpPr>
          <p:cNvPr id="88" name="그룹 87"/>
          <p:cNvGrpSpPr/>
          <p:nvPr/>
        </p:nvGrpSpPr>
        <p:grpSpPr>
          <a:xfrm>
            <a:off x="5100962" y="4602226"/>
            <a:ext cx="235962" cy="215444"/>
            <a:chOff x="292829" y="1695755"/>
            <a:chExt cx="235962" cy="215444"/>
          </a:xfrm>
        </p:grpSpPr>
        <p:sp>
          <p:nvSpPr>
            <p:cNvPr id="89" name="타원 88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90" name="TextBox 96"/>
            <p:cNvSpPr txBox="1"/>
            <p:nvPr/>
          </p:nvSpPr>
          <p:spPr>
            <a:xfrm>
              <a:off x="292829" y="1695755"/>
              <a:ext cx="248278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4</a:t>
              </a:r>
            </a:p>
          </p:txBody>
        </p:sp>
      </p:grpSp>
      <p:grpSp>
        <p:nvGrpSpPr>
          <p:cNvPr id="91" name="그룹 90"/>
          <p:cNvGrpSpPr/>
          <p:nvPr/>
        </p:nvGrpSpPr>
        <p:grpSpPr>
          <a:xfrm>
            <a:off x="6131186" y="2387331"/>
            <a:ext cx="235962" cy="215444"/>
            <a:chOff x="292829" y="1695755"/>
            <a:chExt cx="235962" cy="215444"/>
          </a:xfrm>
        </p:grpSpPr>
        <p:sp>
          <p:nvSpPr>
            <p:cNvPr id="92" name="타원 91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93" name="TextBox 96"/>
            <p:cNvSpPr txBox="1"/>
            <p:nvPr/>
          </p:nvSpPr>
          <p:spPr>
            <a:xfrm>
              <a:off x="292829" y="1695755"/>
              <a:ext cx="246754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5</a:t>
              </a:r>
            </a:p>
          </p:txBody>
        </p:sp>
      </p:grpSp>
      <p:graphicFrame>
        <p:nvGraphicFramePr>
          <p:cNvPr id="94" name="표 3"/>
          <p:cNvGraphicFramePr>
            <a:graphicFrameLocks noGrp="1"/>
          </p:cNvGraphicFramePr>
          <p:nvPr/>
        </p:nvGraphicFramePr>
        <p:xfrm>
          <a:off x="1524000" y="0"/>
          <a:ext cx="6369353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97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62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13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 상세 정보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 상세 정보 </a:t>
                      </a: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-</a:t>
                      </a: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관람평 등록 모달창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8472263" y="3096"/>
          <a:ext cx="2111351" cy="32142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영화의 무비포스트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무비포스트 작성 버튼</a:t>
                      </a:r>
                      <a:endParaRPr lang="en-US" altLang="ko-KR" sz="800" baseline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무비포스트 더보기 버튼</a:t>
                      </a:r>
                    </a:p>
                    <a:p>
                      <a:pPr algn="ctr" latinLnBrk="1">
                        <a:defRPr/>
                      </a:pPr>
                      <a:endParaRPr lang="en-US" altLang="ko-KR" sz="800" baseline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 상세페이지로</a:t>
                      </a: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영화의 정보나 관람평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무비포스트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예고편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관련사진을 볼 수 있고 예매할 수 있다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0" name="직사각형 9"/>
          <p:cNvSpPr/>
          <p:nvPr/>
        </p:nvSpPr>
        <p:spPr>
          <a:xfrm>
            <a:off x="1619722" y="1076516"/>
            <a:ext cx="6764859" cy="4748416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19722" y="1103654"/>
            <a:ext cx="6764859" cy="1290407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4619765" y="1748857"/>
            <a:ext cx="764771" cy="448887"/>
          </a:xfrm>
          <a:prstGeom prst="rect">
            <a:avLst/>
          </a:prstGeom>
          <a:solidFill>
            <a:srgbClr val="1718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4406074" y="1810621"/>
            <a:ext cx="1192151" cy="5401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000">
                <a:solidFill>
                  <a:schemeClr val="bg1"/>
                </a:solidFill>
              </a:rPr>
              <a:t>영화 정보</a:t>
            </a:r>
          </a:p>
          <a:p>
            <a:pPr algn="ctr">
              <a:defRPr/>
            </a:pPr>
            <a:r>
              <a:rPr lang="en-US" altLang="ko-KR" sz="1000">
                <a:solidFill>
                  <a:schemeClr val="bg1"/>
                </a:solidFill>
              </a:rPr>
              <a:t>Movie Infomation</a:t>
            </a:r>
          </a:p>
        </p:txBody>
      </p:sp>
      <p:sp>
        <p:nvSpPr>
          <p:cNvPr id="64" name="직사각형 63"/>
          <p:cNvSpPr/>
          <p:nvPr/>
        </p:nvSpPr>
        <p:spPr>
          <a:xfrm>
            <a:off x="7495251" y="5555802"/>
            <a:ext cx="638370" cy="1714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700">
                <a:solidFill>
                  <a:schemeClr val="bg1">
                    <a:lumMod val="65000"/>
                  </a:schemeClr>
                </a:solidFill>
              </a:rPr>
              <a:t>더보기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786065" y="3039264"/>
            <a:ext cx="6347556" cy="2438931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1786065" y="2733324"/>
            <a:ext cx="1209355" cy="2651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200"/>
              <a:t>무비포스트</a:t>
            </a:r>
          </a:p>
        </p:txBody>
      </p:sp>
      <p:grpSp>
        <p:nvGrpSpPr>
          <p:cNvPr id="34" name="그룹 33"/>
          <p:cNvGrpSpPr/>
          <p:nvPr/>
        </p:nvGrpSpPr>
        <p:grpSpPr>
          <a:xfrm>
            <a:off x="1786065" y="2539209"/>
            <a:ext cx="240772" cy="215444"/>
            <a:chOff x="292829" y="1695755"/>
            <a:chExt cx="240772" cy="215444"/>
          </a:xfrm>
        </p:grpSpPr>
        <p:sp>
          <p:nvSpPr>
            <p:cNvPr id="35" name="타원 34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6" name="TextBox 96"/>
            <p:cNvSpPr txBox="1"/>
            <p:nvPr/>
          </p:nvSpPr>
          <p:spPr>
            <a:xfrm>
              <a:off x="292829" y="1695755"/>
              <a:ext cx="248475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52" name="그룹 51"/>
          <p:cNvGrpSpPr/>
          <p:nvPr/>
        </p:nvGrpSpPr>
        <p:grpSpPr>
          <a:xfrm>
            <a:off x="7374865" y="5511069"/>
            <a:ext cx="235962" cy="215444"/>
            <a:chOff x="292829" y="1695755"/>
            <a:chExt cx="235962" cy="215444"/>
          </a:xfrm>
        </p:grpSpPr>
        <p:sp>
          <p:nvSpPr>
            <p:cNvPr id="53" name="타원 52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4" name="TextBox 96"/>
            <p:cNvSpPr txBox="1"/>
            <p:nvPr/>
          </p:nvSpPr>
          <p:spPr>
            <a:xfrm>
              <a:off x="292829" y="1695755"/>
              <a:ext cx="241325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</a:p>
          </p:txBody>
        </p:sp>
      </p:grpSp>
      <p:sp>
        <p:nvSpPr>
          <p:cNvPr id="55" name="TextBox 54"/>
          <p:cNvSpPr txBox="1"/>
          <p:nvPr/>
        </p:nvSpPr>
        <p:spPr>
          <a:xfrm>
            <a:off x="7610827" y="2778594"/>
            <a:ext cx="432048" cy="219876"/>
          </a:xfrm>
          <a:prstGeom prst="rect">
            <a:avLst/>
          </a:prstGeom>
          <a:solidFill>
            <a:srgbClr val="343A4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>
                <a:solidFill>
                  <a:schemeClr val="bg1"/>
                </a:solidFill>
              </a:rPr>
              <a:t>작성</a:t>
            </a:r>
          </a:p>
        </p:txBody>
      </p:sp>
      <p:grpSp>
        <p:nvGrpSpPr>
          <p:cNvPr id="56" name="그룹 55"/>
          <p:cNvGrpSpPr/>
          <p:nvPr/>
        </p:nvGrpSpPr>
        <p:grpSpPr>
          <a:xfrm>
            <a:off x="7338555" y="2785017"/>
            <a:ext cx="235962" cy="215444"/>
            <a:chOff x="292829" y="1695755"/>
            <a:chExt cx="235962" cy="215444"/>
          </a:xfrm>
        </p:grpSpPr>
        <p:sp>
          <p:nvSpPr>
            <p:cNvPr id="65" name="타원 64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66" name="TextBox 96"/>
            <p:cNvSpPr txBox="1"/>
            <p:nvPr/>
          </p:nvSpPr>
          <p:spPr>
            <a:xfrm>
              <a:off x="292829" y="1695755"/>
              <a:ext cx="249059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</a:p>
          </p:txBody>
        </p:sp>
      </p:grpSp>
      <p:graphicFrame>
        <p:nvGraphicFramePr>
          <p:cNvPr id="67" name="표 3"/>
          <p:cNvGraphicFramePr>
            <a:graphicFrameLocks noGrp="1"/>
          </p:cNvGraphicFramePr>
          <p:nvPr/>
        </p:nvGraphicFramePr>
        <p:xfrm>
          <a:off x="1524000" y="0"/>
          <a:ext cx="6369353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97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62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13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 상세 정보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 상세 정보 </a:t>
                      </a: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8472263" y="3096"/>
          <a:ext cx="2111351" cy="43995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스틸컷을 확인하고 선택할 수있다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사진을 다시 선택할 수 있다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선택할 사진을 볼 수 있다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내용을 작성할 수 있다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무비포스트 등록 버튼</a:t>
                      </a:r>
                      <a:endParaRPr lang="en-US" altLang="ko-KR" sz="800" baseline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취소버튼</a:t>
                      </a:r>
                      <a:endParaRPr lang="en-US" altLang="ko-KR" sz="800" baseline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무비포스트를 작성하는 화면이다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10" name="직사각형 9"/>
          <p:cNvSpPr/>
          <p:nvPr/>
        </p:nvSpPr>
        <p:spPr>
          <a:xfrm>
            <a:off x="1619722" y="1076516"/>
            <a:ext cx="6764859" cy="4748416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19722" y="1103654"/>
            <a:ext cx="6764859" cy="1290407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4619765" y="1748857"/>
            <a:ext cx="764771" cy="448887"/>
          </a:xfrm>
          <a:prstGeom prst="rect">
            <a:avLst/>
          </a:prstGeom>
          <a:solidFill>
            <a:srgbClr val="1718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4406074" y="1810621"/>
            <a:ext cx="1192151" cy="5401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000">
                <a:solidFill>
                  <a:schemeClr val="bg1"/>
                </a:solidFill>
              </a:rPr>
              <a:t>영화 정보</a:t>
            </a:r>
          </a:p>
          <a:p>
            <a:pPr algn="ctr">
              <a:defRPr/>
            </a:pPr>
            <a:r>
              <a:rPr lang="en-US" altLang="ko-KR" sz="1000">
                <a:solidFill>
                  <a:schemeClr val="bg1"/>
                </a:solidFill>
              </a:rPr>
              <a:t>Movie Infomation</a:t>
            </a:r>
          </a:p>
        </p:txBody>
      </p:sp>
      <p:sp>
        <p:nvSpPr>
          <p:cNvPr id="64" name="직사각형 63"/>
          <p:cNvSpPr/>
          <p:nvPr/>
        </p:nvSpPr>
        <p:spPr>
          <a:xfrm>
            <a:off x="7495251" y="5555802"/>
            <a:ext cx="638370" cy="1714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700">
                <a:solidFill>
                  <a:schemeClr val="bg1">
                    <a:lumMod val="65000"/>
                  </a:schemeClr>
                </a:solidFill>
              </a:rPr>
              <a:t>더보기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786065" y="3039264"/>
            <a:ext cx="6347556" cy="2438931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1786065" y="2733324"/>
            <a:ext cx="1209355" cy="2651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200"/>
              <a:t>무비포스트</a:t>
            </a:r>
          </a:p>
        </p:txBody>
      </p:sp>
      <p:grpSp>
        <p:nvGrpSpPr>
          <p:cNvPr id="34" name="그룹 33"/>
          <p:cNvGrpSpPr/>
          <p:nvPr/>
        </p:nvGrpSpPr>
        <p:grpSpPr>
          <a:xfrm>
            <a:off x="1786065" y="2539209"/>
            <a:ext cx="240772" cy="215444"/>
            <a:chOff x="292829" y="1695755"/>
            <a:chExt cx="240772" cy="215444"/>
          </a:xfrm>
        </p:grpSpPr>
        <p:sp>
          <p:nvSpPr>
            <p:cNvPr id="35" name="타원 34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6" name="TextBox 96"/>
            <p:cNvSpPr txBox="1"/>
            <p:nvPr/>
          </p:nvSpPr>
          <p:spPr>
            <a:xfrm>
              <a:off x="292829" y="1695755"/>
              <a:ext cx="248475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52" name="그룹 51"/>
          <p:cNvGrpSpPr/>
          <p:nvPr/>
        </p:nvGrpSpPr>
        <p:grpSpPr>
          <a:xfrm>
            <a:off x="7374865" y="5511069"/>
            <a:ext cx="235962" cy="215444"/>
            <a:chOff x="292829" y="1695755"/>
            <a:chExt cx="235962" cy="215444"/>
          </a:xfrm>
        </p:grpSpPr>
        <p:sp>
          <p:nvSpPr>
            <p:cNvPr id="53" name="타원 52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4" name="TextBox 96"/>
            <p:cNvSpPr txBox="1"/>
            <p:nvPr/>
          </p:nvSpPr>
          <p:spPr>
            <a:xfrm>
              <a:off x="292829" y="1695755"/>
              <a:ext cx="241325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</a:p>
          </p:txBody>
        </p:sp>
      </p:grpSp>
      <p:sp>
        <p:nvSpPr>
          <p:cNvPr id="55" name="TextBox 54"/>
          <p:cNvSpPr txBox="1"/>
          <p:nvPr/>
        </p:nvSpPr>
        <p:spPr>
          <a:xfrm>
            <a:off x="7610827" y="2778594"/>
            <a:ext cx="432048" cy="219876"/>
          </a:xfrm>
          <a:prstGeom prst="rect">
            <a:avLst/>
          </a:prstGeom>
          <a:solidFill>
            <a:srgbClr val="343A4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>
                <a:solidFill>
                  <a:schemeClr val="bg1"/>
                </a:solidFill>
              </a:rPr>
              <a:t>작성</a:t>
            </a:r>
          </a:p>
        </p:txBody>
      </p:sp>
      <p:grpSp>
        <p:nvGrpSpPr>
          <p:cNvPr id="56" name="그룹 55"/>
          <p:cNvGrpSpPr/>
          <p:nvPr/>
        </p:nvGrpSpPr>
        <p:grpSpPr>
          <a:xfrm>
            <a:off x="7338555" y="2785017"/>
            <a:ext cx="235962" cy="215444"/>
            <a:chOff x="292829" y="1695755"/>
            <a:chExt cx="235962" cy="215444"/>
          </a:xfrm>
        </p:grpSpPr>
        <p:sp>
          <p:nvSpPr>
            <p:cNvPr id="65" name="타원 64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66" name="TextBox 96"/>
            <p:cNvSpPr txBox="1"/>
            <p:nvPr/>
          </p:nvSpPr>
          <p:spPr>
            <a:xfrm>
              <a:off x="292829" y="1695755"/>
              <a:ext cx="249059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</a:p>
          </p:txBody>
        </p:sp>
      </p:grpSp>
      <p:sp>
        <p:nvSpPr>
          <p:cNvPr id="21" name="직사각형 20"/>
          <p:cNvSpPr/>
          <p:nvPr/>
        </p:nvSpPr>
        <p:spPr>
          <a:xfrm>
            <a:off x="1617559" y="1103655"/>
            <a:ext cx="6763293" cy="4748416"/>
          </a:xfrm>
          <a:prstGeom prst="rect">
            <a:avLst/>
          </a:prstGeom>
          <a:solidFill>
            <a:schemeClr val="tx1"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327634" y="1485400"/>
            <a:ext cx="5264418" cy="4133391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2474976" y="2249535"/>
            <a:ext cx="2144789" cy="276539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24" name="Picture 3" descr="C:\Users\김민경\Desktop\76JndiUpF56aVLnN6bNp5iXf46DO7Cpt_380.jpg"/>
          <p:cNvPicPr>
            <a:picLocks noChangeAspect="1" noChangeArrowheads="1"/>
          </p:cNvPicPr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2471247" y="3671620"/>
            <a:ext cx="925555" cy="1332239"/>
          </a:xfrm>
          <a:prstGeom prst="rect">
            <a:avLst/>
          </a:prstGeom>
          <a:noFill/>
        </p:spPr>
      </p:pic>
      <p:pic>
        <p:nvPicPr>
          <p:cNvPr id="25" name="Picture 4" descr="C:\Users\김민경\Desktop\VN3kKMHKqcg4qxnJ43ED04XsNu99JBbR_380.jp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2448967" y="2249535"/>
            <a:ext cx="925555" cy="1332239"/>
          </a:xfrm>
          <a:prstGeom prst="rect">
            <a:avLst/>
          </a:prstGeom>
          <a:noFill/>
        </p:spPr>
      </p:pic>
      <p:pic>
        <p:nvPicPr>
          <p:cNvPr id="26" name="Picture 5" descr="C:\Users\김민경\Desktop\64mK6OauDmWHCdo9Rl6jfY4zap36LIZd_380.jpg"/>
          <p:cNvPicPr>
            <a:picLocks noChangeAspect="1" noChangeArrowheads="1"/>
          </p:cNvPicPr>
          <p:nvPr/>
        </p:nvPicPr>
        <p:blipFill rotWithShape="1">
          <a:blip r:embed="rId7"/>
          <a:srcRect/>
          <a:stretch>
            <a:fillRect/>
          </a:stretch>
        </p:blipFill>
        <p:spPr>
          <a:xfrm>
            <a:off x="3495855" y="2255446"/>
            <a:ext cx="925555" cy="1332239"/>
          </a:xfrm>
          <a:prstGeom prst="rect">
            <a:avLst/>
          </a:prstGeom>
          <a:noFill/>
        </p:spPr>
      </p:pic>
      <p:pic>
        <p:nvPicPr>
          <p:cNvPr id="27" name="Picture 6" descr="C:\Users\김민경\Desktop\5FobYJ7fd2o85fmpQxatbl3U5CY2V9Gi_380.jpg"/>
          <p:cNvPicPr>
            <a:picLocks noChangeAspect="1" noChangeArrowheads="1"/>
          </p:cNvPicPr>
          <p:nvPr/>
        </p:nvPicPr>
        <p:blipFill rotWithShape="1">
          <a:blip r:embed="rId8"/>
          <a:srcRect/>
          <a:stretch>
            <a:fillRect/>
          </a:stretch>
        </p:blipFill>
        <p:spPr>
          <a:xfrm>
            <a:off x="3502217" y="3653205"/>
            <a:ext cx="925555" cy="1332239"/>
          </a:xfrm>
          <a:prstGeom prst="rect">
            <a:avLst/>
          </a:prstGeom>
          <a:noFill/>
        </p:spPr>
      </p:pic>
      <p:sp>
        <p:nvSpPr>
          <p:cNvPr id="28" name="직사각형 27"/>
          <p:cNvSpPr/>
          <p:nvPr/>
        </p:nvSpPr>
        <p:spPr>
          <a:xfrm>
            <a:off x="5286960" y="4038015"/>
            <a:ext cx="2144789" cy="59944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30" name="그룹 29"/>
          <p:cNvGrpSpPr/>
          <p:nvPr/>
        </p:nvGrpSpPr>
        <p:grpSpPr>
          <a:xfrm>
            <a:off x="2448967" y="1996665"/>
            <a:ext cx="240772" cy="215444"/>
            <a:chOff x="292829" y="1695755"/>
            <a:chExt cx="240772" cy="215444"/>
          </a:xfrm>
        </p:grpSpPr>
        <p:sp>
          <p:nvSpPr>
            <p:cNvPr id="31" name="타원 30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2" name="TextBox 96"/>
            <p:cNvSpPr txBox="1"/>
            <p:nvPr/>
          </p:nvSpPr>
          <p:spPr>
            <a:xfrm>
              <a:off x="292829" y="1695755"/>
              <a:ext cx="242798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4999843" y="2235697"/>
            <a:ext cx="235962" cy="215444"/>
            <a:chOff x="292829" y="1695755"/>
            <a:chExt cx="235962" cy="215444"/>
          </a:xfrm>
        </p:grpSpPr>
        <p:sp>
          <p:nvSpPr>
            <p:cNvPr id="38" name="타원 37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9" name="TextBox 96"/>
            <p:cNvSpPr txBox="1"/>
            <p:nvPr/>
          </p:nvSpPr>
          <p:spPr>
            <a:xfrm>
              <a:off x="292829" y="1695755"/>
              <a:ext cx="24462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4995225" y="3458952"/>
            <a:ext cx="235962" cy="215444"/>
            <a:chOff x="292829" y="1695755"/>
            <a:chExt cx="235962" cy="215444"/>
          </a:xfrm>
        </p:grpSpPr>
        <p:sp>
          <p:nvSpPr>
            <p:cNvPr id="41" name="타원 40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2" name="TextBox 96"/>
            <p:cNvSpPr txBox="1"/>
            <p:nvPr/>
          </p:nvSpPr>
          <p:spPr>
            <a:xfrm>
              <a:off x="292829" y="1695755"/>
              <a:ext cx="249240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4</a:t>
              </a:r>
            </a:p>
          </p:txBody>
        </p:sp>
      </p:grpSp>
      <p:grpSp>
        <p:nvGrpSpPr>
          <p:cNvPr id="43" name="그룹 42"/>
          <p:cNvGrpSpPr/>
          <p:nvPr/>
        </p:nvGrpSpPr>
        <p:grpSpPr>
          <a:xfrm>
            <a:off x="6589461" y="1757856"/>
            <a:ext cx="235962" cy="215444"/>
            <a:chOff x="292829" y="1695755"/>
            <a:chExt cx="235962" cy="215444"/>
          </a:xfrm>
        </p:grpSpPr>
        <p:sp>
          <p:nvSpPr>
            <p:cNvPr id="44" name="타원 43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5" name="TextBox 96"/>
            <p:cNvSpPr txBox="1"/>
            <p:nvPr/>
          </p:nvSpPr>
          <p:spPr>
            <a:xfrm>
              <a:off x="292829" y="1695755"/>
              <a:ext cx="245679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</a:p>
          </p:txBody>
        </p:sp>
      </p:grpSp>
      <p:grpSp>
        <p:nvGrpSpPr>
          <p:cNvPr id="46" name="그룹 45"/>
          <p:cNvGrpSpPr/>
          <p:nvPr/>
        </p:nvGrpSpPr>
        <p:grpSpPr>
          <a:xfrm>
            <a:off x="4589713" y="5078523"/>
            <a:ext cx="235962" cy="215444"/>
            <a:chOff x="292829" y="1695755"/>
            <a:chExt cx="235962" cy="215444"/>
          </a:xfrm>
        </p:grpSpPr>
        <p:sp>
          <p:nvSpPr>
            <p:cNvPr id="47" name="타원 46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8" name="TextBox 96"/>
            <p:cNvSpPr txBox="1"/>
            <p:nvPr/>
          </p:nvSpPr>
          <p:spPr>
            <a:xfrm>
              <a:off x="292829" y="1695755"/>
              <a:ext cx="245177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5</a:t>
              </a:r>
            </a:p>
          </p:txBody>
        </p:sp>
      </p:grpSp>
      <p:grpSp>
        <p:nvGrpSpPr>
          <p:cNvPr id="49" name="그룹 48"/>
          <p:cNvGrpSpPr/>
          <p:nvPr/>
        </p:nvGrpSpPr>
        <p:grpSpPr>
          <a:xfrm>
            <a:off x="4999843" y="5071753"/>
            <a:ext cx="235962" cy="215444"/>
            <a:chOff x="292829" y="1695755"/>
            <a:chExt cx="235962" cy="215444"/>
          </a:xfrm>
        </p:grpSpPr>
        <p:sp>
          <p:nvSpPr>
            <p:cNvPr id="50" name="타원 49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1" name="TextBox 96"/>
            <p:cNvSpPr txBox="1"/>
            <p:nvPr/>
          </p:nvSpPr>
          <p:spPr>
            <a:xfrm>
              <a:off x="292829" y="1695755"/>
              <a:ext cx="24462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6</a:t>
              </a:r>
            </a:p>
          </p:txBody>
        </p:sp>
      </p:grpSp>
      <p:graphicFrame>
        <p:nvGraphicFramePr>
          <p:cNvPr id="67" name="표 3"/>
          <p:cNvGraphicFramePr>
            <a:graphicFrameLocks noGrp="1"/>
          </p:cNvGraphicFramePr>
          <p:nvPr/>
        </p:nvGraphicFramePr>
        <p:xfrm>
          <a:off x="1524000" y="0"/>
          <a:ext cx="6369353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97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62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13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 상세 정보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 상세 정보 </a:t>
                      </a: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-</a:t>
                      </a: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무비포스트 작성 모달창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8472263" y="3096"/>
          <a:ext cx="2111351" cy="28191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영화의 관련사진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영화의 예고편</a:t>
                      </a:r>
                      <a:endParaRPr lang="en-US" altLang="ko-KR" sz="800" baseline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 상세페이지로</a:t>
                      </a: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영화의 정보나 관람평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무비포스트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예고편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관련사진을 볼 수 있고 예매할 수 있다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0" name="직사각형 9"/>
          <p:cNvSpPr/>
          <p:nvPr/>
        </p:nvSpPr>
        <p:spPr>
          <a:xfrm>
            <a:off x="1619722" y="1076516"/>
            <a:ext cx="6764859" cy="5470588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19722" y="1103654"/>
            <a:ext cx="6764859" cy="1290407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4619765" y="1748857"/>
            <a:ext cx="764771" cy="448887"/>
          </a:xfrm>
          <a:prstGeom prst="rect">
            <a:avLst/>
          </a:prstGeom>
          <a:solidFill>
            <a:srgbClr val="1718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4406074" y="1810621"/>
            <a:ext cx="1192151" cy="5401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000">
                <a:solidFill>
                  <a:schemeClr val="bg1"/>
                </a:solidFill>
              </a:rPr>
              <a:t>영화 정보</a:t>
            </a:r>
          </a:p>
          <a:p>
            <a:pPr algn="ctr">
              <a:defRPr/>
            </a:pPr>
            <a:r>
              <a:rPr lang="en-US" altLang="ko-KR" sz="1000">
                <a:solidFill>
                  <a:schemeClr val="bg1"/>
                </a:solidFill>
              </a:rPr>
              <a:t>Movie Infomation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879573" y="2473092"/>
            <a:ext cx="120935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200"/>
              <a:t>관련사진</a:t>
            </a:r>
          </a:p>
        </p:txBody>
      </p:sp>
      <p:pic>
        <p:nvPicPr>
          <p:cNvPr id="15" name="Picture 3" descr="C:\Users\김민경\Desktop\76JndiUpF56aVLnN6bNp5iXf46DO7Cpt_380.jpg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4632683" y="2786667"/>
            <a:ext cx="1100462" cy="1584000"/>
          </a:xfrm>
          <a:prstGeom prst="rect">
            <a:avLst/>
          </a:prstGeom>
          <a:noFill/>
        </p:spPr>
      </p:pic>
      <p:pic>
        <p:nvPicPr>
          <p:cNvPr id="16" name="Picture 4" descr="C:\Users\김민경\Desktop\VN3kKMHKqcg4qxnJ43ED04XsNu99JBbR_380.jpg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1978541" y="2786667"/>
            <a:ext cx="1100462" cy="1584000"/>
          </a:xfrm>
          <a:prstGeom prst="rect">
            <a:avLst/>
          </a:prstGeom>
          <a:noFill/>
        </p:spPr>
      </p:pic>
      <p:pic>
        <p:nvPicPr>
          <p:cNvPr id="17" name="Picture 5" descr="C:\Users\김민경\Desktop\64mK6OauDmWHCdo9Rl6jfY4zap36LIZd_380.jpg"/>
          <p:cNvPicPr>
            <a:picLocks noChangeAspect="1" noChangeArrowheads="1"/>
          </p:cNvPicPr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3305612" y="2786667"/>
            <a:ext cx="1100462" cy="1584000"/>
          </a:xfrm>
          <a:prstGeom prst="rect">
            <a:avLst/>
          </a:prstGeom>
          <a:noFill/>
        </p:spPr>
      </p:pic>
      <p:pic>
        <p:nvPicPr>
          <p:cNvPr id="18" name="Picture 6" descr="C:\Users\김민경\Desktop\5FobYJ7fd2o85fmpQxatbl3U5CY2V9Gi_380.jp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5959753" y="2786667"/>
            <a:ext cx="1100462" cy="1584000"/>
          </a:xfrm>
          <a:prstGeom prst="rect">
            <a:avLst/>
          </a:prstGeom>
          <a:noFill/>
        </p:spPr>
      </p:pic>
      <p:sp>
        <p:nvSpPr>
          <p:cNvPr id="19" name="TextBox 18"/>
          <p:cNvSpPr txBox="1"/>
          <p:nvPr/>
        </p:nvSpPr>
        <p:spPr>
          <a:xfrm>
            <a:off x="1879573" y="4530613"/>
            <a:ext cx="120935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200"/>
              <a:t>예고편</a:t>
            </a:r>
          </a:p>
        </p:txBody>
      </p:sp>
      <p:pic>
        <p:nvPicPr>
          <p:cNvPr id="27" name="Picture 7"/>
          <p:cNvPicPr>
            <a:picLocks noChangeAspect="1" noChangeArrowheads="1"/>
          </p:cNvPicPr>
          <p:nvPr/>
        </p:nvPicPr>
        <p:blipFill rotWithShape="1">
          <a:blip r:embed="rId7"/>
          <a:srcRect l="4740" t="73790" r="73330"/>
          <a:stretch>
            <a:fillRect/>
          </a:stretch>
        </p:blipFill>
        <p:spPr>
          <a:xfrm>
            <a:off x="1879573" y="4807612"/>
            <a:ext cx="1532756" cy="1145238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8" name="Picture 7"/>
          <p:cNvPicPr>
            <a:picLocks noChangeAspect="1" noChangeArrowheads="1"/>
          </p:cNvPicPr>
          <p:nvPr/>
        </p:nvPicPr>
        <p:blipFill rotWithShape="1">
          <a:blip r:embed="rId7"/>
          <a:srcRect l="49890" t="73790" r="27550"/>
          <a:stretch>
            <a:fillRect/>
          </a:stretch>
        </p:blipFill>
        <p:spPr>
          <a:xfrm>
            <a:off x="5356544" y="4807612"/>
            <a:ext cx="1577249" cy="1145238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9" name="Picture 7"/>
          <p:cNvPicPr>
            <a:picLocks noChangeAspect="1" noChangeArrowheads="1"/>
          </p:cNvPicPr>
          <p:nvPr/>
        </p:nvPicPr>
        <p:blipFill rotWithShape="1">
          <a:blip r:embed="rId7"/>
          <a:srcRect l="26670" t="73790" r="49410"/>
          <a:stretch>
            <a:fillRect/>
          </a:stretch>
        </p:blipFill>
        <p:spPr>
          <a:xfrm>
            <a:off x="3547972" y="4807612"/>
            <a:ext cx="1672929" cy="1145238"/>
          </a:xfrm>
          <a:prstGeom prst="rect">
            <a:avLst/>
          </a:prstGeom>
          <a:noFill/>
          <a:ln>
            <a:noFill/>
          </a:ln>
          <a:effectLst/>
        </p:spPr>
      </p:pic>
      <p:grpSp>
        <p:nvGrpSpPr>
          <p:cNvPr id="30" name="그룹 29"/>
          <p:cNvGrpSpPr/>
          <p:nvPr/>
        </p:nvGrpSpPr>
        <p:grpSpPr>
          <a:xfrm>
            <a:off x="1671505" y="2503869"/>
            <a:ext cx="240772" cy="215444"/>
            <a:chOff x="292829" y="1695755"/>
            <a:chExt cx="240772" cy="215444"/>
          </a:xfrm>
        </p:grpSpPr>
        <p:sp>
          <p:nvSpPr>
            <p:cNvPr id="31" name="타원 30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2" name="TextBox 96"/>
            <p:cNvSpPr txBox="1"/>
            <p:nvPr/>
          </p:nvSpPr>
          <p:spPr>
            <a:xfrm>
              <a:off x="292829" y="1695755"/>
              <a:ext cx="248735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1638801" y="4561390"/>
            <a:ext cx="235962" cy="215444"/>
            <a:chOff x="292829" y="1695755"/>
            <a:chExt cx="235962" cy="215444"/>
          </a:xfrm>
        </p:grpSpPr>
        <p:sp>
          <p:nvSpPr>
            <p:cNvPr id="34" name="타원 33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5" name="TextBox 96"/>
            <p:cNvSpPr txBox="1"/>
            <p:nvPr/>
          </p:nvSpPr>
          <p:spPr>
            <a:xfrm>
              <a:off x="292829" y="1695755"/>
              <a:ext cx="243339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</a:p>
          </p:txBody>
        </p:sp>
      </p:grpSp>
      <p:graphicFrame>
        <p:nvGraphicFramePr>
          <p:cNvPr id="36" name="표 3"/>
          <p:cNvGraphicFramePr>
            <a:graphicFrameLocks noGrp="1"/>
          </p:cNvGraphicFramePr>
          <p:nvPr/>
        </p:nvGraphicFramePr>
        <p:xfrm>
          <a:off x="1524000" y="0"/>
          <a:ext cx="6369353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97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62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13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 상세 정보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 상세 정보 </a:t>
                      </a: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8472263" y="3096"/>
          <a:ext cx="2111351" cy="28191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관련사진 크게 보기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창 닫기 버튼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영화의 관련사진을 크게 보는</a:t>
                      </a: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화면이다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0" name="직사각형 9"/>
          <p:cNvSpPr/>
          <p:nvPr/>
        </p:nvSpPr>
        <p:spPr>
          <a:xfrm>
            <a:off x="1619722" y="1076516"/>
            <a:ext cx="6764859" cy="5470588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19722" y="1103654"/>
            <a:ext cx="6764859" cy="1290407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4619765" y="1748857"/>
            <a:ext cx="764771" cy="448887"/>
          </a:xfrm>
          <a:prstGeom prst="rect">
            <a:avLst/>
          </a:prstGeom>
          <a:solidFill>
            <a:srgbClr val="1718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4406074" y="1810621"/>
            <a:ext cx="1192151" cy="5401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000">
                <a:solidFill>
                  <a:schemeClr val="bg1"/>
                </a:solidFill>
              </a:rPr>
              <a:t>영화 정보</a:t>
            </a:r>
          </a:p>
          <a:p>
            <a:pPr algn="ctr">
              <a:defRPr/>
            </a:pPr>
            <a:r>
              <a:rPr lang="en-US" altLang="ko-KR" sz="1000">
                <a:solidFill>
                  <a:schemeClr val="bg1"/>
                </a:solidFill>
              </a:rPr>
              <a:t>Movie Infomation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879573" y="2473092"/>
            <a:ext cx="120935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200"/>
              <a:t>관련사진</a:t>
            </a:r>
          </a:p>
        </p:txBody>
      </p:sp>
      <p:pic>
        <p:nvPicPr>
          <p:cNvPr id="15" name="Picture 3" descr="C:\Users\김민경\Desktop\76JndiUpF56aVLnN6bNp5iXf46DO7Cpt_380.jpg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4632683" y="2786667"/>
            <a:ext cx="1100462" cy="1584000"/>
          </a:xfrm>
          <a:prstGeom prst="rect">
            <a:avLst/>
          </a:prstGeom>
          <a:noFill/>
        </p:spPr>
      </p:pic>
      <p:pic>
        <p:nvPicPr>
          <p:cNvPr id="16" name="Picture 4" descr="C:\Users\김민경\Desktop\VN3kKMHKqcg4qxnJ43ED04XsNu99JBbR_380.jpg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1978541" y="2786667"/>
            <a:ext cx="1100462" cy="1584000"/>
          </a:xfrm>
          <a:prstGeom prst="rect">
            <a:avLst/>
          </a:prstGeom>
          <a:noFill/>
        </p:spPr>
      </p:pic>
      <p:pic>
        <p:nvPicPr>
          <p:cNvPr id="17" name="Picture 5" descr="C:\Users\김민경\Desktop\64mK6OauDmWHCdo9Rl6jfY4zap36LIZd_380.jpg"/>
          <p:cNvPicPr>
            <a:picLocks noChangeAspect="1" noChangeArrowheads="1"/>
          </p:cNvPicPr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3305612" y="2786667"/>
            <a:ext cx="1100462" cy="1584000"/>
          </a:xfrm>
          <a:prstGeom prst="rect">
            <a:avLst/>
          </a:prstGeom>
          <a:noFill/>
        </p:spPr>
      </p:pic>
      <p:pic>
        <p:nvPicPr>
          <p:cNvPr id="18" name="Picture 6" descr="C:\Users\김민경\Desktop\5FobYJ7fd2o85fmpQxatbl3U5CY2V9Gi_380.jp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5959753" y="2786667"/>
            <a:ext cx="1100462" cy="1584000"/>
          </a:xfrm>
          <a:prstGeom prst="rect">
            <a:avLst/>
          </a:prstGeom>
          <a:noFill/>
        </p:spPr>
      </p:pic>
      <p:sp>
        <p:nvSpPr>
          <p:cNvPr id="19" name="TextBox 18"/>
          <p:cNvSpPr txBox="1"/>
          <p:nvPr/>
        </p:nvSpPr>
        <p:spPr>
          <a:xfrm>
            <a:off x="1879573" y="4530613"/>
            <a:ext cx="120935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200"/>
              <a:t>예고편</a:t>
            </a:r>
          </a:p>
        </p:txBody>
      </p:sp>
      <p:pic>
        <p:nvPicPr>
          <p:cNvPr id="27" name="Picture 7"/>
          <p:cNvPicPr>
            <a:picLocks noChangeAspect="1" noChangeArrowheads="1"/>
          </p:cNvPicPr>
          <p:nvPr/>
        </p:nvPicPr>
        <p:blipFill rotWithShape="1">
          <a:blip r:embed="rId7"/>
          <a:srcRect l="4740" t="73790" r="73330"/>
          <a:stretch>
            <a:fillRect/>
          </a:stretch>
        </p:blipFill>
        <p:spPr>
          <a:xfrm>
            <a:off x="1879573" y="4807612"/>
            <a:ext cx="1532756" cy="1145238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8" name="Picture 7"/>
          <p:cNvPicPr>
            <a:picLocks noChangeAspect="1" noChangeArrowheads="1"/>
          </p:cNvPicPr>
          <p:nvPr/>
        </p:nvPicPr>
        <p:blipFill rotWithShape="1">
          <a:blip r:embed="rId7"/>
          <a:srcRect l="49890" t="73790" r="27550"/>
          <a:stretch>
            <a:fillRect/>
          </a:stretch>
        </p:blipFill>
        <p:spPr>
          <a:xfrm>
            <a:off x="5356544" y="4807612"/>
            <a:ext cx="1577249" cy="1145238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9" name="Picture 7"/>
          <p:cNvPicPr>
            <a:picLocks noChangeAspect="1" noChangeArrowheads="1"/>
          </p:cNvPicPr>
          <p:nvPr/>
        </p:nvPicPr>
        <p:blipFill rotWithShape="1">
          <a:blip r:embed="rId7"/>
          <a:srcRect l="26670" t="73790" r="49410"/>
          <a:stretch>
            <a:fillRect/>
          </a:stretch>
        </p:blipFill>
        <p:spPr>
          <a:xfrm>
            <a:off x="3547972" y="4807612"/>
            <a:ext cx="1672929" cy="1145238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0" name="직사각형 19"/>
          <p:cNvSpPr/>
          <p:nvPr/>
        </p:nvSpPr>
        <p:spPr>
          <a:xfrm>
            <a:off x="1617559" y="1103654"/>
            <a:ext cx="6763293" cy="5443449"/>
          </a:xfrm>
          <a:prstGeom prst="rect">
            <a:avLst/>
          </a:prstGeom>
          <a:solidFill>
            <a:schemeClr val="tx1"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21" name="Picture 4" descr="C:\Users\김민경\Desktop\VN3kKMHKqcg4qxnJ43ED04XsNu99JBbR_380.jpg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3574680" y="1901071"/>
            <a:ext cx="2814917" cy="4051779"/>
          </a:xfrm>
          <a:prstGeom prst="rect">
            <a:avLst/>
          </a:prstGeom>
          <a:noFill/>
        </p:spPr>
      </p:pic>
      <p:sp>
        <p:nvSpPr>
          <p:cNvPr id="2" name="타원 1"/>
          <p:cNvSpPr/>
          <p:nvPr/>
        </p:nvSpPr>
        <p:spPr>
          <a:xfrm>
            <a:off x="4827860" y="6003788"/>
            <a:ext cx="342690" cy="32918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/>
              <a:t>X</a:t>
            </a:r>
            <a:endParaRPr lang="ko-KR" altLang="en-US"/>
          </a:p>
        </p:txBody>
      </p:sp>
      <p:grpSp>
        <p:nvGrpSpPr>
          <p:cNvPr id="22" name="그룹 21"/>
          <p:cNvGrpSpPr/>
          <p:nvPr/>
        </p:nvGrpSpPr>
        <p:grpSpPr>
          <a:xfrm>
            <a:off x="3290067" y="1902954"/>
            <a:ext cx="240772" cy="215444"/>
            <a:chOff x="292829" y="1695755"/>
            <a:chExt cx="240772" cy="215444"/>
          </a:xfrm>
        </p:grpSpPr>
        <p:sp>
          <p:nvSpPr>
            <p:cNvPr id="23" name="타원 22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4" name="TextBox 96"/>
            <p:cNvSpPr txBox="1"/>
            <p:nvPr/>
          </p:nvSpPr>
          <p:spPr>
            <a:xfrm>
              <a:off x="292829" y="1695755"/>
              <a:ext cx="249423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4549037" y="6003714"/>
            <a:ext cx="235962" cy="215444"/>
            <a:chOff x="292829" y="1695755"/>
            <a:chExt cx="235962" cy="215444"/>
          </a:xfrm>
        </p:grpSpPr>
        <p:sp>
          <p:nvSpPr>
            <p:cNvPr id="26" name="타원 25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0" name="TextBox 96"/>
            <p:cNvSpPr txBox="1"/>
            <p:nvPr/>
          </p:nvSpPr>
          <p:spPr>
            <a:xfrm>
              <a:off x="292829" y="1695755"/>
              <a:ext cx="247753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</a:p>
          </p:txBody>
        </p:sp>
      </p:grpSp>
      <p:graphicFrame>
        <p:nvGraphicFramePr>
          <p:cNvPr id="31" name="표 3"/>
          <p:cNvGraphicFramePr>
            <a:graphicFrameLocks noGrp="1"/>
          </p:cNvGraphicFramePr>
          <p:nvPr/>
        </p:nvGraphicFramePr>
        <p:xfrm>
          <a:off x="1524000" y="0"/>
          <a:ext cx="6369353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97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62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13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메인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 상세 정보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 상세 정보 </a:t>
                      </a: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-</a:t>
                      </a: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관련사진 크게 보기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8472263" y="3096"/>
          <a:ext cx="2111351" cy="28191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예고편 재생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창</a:t>
                      </a: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닫기 버튼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영화의 예고편을 재생할 수 있는 화면이다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0" name="직사각형 9"/>
          <p:cNvSpPr/>
          <p:nvPr/>
        </p:nvSpPr>
        <p:spPr>
          <a:xfrm>
            <a:off x="1619722" y="1076516"/>
            <a:ext cx="6764859" cy="5470588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19722" y="1103654"/>
            <a:ext cx="6764859" cy="1290407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4619765" y="1748857"/>
            <a:ext cx="764771" cy="448887"/>
          </a:xfrm>
          <a:prstGeom prst="rect">
            <a:avLst/>
          </a:prstGeom>
          <a:solidFill>
            <a:srgbClr val="1718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4406074" y="1810621"/>
            <a:ext cx="1192151" cy="5401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000">
                <a:solidFill>
                  <a:schemeClr val="bg1"/>
                </a:solidFill>
              </a:rPr>
              <a:t>영화 정보</a:t>
            </a:r>
          </a:p>
          <a:p>
            <a:pPr algn="ctr">
              <a:defRPr/>
            </a:pPr>
            <a:r>
              <a:rPr lang="en-US" altLang="ko-KR" sz="1000">
                <a:solidFill>
                  <a:schemeClr val="bg1"/>
                </a:solidFill>
              </a:rPr>
              <a:t>Movie Infomation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879573" y="2473092"/>
            <a:ext cx="120935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200"/>
              <a:t>관련사진</a:t>
            </a:r>
          </a:p>
        </p:txBody>
      </p:sp>
      <p:pic>
        <p:nvPicPr>
          <p:cNvPr id="15" name="Picture 3" descr="C:\Users\김민경\Desktop\76JndiUpF56aVLnN6bNp5iXf46DO7Cpt_380.jpg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4632683" y="2786667"/>
            <a:ext cx="1100462" cy="1584000"/>
          </a:xfrm>
          <a:prstGeom prst="rect">
            <a:avLst/>
          </a:prstGeom>
          <a:noFill/>
        </p:spPr>
      </p:pic>
      <p:pic>
        <p:nvPicPr>
          <p:cNvPr id="16" name="Picture 4" descr="C:\Users\김민경\Desktop\VN3kKMHKqcg4qxnJ43ED04XsNu99JBbR_380.jpg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1978541" y="2786667"/>
            <a:ext cx="1100462" cy="1584000"/>
          </a:xfrm>
          <a:prstGeom prst="rect">
            <a:avLst/>
          </a:prstGeom>
          <a:noFill/>
        </p:spPr>
      </p:pic>
      <p:pic>
        <p:nvPicPr>
          <p:cNvPr id="17" name="Picture 5" descr="C:\Users\김민경\Desktop\64mK6OauDmWHCdo9Rl6jfY4zap36LIZd_380.jpg"/>
          <p:cNvPicPr>
            <a:picLocks noChangeAspect="1" noChangeArrowheads="1"/>
          </p:cNvPicPr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3305612" y="2786667"/>
            <a:ext cx="1100462" cy="1584000"/>
          </a:xfrm>
          <a:prstGeom prst="rect">
            <a:avLst/>
          </a:prstGeom>
          <a:noFill/>
        </p:spPr>
      </p:pic>
      <p:pic>
        <p:nvPicPr>
          <p:cNvPr id="18" name="Picture 6" descr="C:\Users\김민경\Desktop\5FobYJ7fd2o85fmpQxatbl3U5CY2V9Gi_380.jp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5959753" y="2786667"/>
            <a:ext cx="1100462" cy="1584000"/>
          </a:xfrm>
          <a:prstGeom prst="rect">
            <a:avLst/>
          </a:prstGeom>
          <a:noFill/>
        </p:spPr>
      </p:pic>
      <p:sp>
        <p:nvSpPr>
          <p:cNvPr id="19" name="TextBox 18"/>
          <p:cNvSpPr txBox="1"/>
          <p:nvPr/>
        </p:nvSpPr>
        <p:spPr>
          <a:xfrm>
            <a:off x="1879573" y="4530613"/>
            <a:ext cx="120935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200"/>
              <a:t>예고편</a:t>
            </a:r>
          </a:p>
        </p:txBody>
      </p:sp>
      <p:pic>
        <p:nvPicPr>
          <p:cNvPr id="27" name="Picture 7"/>
          <p:cNvPicPr>
            <a:picLocks noChangeAspect="1" noChangeArrowheads="1"/>
          </p:cNvPicPr>
          <p:nvPr/>
        </p:nvPicPr>
        <p:blipFill rotWithShape="1">
          <a:blip r:embed="rId7"/>
          <a:srcRect l="4740" t="73790" r="73330"/>
          <a:stretch>
            <a:fillRect/>
          </a:stretch>
        </p:blipFill>
        <p:spPr>
          <a:xfrm>
            <a:off x="1879573" y="4807612"/>
            <a:ext cx="1532756" cy="1145238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8" name="Picture 7"/>
          <p:cNvPicPr>
            <a:picLocks noChangeAspect="1" noChangeArrowheads="1"/>
          </p:cNvPicPr>
          <p:nvPr/>
        </p:nvPicPr>
        <p:blipFill rotWithShape="1">
          <a:blip r:embed="rId7"/>
          <a:srcRect l="49890" t="73790" r="27550"/>
          <a:stretch>
            <a:fillRect/>
          </a:stretch>
        </p:blipFill>
        <p:spPr>
          <a:xfrm>
            <a:off x="5356544" y="4807612"/>
            <a:ext cx="1577249" cy="1145238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9" name="Picture 7"/>
          <p:cNvPicPr>
            <a:picLocks noChangeAspect="1" noChangeArrowheads="1"/>
          </p:cNvPicPr>
          <p:nvPr/>
        </p:nvPicPr>
        <p:blipFill rotWithShape="1">
          <a:blip r:embed="rId7"/>
          <a:srcRect l="26670" t="73790" r="49410"/>
          <a:stretch>
            <a:fillRect/>
          </a:stretch>
        </p:blipFill>
        <p:spPr>
          <a:xfrm>
            <a:off x="3547972" y="4807612"/>
            <a:ext cx="1672929" cy="1145238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0" name="직사각형 19"/>
          <p:cNvSpPr/>
          <p:nvPr/>
        </p:nvSpPr>
        <p:spPr>
          <a:xfrm>
            <a:off x="1617559" y="1103654"/>
            <a:ext cx="6763293" cy="5443449"/>
          </a:xfrm>
          <a:prstGeom prst="rect">
            <a:avLst/>
          </a:prstGeom>
          <a:solidFill>
            <a:schemeClr val="tx1"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2550664" y="2673618"/>
            <a:ext cx="4897082" cy="2756725"/>
          </a:xfrm>
          <a:prstGeom prst="rect">
            <a:avLst/>
          </a:prstGeom>
        </p:spPr>
      </p:pic>
      <p:sp>
        <p:nvSpPr>
          <p:cNvPr id="22" name="타원 21"/>
          <p:cNvSpPr/>
          <p:nvPr/>
        </p:nvSpPr>
        <p:spPr>
          <a:xfrm>
            <a:off x="4827860" y="5528300"/>
            <a:ext cx="342690" cy="32918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/>
              <a:t>X</a:t>
            </a:r>
            <a:endParaRPr lang="ko-KR" altLang="en-US"/>
          </a:p>
        </p:txBody>
      </p:sp>
      <p:grpSp>
        <p:nvGrpSpPr>
          <p:cNvPr id="23" name="그룹 22"/>
          <p:cNvGrpSpPr/>
          <p:nvPr/>
        </p:nvGrpSpPr>
        <p:grpSpPr>
          <a:xfrm>
            <a:off x="2265868" y="2694593"/>
            <a:ext cx="240772" cy="215444"/>
            <a:chOff x="292829" y="1695755"/>
            <a:chExt cx="240772" cy="215444"/>
          </a:xfrm>
        </p:grpSpPr>
        <p:sp>
          <p:nvSpPr>
            <p:cNvPr id="24" name="타원 23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5" name="TextBox 96"/>
            <p:cNvSpPr txBox="1"/>
            <p:nvPr/>
          </p:nvSpPr>
          <p:spPr>
            <a:xfrm>
              <a:off x="292829" y="1695755"/>
              <a:ext cx="24492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4519267" y="5532243"/>
            <a:ext cx="235962" cy="215444"/>
            <a:chOff x="292829" y="1695755"/>
            <a:chExt cx="235962" cy="215444"/>
          </a:xfrm>
        </p:grpSpPr>
        <p:sp>
          <p:nvSpPr>
            <p:cNvPr id="30" name="타원 29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1" name="TextBox 96"/>
            <p:cNvSpPr txBox="1"/>
            <p:nvPr/>
          </p:nvSpPr>
          <p:spPr>
            <a:xfrm>
              <a:off x="292829" y="1695755"/>
              <a:ext cx="248948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</a:p>
          </p:txBody>
        </p:sp>
      </p:grpSp>
      <p:graphicFrame>
        <p:nvGraphicFramePr>
          <p:cNvPr id="32" name="표 3"/>
          <p:cNvGraphicFramePr>
            <a:graphicFrameLocks noGrp="1"/>
          </p:cNvGraphicFramePr>
          <p:nvPr/>
        </p:nvGraphicFramePr>
        <p:xfrm>
          <a:off x="1524000" y="0"/>
          <a:ext cx="6369353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97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62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13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 상세 정보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 상세 정보 </a:t>
                      </a: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-</a:t>
                      </a: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예고편 보기 창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표 29"/>
          <p:cNvGraphicFramePr>
            <a:graphicFrameLocks noGrp="1"/>
          </p:cNvGraphicFramePr>
          <p:nvPr/>
        </p:nvGraphicFramePr>
        <p:xfrm>
          <a:off x="8472264" y="3096"/>
          <a:ext cx="2111351" cy="58218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메인네브바 마우스오버시 뜰 서브메뉴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좌상단 전체보기 클릭시 보여질 사이트맵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410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9407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412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이용자가 해당 웹사이트에 접속하게 되면 최초로 접근하게 되는 페이지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824607" y="1263151"/>
            <a:ext cx="5554853" cy="98128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007827" y="2639785"/>
            <a:ext cx="5188412" cy="3099273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1583835" y="1263151"/>
            <a:ext cx="240772" cy="215444"/>
            <a:chOff x="292829" y="1695755"/>
            <a:chExt cx="240772" cy="215444"/>
          </a:xfrm>
        </p:grpSpPr>
        <p:sp>
          <p:nvSpPr>
            <p:cNvPr id="9" name="타원 8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0" name="TextBox 96"/>
            <p:cNvSpPr txBox="1"/>
            <p:nvPr/>
          </p:nvSpPr>
          <p:spPr>
            <a:xfrm>
              <a:off x="292829" y="1695755"/>
              <a:ext cx="241155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1767055" y="2639785"/>
            <a:ext cx="240772" cy="215444"/>
            <a:chOff x="292829" y="1695755"/>
            <a:chExt cx="240772" cy="215444"/>
          </a:xfrm>
        </p:grpSpPr>
        <p:sp>
          <p:nvSpPr>
            <p:cNvPr id="12" name="타원 11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3" name="TextBox 96"/>
            <p:cNvSpPr txBox="1"/>
            <p:nvPr/>
          </p:nvSpPr>
          <p:spPr>
            <a:xfrm>
              <a:off x="292829" y="1695755"/>
              <a:ext cx="248435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</a:p>
          </p:txBody>
        </p:sp>
      </p:grpSp>
      <p:graphicFrame>
        <p:nvGraphicFramePr>
          <p:cNvPr id="31" name="표 3"/>
          <p:cNvGraphicFramePr>
            <a:graphicFrameLocks noGrp="1"/>
          </p:cNvGraphicFramePr>
          <p:nvPr/>
        </p:nvGraphicFramePr>
        <p:xfrm>
          <a:off x="1524000" y="0"/>
          <a:ext cx="6369353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97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62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13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메인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플랫폼 메인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메인 페이지 </a:t>
                      </a: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-</a:t>
                      </a: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사이트맵</a:t>
                      </a: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</a:t>
                      </a: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메인 네브바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8472263" y="3096"/>
          <a:ext cx="2111351" cy="40044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관람평을 확인할 수 있다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 제목을 검색해서 해당 영화에 관련한 관람평만 볼 수 있다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관람평 추천 버튼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관람평 신고 버튼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페이지 이동 기능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전체 영화의 관람평을 볼 수 있는 화면이다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0" name="직사각형 9"/>
          <p:cNvSpPr/>
          <p:nvPr/>
        </p:nvSpPr>
        <p:spPr>
          <a:xfrm>
            <a:off x="1619722" y="2027492"/>
            <a:ext cx="6764859" cy="4120884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19722" y="2054630"/>
            <a:ext cx="6764859" cy="1290407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4619765" y="2699833"/>
            <a:ext cx="764771" cy="448887"/>
          </a:xfrm>
          <a:prstGeom prst="rect">
            <a:avLst/>
          </a:prstGeom>
          <a:solidFill>
            <a:srgbClr val="1718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4406074" y="2761597"/>
            <a:ext cx="1192151" cy="3892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000">
                <a:solidFill>
                  <a:schemeClr val="bg1"/>
                </a:solidFill>
              </a:rPr>
              <a:t>영화 리뷰</a:t>
            </a:r>
          </a:p>
          <a:p>
            <a:pPr algn="ctr">
              <a:defRPr/>
            </a:pPr>
            <a:r>
              <a:rPr lang="en-US" altLang="ko-KR" sz="1000">
                <a:solidFill>
                  <a:schemeClr val="bg1"/>
                </a:solidFill>
              </a:rPr>
              <a:t>Movie review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7077518" y="3521035"/>
            <a:ext cx="765229" cy="199678"/>
          </a:xfrm>
          <a:prstGeom prst="rect">
            <a:avLst/>
          </a:prstGeom>
          <a:noFill/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00">
                <a:solidFill>
                  <a:schemeClr val="bg1">
                    <a:lumMod val="75000"/>
                  </a:schemeClr>
                </a:solidFill>
              </a:rPr>
              <a:t>제목검색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896198" y="3500522"/>
            <a:ext cx="405792" cy="230832"/>
          </a:xfrm>
          <a:prstGeom prst="rect">
            <a:avLst/>
          </a:prstGeom>
          <a:solidFill>
            <a:srgbClr val="343A40"/>
          </a:solidFill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900">
                <a:solidFill>
                  <a:schemeClr val="bg1"/>
                </a:solidFill>
              </a:rPr>
              <a:t>검색</a:t>
            </a: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3"/>
          <a:srcRect t="4900" b="78330"/>
          <a:stretch>
            <a:fillRect/>
          </a:stretch>
        </p:blipFill>
        <p:spPr>
          <a:xfrm>
            <a:off x="1686716" y="4035552"/>
            <a:ext cx="6624980" cy="475488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3"/>
          <a:srcRect l="2870" t="4900" r="90090" b="76430"/>
          <a:stretch>
            <a:fillRect/>
          </a:stretch>
        </p:blipFill>
        <p:spPr>
          <a:xfrm>
            <a:off x="1889759" y="4035552"/>
            <a:ext cx="466575" cy="529508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2444017" y="4094152"/>
            <a:ext cx="1426464" cy="337762"/>
          </a:xfrm>
          <a:prstGeom prst="rect">
            <a:avLst/>
          </a:prstGeom>
          <a:solidFill>
            <a:srgbClr val="F8F8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2560321" y="4161086"/>
            <a:ext cx="7559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>
                <a:solidFill>
                  <a:schemeClr val="bg1">
                    <a:lumMod val="50000"/>
                  </a:schemeClr>
                </a:solidFill>
              </a:rPr>
              <a:t>엘리멘탈   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474722" y="4093756"/>
            <a:ext cx="55425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>
                <a:solidFill>
                  <a:schemeClr val="bg1">
                    <a:lumMod val="50000"/>
                  </a:schemeClr>
                </a:solidFill>
              </a:rPr>
              <a:t>10</a:t>
            </a:r>
            <a:r>
              <a:rPr lang="ko-KR" altLang="en-US" sz="1600">
                <a:solidFill>
                  <a:schemeClr val="bg1">
                    <a:lumMod val="50000"/>
                  </a:schemeClr>
                </a:solidFill>
              </a:rPr>
              <a:t>   </a:t>
            </a: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3"/>
          <a:srcRect l="91300" t="8050" r="4830" b="81630"/>
          <a:stretch>
            <a:fillRect/>
          </a:stretch>
        </p:blipFill>
        <p:spPr>
          <a:xfrm>
            <a:off x="7383773" y="4126082"/>
            <a:ext cx="256032" cy="292608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7683646" y="4149276"/>
            <a:ext cx="481522" cy="246221"/>
          </a:xfrm>
          <a:prstGeom prst="rect">
            <a:avLst/>
          </a:prstGeom>
          <a:solidFill>
            <a:srgbClr val="F8F8FA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>
                <a:solidFill>
                  <a:schemeClr val="bg1">
                    <a:lumMod val="50000"/>
                  </a:schemeClr>
                </a:solidFill>
              </a:rPr>
              <a:t>신고  </a:t>
            </a: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3"/>
          <a:srcRect t="4900" b="78330"/>
          <a:stretch>
            <a:fillRect/>
          </a:stretch>
        </p:blipFill>
        <p:spPr>
          <a:xfrm>
            <a:off x="1686716" y="4569232"/>
            <a:ext cx="6624980" cy="475488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3"/>
          <a:srcRect l="2870" t="4900" r="90090" b="76430"/>
          <a:stretch>
            <a:fillRect/>
          </a:stretch>
        </p:blipFill>
        <p:spPr>
          <a:xfrm>
            <a:off x="1889759" y="4569232"/>
            <a:ext cx="466575" cy="529508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>
            <a:off x="2444017" y="4627832"/>
            <a:ext cx="1426464" cy="337762"/>
          </a:xfrm>
          <a:prstGeom prst="rect">
            <a:avLst/>
          </a:prstGeom>
          <a:solidFill>
            <a:srgbClr val="F8F8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2560321" y="4694766"/>
            <a:ext cx="7559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>
                <a:solidFill>
                  <a:schemeClr val="bg1">
                    <a:lumMod val="50000"/>
                  </a:schemeClr>
                </a:solidFill>
              </a:rPr>
              <a:t>엘리멘탈   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474722" y="4627436"/>
            <a:ext cx="55425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>
                <a:solidFill>
                  <a:schemeClr val="bg1">
                    <a:lumMod val="50000"/>
                  </a:schemeClr>
                </a:solidFill>
              </a:rPr>
              <a:t>10</a:t>
            </a:r>
            <a:r>
              <a:rPr lang="ko-KR" altLang="en-US" sz="1600">
                <a:solidFill>
                  <a:schemeClr val="bg1">
                    <a:lumMod val="50000"/>
                  </a:schemeClr>
                </a:solidFill>
              </a:rPr>
              <a:t>   </a:t>
            </a: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3"/>
          <a:srcRect l="91300" t="8050" r="4830" b="81630"/>
          <a:stretch>
            <a:fillRect/>
          </a:stretch>
        </p:blipFill>
        <p:spPr>
          <a:xfrm>
            <a:off x="7383773" y="4659762"/>
            <a:ext cx="256032" cy="292608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7683646" y="4682956"/>
            <a:ext cx="481522" cy="246221"/>
          </a:xfrm>
          <a:prstGeom prst="rect">
            <a:avLst/>
          </a:prstGeom>
          <a:solidFill>
            <a:srgbClr val="F8F8FA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>
                <a:solidFill>
                  <a:schemeClr val="bg1">
                    <a:lumMod val="50000"/>
                  </a:schemeClr>
                </a:solidFill>
              </a:rPr>
              <a:t>신고  </a:t>
            </a: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3"/>
          <a:srcRect t="4900" b="78330"/>
          <a:stretch>
            <a:fillRect/>
          </a:stretch>
        </p:blipFill>
        <p:spPr>
          <a:xfrm>
            <a:off x="1686716" y="5146906"/>
            <a:ext cx="6624980" cy="475488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 rotWithShape="1">
          <a:blip r:embed="rId3"/>
          <a:srcRect l="2870" t="4900" r="90090" b="76430"/>
          <a:stretch>
            <a:fillRect/>
          </a:stretch>
        </p:blipFill>
        <p:spPr>
          <a:xfrm>
            <a:off x="1889759" y="5146906"/>
            <a:ext cx="466575" cy="529508"/>
          </a:xfrm>
          <a:prstGeom prst="rect">
            <a:avLst/>
          </a:prstGeom>
        </p:spPr>
      </p:pic>
      <p:sp>
        <p:nvSpPr>
          <p:cNvPr id="32" name="직사각형 31"/>
          <p:cNvSpPr/>
          <p:nvPr/>
        </p:nvSpPr>
        <p:spPr>
          <a:xfrm>
            <a:off x="2444017" y="5205506"/>
            <a:ext cx="1426464" cy="337762"/>
          </a:xfrm>
          <a:prstGeom prst="rect">
            <a:avLst/>
          </a:prstGeom>
          <a:solidFill>
            <a:srgbClr val="F8F8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3" name="TextBox 32"/>
          <p:cNvSpPr txBox="1"/>
          <p:nvPr/>
        </p:nvSpPr>
        <p:spPr>
          <a:xfrm>
            <a:off x="2560321" y="5272440"/>
            <a:ext cx="7559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>
                <a:solidFill>
                  <a:schemeClr val="bg1">
                    <a:lumMod val="50000"/>
                  </a:schemeClr>
                </a:solidFill>
              </a:rPr>
              <a:t>엘리멘탈   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3474722" y="5205110"/>
            <a:ext cx="55425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>
                <a:solidFill>
                  <a:schemeClr val="bg1">
                    <a:lumMod val="50000"/>
                  </a:schemeClr>
                </a:solidFill>
              </a:rPr>
              <a:t>10</a:t>
            </a:r>
            <a:r>
              <a:rPr lang="ko-KR" altLang="en-US" sz="1600">
                <a:solidFill>
                  <a:schemeClr val="bg1">
                    <a:lumMod val="50000"/>
                  </a:schemeClr>
                </a:solidFill>
              </a:rPr>
              <a:t>   </a:t>
            </a: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 rotWithShape="1">
          <a:blip r:embed="rId3"/>
          <a:srcRect l="91300" t="8050" r="4830" b="81630"/>
          <a:stretch>
            <a:fillRect/>
          </a:stretch>
        </p:blipFill>
        <p:spPr>
          <a:xfrm>
            <a:off x="7383773" y="5237436"/>
            <a:ext cx="256032" cy="292608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7683646" y="5260630"/>
            <a:ext cx="481522" cy="246221"/>
          </a:xfrm>
          <a:prstGeom prst="rect">
            <a:avLst/>
          </a:prstGeom>
          <a:solidFill>
            <a:srgbClr val="F8F8FA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>
                <a:solidFill>
                  <a:schemeClr val="bg1">
                    <a:lumMod val="50000"/>
                  </a:schemeClr>
                </a:solidFill>
              </a:rPr>
              <a:t>신고  </a:t>
            </a:r>
          </a:p>
        </p:txBody>
      </p:sp>
      <p:sp>
        <p:nvSpPr>
          <p:cNvPr id="52" name="직사각형 51"/>
          <p:cNvSpPr/>
          <p:nvPr/>
        </p:nvSpPr>
        <p:spPr>
          <a:xfrm>
            <a:off x="5098839" y="5721220"/>
            <a:ext cx="259504" cy="230832"/>
          </a:xfrm>
          <a:prstGeom prst="rect">
            <a:avLst/>
          </a:prstGeom>
          <a:solidFill>
            <a:srgbClr val="EAEAEA"/>
          </a:solidFill>
          <a:ln w="63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3" name="TextBox 52"/>
          <p:cNvSpPr txBox="1"/>
          <p:nvPr/>
        </p:nvSpPr>
        <p:spPr>
          <a:xfrm>
            <a:off x="5358048" y="5721220"/>
            <a:ext cx="240177" cy="220474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900"/>
              <a:t>2</a:t>
            </a:r>
            <a:endParaRPr lang="ko-KR" altLang="en-US" sz="900"/>
          </a:p>
        </p:txBody>
      </p:sp>
      <p:sp>
        <p:nvSpPr>
          <p:cNvPr id="54" name="TextBox 53"/>
          <p:cNvSpPr txBox="1"/>
          <p:nvPr/>
        </p:nvSpPr>
        <p:spPr>
          <a:xfrm>
            <a:off x="5117177" y="5721220"/>
            <a:ext cx="251113" cy="22047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900"/>
              <a:t>1</a:t>
            </a:r>
            <a:endParaRPr lang="ko-KR" altLang="en-US" sz="900"/>
          </a:p>
        </p:txBody>
      </p:sp>
      <p:sp>
        <p:nvSpPr>
          <p:cNvPr id="55" name="TextBox 54"/>
          <p:cNvSpPr txBox="1"/>
          <p:nvPr/>
        </p:nvSpPr>
        <p:spPr>
          <a:xfrm>
            <a:off x="4868391" y="5721220"/>
            <a:ext cx="252249" cy="22047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900"/>
              <a:t>&lt;</a:t>
            </a:r>
            <a:endParaRPr lang="ko-KR" altLang="en-US" sz="900"/>
          </a:p>
        </p:txBody>
      </p:sp>
      <p:sp>
        <p:nvSpPr>
          <p:cNvPr id="56" name="TextBox 55"/>
          <p:cNvSpPr txBox="1"/>
          <p:nvPr/>
        </p:nvSpPr>
        <p:spPr>
          <a:xfrm>
            <a:off x="5590491" y="5721220"/>
            <a:ext cx="254049" cy="22047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900"/>
              <a:t>&gt;</a:t>
            </a:r>
            <a:endParaRPr lang="ko-KR" altLang="en-US" sz="900"/>
          </a:p>
        </p:txBody>
      </p:sp>
      <p:grpSp>
        <p:nvGrpSpPr>
          <p:cNvPr id="62" name="그룹 61"/>
          <p:cNvGrpSpPr/>
          <p:nvPr/>
        </p:nvGrpSpPr>
        <p:grpSpPr>
          <a:xfrm>
            <a:off x="6780484" y="3474850"/>
            <a:ext cx="235962" cy="215444"/>
            <a:chOff x="292829" y="1695755"/>
            <a:chExt cx="235962" cy="215444"/>
          </a:xfrm>
        </p:grpSpPr>
        <p:sp>
          <p:nvSpPr>
            <p:cNvPr id="63" name="타원 62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64" name="TextBox 96"/>
            <p:cNvSpPr txBox="1"/>
            <p:nvPr/>
          </p:nvSpPr>
          <p:spPr>
            <a:xfrm>
              <a:off x="292829" y="1695755"/>
              <a:ext cx="245156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</a:p>
          </p:txBody>
        </p:sp>
      </p:grpSp>
      <p:grpSp>
        <p:nvGrpSpPr>
          <p:cNvPr id="65" name="그룹 64"/>
          <p:cNvGrpSpPr/>
          <p:nvPr/>
        </p:nvGrpSpPr>
        <p:grpSpPr>
          <a:xfrm>
            <a:off x="1696488" y="3849477"/>
            <a:ext cx="240772" cy="215444"/>
            <a:chOff x="292829" y="1695755"/>
            <a:chExt cx="240772" cy="215444"/>
          </a:xfrm>
        </p:grpSpPr>
        <p:sp>
          <p:nvSpPr>
            <p:cNvPr id="66" name="타원 65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67" name="TextBox 96"/>
            <p:cNvSpPr txBox="1"/>
            <p:nvPr/>
          </p:nvSpPr>
          <p:spPr>
            <a:xfrm>
              <a:off x="292829" y="1695755"/>
              <a:ext cx="24280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68" name="그룹 67"/>
          <p:cNvGrpSpPr/>
          <p:nvPr/>
        </p:nvGrpSpPr>
        <p:grpSpPr>
          <a:xfrm>
            <a:off x="7399033" y="3918663"/>
            <a:ext cx="235962" cy="215444"/>
            <a:chOff x="292829" y="1695755"/>
            <a:chExt cx="235962" cy="215444"/>
          </a:xfrm>
        </p:grpSpPr>
        <p:sp>
          <p:nvSpPr>
            <p:cNvPr id="69" name="타원 68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70" name="TextBox 96"/>
            <p:cNvSpPr txBox="1"/>
            <p:nvPr/>
          </p:nvSpPr>
          <p:spPr>
            <a:xfrm>
              <a:off x="292829" y="1695755"/>
              <a:ext cx="24573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</a:p>
          </p:txBody>
        </p:sp>
      </p:grpSp>
      <p:grpSp>
        <p:nvGrpSpPr>
          <p:cNvPr id="71" name="그룹 70"/>
          <p:cNvGrpSpPr/>
          <p:nvPr/>
        </p:nvGrpSpPr>
        <p:grpSpPr>
          <a:xfrm>
            <a:off x="7811883" y="3908431"/>
            <a:ext cx="240772" cy="215444"/>
            <a:chOff x="292829" y="1695755"/>
            <a:chExt cx="240772" cy="215444"/>
          </a:xfrm>
        </p:grpSpPr>
        <p:sp>
          <p:nvSpPr>
            <p:cNvPr id="72" name="타원 71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73" name="TextBox 96"/>
            <p:cNvSpPr txBox="1"/>
            <p:nvPr/>
          </p:nvSpPr>
          <p:spPr>
            <a:xfrm>
              <a:off x="292829" y="1695755"/>
              <a:ext cx="242457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4</a:t>
              </a:r>
            </a:p>
          </p:txBody>
        </p:sp>
      </p:grpSp>
      <p:grpSp>
        <p:nvGrpSpPr>
          <p:cNvPr id="74" name="그룹 73"/>
          <p:cNvGrpSpPr/>
          <p:nvPr/>
        </p:nvGrpSpPr>
        <p:grpSpPr>
          <a:xfrm>
            <a:off x="4667039" y="5736608"/>
            <a:ext cx="240772" cy="215444"/>
            <a:chOff x="292829" y="1695755"/>
            <a:chExt cx="240772" cy="215444"/>
          </a:xfrm>
        </p:grpSpPr>
        <p:sp>
          <p:nvSpPr>
            <p:cNvPr id="75" name="타원 74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76" name="TextBox 96"/>
            <p:cNvSpPr txBox="1"/>
            <p:nvPr/>
          </p:nvSpPr>
          <p:spPr>
            <a:xfrm>
              <a:off x="292829" y="1695755"/>
              <a:ext cx="244051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5</a:t>
              </a:r>
            </a:p>
          </p:txBody>
        </p:sp>
      </p:grpSp>
      <p:graphicFrame>
        <p:nvGraphicFramePr>
          <p:cNvPr id="77" name="표 3"/>
          <p:cNvGraphicFramePr>
            <a:graphicFrameLocks noGrp="1"/>
          </p:cNvGraphicFramePr>
          <p:nvPr/>
        </p:nvGraphicFramePr>
        <p:xfrm>
          <a:off x="1524000" y="0"/>
          <a:ext cx="6369353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97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62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13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 관람평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모든 영화 관람평 조회 페이지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8472263" y="3096"/>
          <a:ext cx="2111351" cy="28191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취소 버튼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신고 버튼</a:t>
                      </a:r>
                      <a:endParaRPr lang="en-US" altLang="ko-KR" sz="800" baseline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관람평을 신고하는 화면이다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0" name="직사각형 9"/>
          <p:cNvSpPr/>
          <p:nvPr/>
        </p:nvSpPr>
        <p:spPr>
          <a:xfrm>
            <a:off x="1619722" y="2027492"/>
            <a:ext cx="6764859" cy="4120884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19722" y="2054630"/>
            <a:ext cx="6764859" cy="1290407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4619765" y="2699833"/>
            <a:ext cx="764771" cy="448887"/>
          </a:xfrm>
          <a:prstGeom prst="rect">
            <a:avLst/>
          </a:prstGeom>
          <a:solidFill>
            <a:srgbClr val="1718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4406074" y="2761597"/>
            <a:ext cx="1192151" cy="3892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000">
                <a:solidFill>
                  <a:schemeClr val="bg1"/>
                </a:solidFill>
              </a:rPr>
              <a:t>영화 리뷰</a:t>
            </a:r>
          </a:p>
          <a:p>
            <a:pPr algn="ctr">
              <a:defRPr/>
            </a:pPr>
            <a:r>
              <a:rPr lang="en-US" altLang="ko-KR" sz="1000">
                <a:solidFill>
                  <a:schemeClr val="bg1"/>
                </a:solidFill>
              </a:rPr>
              <a:t>Movie review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7077518" y="3521035"/>
            <a:ext cx="765229" cy="199678"/>
          </a:xfrm>
          <a:prstGeom prst="rect">
            <a:avLst/>
          </a:prstGeom>
          <a:noFill/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00">
                <a:solidFill>
                  <a:schemeClr val="bg1">
                    <a:lumMod val="75000"/>
                  </a:schemeClr>
                </a:solidFill>
              </a:rPr>
              <a:t>제목검색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896198" y="3500522"/>
            <a:ext cx="405792" cy="230832"/>
          </a:xfrm>
          <a:prstGeom prst="rect">
            <a:avLst/>
          </a:prstGeom>
          <a:solidFill>
            <a:srgbClr val="343A40"/>
          </a:solidFill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900">
                <a:solidFill>
                  <a:schemeClr val="bg1"/>
                </a:solidFill>
              </a:rPr>
              <a:t>검색</a:t>
            </a: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3"/>
          <a:srcRect t="4900" b="78330"/>
          <a:stretch>
            <a:fillRect/>
          </a:stretch>
        </p:blipFill>
        <p:spPr>
          <a:xfrm>
            <a:off x="1686716" y="4035552"/>
            <a:ext cx="6624980" cy="475488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3"/>
          <a:srcRect l="2870" t="4900" r="90090" b="76430"/>
          <a:stretch>
            <a:fillRect/>
          </a:stretch>
        </p:blipFill>
        <p:spPr>
          <a:xfrm>
            <a:off x="1889759" y="4035552"/>
            <a:ext cx="466575" cy="529508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2444017" y="4094152"/>
            <a:ext cx="1426464" cy="337762"/>
          </a:xfrm>
          <a:prstGeom prst="rect">
            <a:avLst/>
          </a:prstGeom>
          <a:solidFill>
            <a:srgbClr val="F8F8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2560321" y="4161086"/>
            <a:ext cx="7559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>
                <a:solidFill>
                  <a:schemeClr val="bg1">
                    <a:lumMod val="50000"/>
                  </a:schemeClr>
                </a:solidFill>
              </a:rPr>
              <a:t>엘리멘탈   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474722" y="4093756"/>
            <a:ext cx="55425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>
                <a:solidFill>
                  <a:schemeClr val="bg1">
                    <a:lumMod val="50000"/>
                  </a:schemeClr>
                </a:solidFill>
              </a:rPr>
              <a:t>10</a:t>
            </a:r>
            <a:r>
              <a:rPr lang="ko-KR" altLang="en-US" sz="1600">
                <a:solidFill>
                  <a:schemeClr val="bg1">
                    <a:lumMod val="50000"/>
                  </a:schemeClr>
                </a:solidFill>
              </a:rPr>
              <a:t>   </a:t>
            </a: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3"/>
          <a:srcRect l="91300" t="8050" r="4830" b="81630"/>
          <a:stretch>
            <a:fillRect/>
          </a:stretch>
        </p:blipFill>
        <p:spPr>
          <a:xfrm>
            <a:off x="7383773" y="4126082"/>
            <a:ext cx="256032" cy="292608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7683646" y="4149276"/>
            <a:ext cx="481522" cy="246221"/>
          </a:xfrm>
          <a:prstGeom prst="rect">
            <a:avLst/>
          </a:prstGeom>
          <a:solidFill>
            <a:srgbClr val="F8F8FA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>
                <a:solidFill>
                  <a:schemeClr val="bg1">
                    <a:lumMod val="50000"/>
                  </a:schemeClr>
                </a:solidFill>
              </a:rPr>
              <a:t>신고  </a:t>
            </a: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3"/>
          <a:srcRect t="4900" b="78330"/>
          <a:stretch>
            <a:fillRect/>
          </a:stretch>
        </p:blipFill>
        <p:spPr>
          <a:xfrm>
            <a:off x="1686716" y="4569232"/>
            <a:ext cx="6624980" cy="475488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3"/>
          <a:srcRect l="2870" t="4900" r="90090" b="76430"/>
          <a:stretch>
            <a:fillRect/>
          </a:stretch>
        </p:blipFill>
        <p:spPr>
          <a:xfrm>
            <a:off x="1889759" y="4569232"/>
            <a:ext cx="466575" cy="529508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>
            <a:off x="2444017" y="4627832"/>
            <a:ext cx="1426464" cy="337762"/>
          </a:xfrm>
          <a:prstGeom prst="rect">
            <a:avLst/>
          </a:prstGeom>
          <a:solidFill>
            <a:srgbClr val="F8F8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2560321" y="4694766"/>
            <a:ext cx="7559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>
                <a:solidFill>
                  <a:schemeClr val="bg1">
                    <a:lumMod val="50000"/>
                  </a:schemeClr>
                </a:solidFill>
              </a:rPr>
              <a:t>엘리멘탈   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474722" y="4627436"/>
            <a:ext cx="55425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>
                <a:solidFill>
                  <a:schemeClr val="bg1">
                    <a:lumMod val="50000"/>
                  </a:schemeClr>
                </a:solidFill>
              </a:rPr>
              <a:t>10</a:t>
            </a:r>
            <a:r>
              <a:rPr lang="ko-KR" altLang="en-US" sz="1600">
                <a:solidFill>
                  <a:schemeClr val="bg1">
                    <a:lumMod val="50000"/>
                  </a:schemeClr>
                </a:solidFill>
              </a:rPr>
              <a:t>   </a:t>
            </a: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3"/>
          <a:srcRect l="91300" t="8050" r="4830" b="81630"/>
          <a:stretch>
            <a:fillRect/>
          </a:stretch>
        </p:blipFill>
        <p:spPr>
          <a:xfrm>
            <a:off x="7383773" y="4659762"/>
            <a:ext cx="256032" cy="292608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7683646" y="4682956"/>
            <a:ext cx="481522" cy="246221"/>
          </a:xfrm>
          <a:prstGeom prst="rect">
            <a:avLst/>
          </a:prstGeom>
          <a:solidFill>
            <a:srgbClr val="F8F8FA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>
                <a:solidFill>
                  <a:schemeClr val="bg1">
                    <a:lumMod val="50000"/>
                  </a:schemeClr>
                </a:solidFill>
              </a:rPr>
              <a:t>신고  </a:t>
            </a: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3"/>
          <a:srcRect t="4900" b="78330"/>
          <a:stretch>
            <a:fillRect/>
          </a:stretch>
        </p:blipFill>
        <p:spPr>
          <a:xfrm>
            <a:off x="1686716" y="5146906"/>
            <a:ext cx="6624980" cy="475488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 rotWithShape="1">
          <a:blip r:embed="rId3"/>
          <a:srcRect l="2870" t="4900" r="90090" b="76430"/>
          <a:stretch>
            <a:fillRect/>
          </a:stretch>
        </p:blipFill>
        <p:spPr>
          <a:xfrm>
            <a:off x="1889759" y="5146906"/>
            <a:ext cx="466575" cy="529508"/>
          </a:xfrm>
          <a:prstGeom prst="rect">
            <a:avLst/>
          </a:prstGeom>
        </p:spPr>
      </p:pic>
      <p:sp>
        <p:nvSpPr>
          <p:cNvPr id="32" name="직사각형 31"/>
          <p:cNvSpPr/>
          <p:nvPr/>
        </p:nvSpPr>
        <p:spPr>
          <a:xfrm>
            <a:off x="2444017" y="5205506"/>
            <a:ext cx="1426464" cy="337762"/>
          </a:xfrm>
          <a:prstGeom prst="rect">
            <a:avLst/>
          </a:prstGeom>
          <a:solidFill>
            <a:srgbClr val="F8F8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3" name="TextBox 32"/>
          <p:cNvSpPr txBox="1"/>
          <p:nvPr/>
        </p:nvSpPr>
        <p:spPr>
          <a:xfrm>
            <a:off x="2560321" y="5272440"/>
            <a:ext cx="7559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>
                <a:solidFill>
                  <a:schemeClr val="bg1">
                    <a:lumMod val="50000"/>
                  </a:schemeClr>
                </a:solidFill>
              </a:rPr>
              <a:t>엘리멘탈   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3474722" y="5205110"/>
            <a:ext cx="55425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>
                <a:solidFill>
                  <a:schemeClr val="bg1">
                    <a:lumMod val="50000"/>
                  </a:schemeClr>
                </a:solidFill>
              </a:rPr>
              <a:t>10</a:t>
            </a:r>
            <a:r>
              <a:rPr lang="ko-KR" altLang="en-US" sz="1600">
                <a:solidFill>
                  <a:schemeClr val="bg1">
                    <a:lumMod val="50000"/>
                  </a:schemeClr>
                </a:solidFill>
              </a:rPr>
              <a:t>   </a:t>
            </a: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 rotWithShape="1">
          <a:blip r:embed="rId3"/>
          <a:srcRect l="91300" t="8050" r="4830" b="81630"/>
          <a:stretch>
            <a:fillRect/>
          </a:stretch>
        </p:blipFill>
        <p:spPr>
          <a:xfrm>
            <a:off x="7383773" y="5237436"/>
            <a:ext cx="256032" cy="292608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7683646" y="5260630"/>
            <a:ext cx="481522" cy="246221"/>
          </a:xfrm>
          <a:prstGeom prst="rect">
            <a:avLst/>
          </a:prstGeom>
          <a:solidFill>
            <a:srgbClr val="F8F8FA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>
                <a:solidFill>
                  <a:schemeClr val="bg1">
                    <a:lumMod val="50000"/>
                  </a:schemeClr>
                </a:solidFill>
              </a:rPr>
              <a:t>신고  </a:t>
            </a:r>
          </a:p>
        </p:txBody>
      </p:sp>
      <p:sp>
        <p:nvSpPr>
          <p:cNvPr id="52" name="직사각형 51"/>
          <p:cNvSpPr/>
          <p:nvPr/>
        </p:nvSpPr>
        <p:spPr>
          <a:xfrm>
            <a:off x="5098839" y="5721220"/>
            <a:ext cx="259504" cy="230832"/>
          </a:xfrm>
          <a:prstGeom prst="rect">
            <a:avLst/>
          </a:prstGeom>
          <a:solidFill>
            <a:srgbClr val="EAEAEA"/>
          </a:solidFill>
          <a:ln w="63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3" name="TextBox 52"/>
          <p:cNvSpPr txBox="1"/>
          <p:nvPr/>
        </p:nvSpPr>
        <p:spPr>
          <a:xfrm>
            <a:off x="5358048" y="5721220"/>
            <a:ext cx="240177" cy="220474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900"/>
              <a:t>2</a:t>
            </a:r>
            <a:endParaRPr lang="ko-KR" altLang="en-US" sz="900"/>
          </a:p>
        </p:txBody>
      </p:sp>
      <p:sp>
        <p:nvSpPr>
          <p:cNvPr id="54" name="TextBox 53"/>
          <p:cNvSpPr txBox="1"/>
          <p:nvPr/>
        </p:nvSpPr>
        <p:spPr>
          <a:xfrm>
            <a:off x="5117177" y="5721220"/>
            <a:ext cx="251113" cy="22047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900"/>
              <a:t>1</a:t>
            </a:r>
            <a:endParaRPr lang="ko-KR" altLang="en-US" sz="900"/>
          </a:p>
        </p:txBody>
      </p:sp>
      <p:sp>
        <p:nvSpPr>
          <p:cNvPr id="55" name="TextBox 54"/>
          <p:cNvSpPr txBox="1"/>
          <p:nvPr/>
        </p:nvSpPr>
        <p:spPr>
          <a:xfrm>
            <a:off x="4868391" y="5721220"/>
            <a:ext cx="252249" cy="22047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900"/>
              <a:t>&lt;</a:t>
            </a:r>
            <a:endParaRPr lang="ko-KR" altLang="en-US" sz="900"/>
          </a:p>
        </p:txBody>
      </p:sp>
      <p:sp>
        <p:nvSpPr>
          <p:cNvPr id="56" name="TextBox 55"/>
          <p:cNvSpPr txBox="1"/>
          <p:nvPr/>
        </p:nvSpPr>
        <p:spPr>
          <a:xfrm>
            <a:off x="5590491" y="5721220"/>
            <a:ext cx="254049" cy="22047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900"/>
              <a:t>&gt;</a:t>
            </a:r>
            <a:endParaRPr lang="ko-KR" altLang="en-US" sz="900"/>
          </a:p>
        </p:txBody>
      </p:sp>
      <p:sp>
        <p:nvSpPr>
          <p:cNvPr id="37" name="직사각형 36"/>
          <p:cNvSpPr/>
          <p:nvPr/>
        </p:nvSpPr>
        <p:spPr>
          <a:xfrm>
            <a:off x="1617559" y="1972473"/>
            <a:ext cx="6763293" cy="4175903"/>
          </a:xfrm>
          <a:prstGeom prst="rect">
            <a:avLst/>
          </a:prstGeom>
          <a:solidFill>
            <a:schemeClr val="tx1"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8" name="직사각형 37"/>
          <p:cNvSpPr/>
          <p:nvPr/>
        </p:nvSpPr>
        <p:spPr>
          <a:xfrm>
            <a:off x="3690732" y="3290483"/>
            <a:ext cx="2930905" cy="1934963"/>
          </a:xfrm>
          <a:prstGeom prst="rect">
            <a:avLst/>
          </a:prstGeom>
          <a:solidFill>
            <a:srgbClr val="F4F6F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9" name="TextBox 38"/>
          <p:cNvSpPr txBox="1"/>
          <p:nvPr/>
        </p:nvSpPr>
        <p:spPr>
          <a:xfrm>
            <a:off x="3864865" y="3831048"/>
            <a:ext cx="2714579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400"/>
              <a:t>스포일러 및 욕설</a:t>
            </a:r>
            <a:r>
              <a:rPr lang="en-US" altLang="ko-KR" sz="1400"/>
              <a:t>/</a:t>
            </a:r>
            <a:r>
              <a:rPr lang="ko-KR" altLang="en-US" sz="1400"/>
              <a:t>비방하는</a:t>
            </a:r>
            <a:r>
              <a:rPr lang="ko-KR" altLang="en-US" sz="800"/>
              <a:t/>
            </a:r>
            <a:br>
              <a:rPr lang="ko-KR" altLang="en-US" sz="800"/>
            </a:br>
            <a:r>
              <a:rPr lang="ko-KR" altLang="en-US" sz="1400"/>
              <a:t>내용이 있습니까</a:t>
            </a:r>
            <a:r>
              <a:rPr lang="en-US" altLang="ko-KR" sz="1400"/>
              <a:t>?</a:t>
            </a:r>
            <a:endParaRPr lang="ko-KR" altLang="en-US" sz="800"/>
          </a:p>
        </p:txBody>
      </p:sp>
      <p:sp>
        <p:nvSpPr>
          <p:cNvPr id="40" name="TextBox 39"/>
          <p:cNvSpPr txBox="1"/>
          <p:nvPr/>
        </p:nvSpPr>
        <p:spPr>
          <a:xfrm>
            <a:off x="4148279" y="3395071"/>
            <a:ext cx="19442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600"/>
              <a:t>리뷰 신고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5204879" y="4822637"/>
            <a:ext cx="432048" cy="230832"/>
          </a:xfrm>
          <a:prstGeom prst="rect">
            <a:avLst/>
          </a:prstGeom>
          <a:solidFill>
            <a:srgbClr val="343A4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>
                <a:solidFill>
                  <a:schemeClr val="bg1"/>
                </a:solidFill>
              </a:rPr>
              <a:t>신고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4712887" y="4822637"/>
            <a:ext cx="432048" cy="230832"/>
          </a:xfrm>
          <a:prstGeom prst="rect">
            <a:avLst/>
          </a:prstGeom>
          <a:solidFill>
            <a:srgbClr val="343A4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>
                <a:solidFill>
                  <a:schemeClr val="bg1"/>
                </a:solidFill>
              </a:rPr>
              <a:t>취소</a:t>
            </a:r>
          </a:p>
        </p:txBody>
      </p:sp>
      <p:grpSp>
        <p:nvGrpSpPr>
          <p:cNvPr id="43" name="그룹 42"/>
          <p:cNvGrpSpPr/>
          <p:nvPr/>
        </p:nvGrpSpPr>
        <p:grpSpPr>
          <a:xfrm>
            <a:off x="4818911" y="4573884"/>
            <a:ext cx="240772" cy="215444"/>
            <a:chOff x="292829" y="1695755"/>
            <a:chExt cx="240772" cy="215444"/>
          </a:xfrm>
        </p:grpSpPr>
        <p:sp>
          <p:nvSpPr>
            <p:cNvPr id="44" name="타원 43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5" name="TextBox 96"/>
            <p:cNvSpPr txBox="1"/>
            <p:nvPr/>
          </p:nvSpPr>
          <p:spPr>
            <a:xfrm>
              <a:off x="292829" y="1695755"/>
              <a:ext cx="244579" cy="20576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46" name="그룹 45"/>
          <p:cNvGrpSpPr/>
          <p:nvPr/>
        </p:nvGrpSpPr>
        <p:grpSpPr>
          <a:xfrm>
            <a:off x="5275693" y="4573884"/>
            <a:ext cx="235962" cy="215444"/>
            <a:chOff x="292829" y="1695755"/>
            <a:chExt cx="235962" cy="215444"/>
          </a:xfrm>
        </p:grpSpPr>
        <p:sp>
          <p:nvSpPr>
            <p:cNvPr id="47" name="타원 46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8" name="TextBox 96"/>
            <p:cNvSpPr txBox="1"/>
            <p:nvPr/>
          </p:nvSpPr>
          <p:spPr>
            <a:xfrm>
              <a:off x="292829" y="1695755"/>
              <a:ext cx="244997" cy="20576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</a:p>
          </p:txBody>
        </p:sp>
      </p:grpSp>
      <p:graphicFrame>
        <p:nvGraphicFramePr>
          <p:cNvPr id="57" name="표 3"/>
          <p:cNvGraphicFramePr>
            <a:graphicFrameLocks noGrp="1"/>
          </p:cNvGraphicFramePr>
          <p:nvPr/>
        </p:nvGraphicFramePr>
        <p:xfrm>
          <a:off x="1524000" y="0"/>
          <a:ext cx="6369353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97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62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13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 관람평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 관람평 신고 모달창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8472263" y="3096"/>
          <a:ext cx="2111351" cy="32142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무비포스트를 볼 수 있다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 제목을 검색해서 해당 영화에 관련한 무비포스트만 볼 수 있다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페이지 이동 기능</a:t>
                      </a:r>
                      <a:endParaRPr lang="en-US" altLang="ko-KR" sz="800" baseline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전체 무비포스트를</a:t>
                      </a: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볼 수 있는 화면이다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0" name="직사각형 9"/>
          <p:cNvSpPr/>
          <p:nvPr/>
        </p:nvSpPr>
        <p:spPr>
          <a:xfrm>
            <a:off x="1619722" y="2027492"/>
            <a:ext cx="6764859" cy="4120884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19722" y="2054630"/>
            <a:ext cx="6764859" cy="1290407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4619765" y="2699833"/>
            <a:ext cx="764771" cy="448887"/>
          </a:xfrm>
          <a:prstGeom prst="rect">
            <a:avLst/>
          </a:prstGeom>
          <a:solidFill>
            <a:srgbClr val="1718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4406074" y="2761597"/>
            <a:ext cx="1192151" cy="3892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000">
                <a:solidFill>
                  <a:schemeClr val="bg1"/>
                </a:solidFill>
              </a:rPr>
              <a:t>무비포스트</a:t>
            </a:r>
          </a:p>
          <a:p>
            <a:pPr algn="ctr">
              <a:defRPr/>
            </a:pPr>
            <a:r>
              <a:rPr lang="en-US" altLang="ko-KR" sz="1000">
                <a:solidFill>
                  <a:schemeClr val="bg1"/>
                </a:solidFill>
              </a:rPr>
              <a:t>Movie post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7077518" y="3521035"/>
            <a:ext cx="765229" cy="199678"/>
          </a:xfrm>
          <a:prstGeom prst="rect">
            <a:avLst/>
          </a:prstGeom>
          <a:noFill/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00">
                <a:solidFill>
                  <a:schemeClr val="bg1">
                    <a:lumMod val="75000"/>
                  </a:schemeClr>
                </a:solidFill>
              </a:rPr>
              <a:t>제목검색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896198" y="3500522"/>
            <a:ext cx="405792" cy="230832"/>
          </a:xfrm>
          <a:prstGeom prst="rect">
            <a:avLst/>
          </a:prstGeom>
          <a:solidFill>
            <a:srgbClr val="343A40"/>
          </a:solidFill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900">
                <a:solidFill>
                  <a:schemeClr val="bg1"/>
                </a:solidFill>
              </a:rPr>
              <a:t>검색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b="52190"/>
          <a:stretch>
            <a:fillRect/>
          </a:stretch>
        </p:blipFill>
        <p:spPr>
          <a:xfrm>
            <a:off x="1772833" y="3813053"/>
            <a:ext cx="6538863" cy="2307331"/>
          </a:xfrm>
          <a:prstGeom prst="rect">
            <a:avLst/>
          </a:prstGeom>
        </p:spPr>
      </p:pic>
      <p:grpSp>
        <p:nvGrpSpPr>
          <p:cNvPr id="37" name="그룹 36"/>
          <p:cNvGrpSpPr/>
          <p:nvPr/>
        </p:nvGrpSpPr>
        <p:grpSpPr>
          <a:xfrm>
            <a:off x="1772833" y="3551439"/>
            <a:ext cx="240772" cy="215444"/>
            <a:chOff x="292829" y="1695755"/>
            <a:chExt cx="240772" cy="215444"/>
          </a:xfrm>
        </p:grpSpPr>
        <p:sp>
          <p:nvSpPr>
            <p:cNvPr id="38" name="타원 37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9" name="TextBox 96"/>
            <p:cNvSpPr txBox="1"/>
            <p:nvPr/>
          </p:nvSpPr>
          <p:spPr>
            <a:xfrm>
              <a:off x="292829" y="1695755"/>
              <a:ext cx="242657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6741060" y="3509259"/>
            <a:ext cx="235962" cy="215444"/>
            <a:chOff x="292829" y="1695755"/>
            <a:chExt cx="235962" cy="215444"/>
          </a:xfrm>
        </p:grpSpPr>
        <p:sp>
          <p:nvSpPr>
            <p:cNvPr id="41" name="타원 40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2" name="TextBox 96"/>
            <p:cNvSpPr txBox="1"/>
            <p:nvPr/>
          </p:nvSpPr>
          <p:spPr>
            <a:xfrm>
              <a:off x="292829" y="1695755"/>
              <a:ext cx="246480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</a:p>
          </p:txBody>
        </p:sp>
      </p:grpSp>
      <p:sp>
        <p:nvSpPr>
          <p:cNvPr id="43" name="직사각형 42"/>
          <p:cNvSpPr/>
          <p:nvPr/>
        </p:nvSpPr>
        <p:spPr>
          <a:xfrm>
            <a:off x="4760476" y="6175514"/>
            <a:ext cx="259504" cy="230832"/>
          </a:xfrm>
          <a:prstGeom prst="rect">
            <a:avLst/>
          </a:prstGeom>
          <a:solidFill>
            <a:srgbClr val="EAEAEA"/>
          </a:solidFill>
          <a:ln w="63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4" name="TextBox 43"/>
          <p:cNvSpPr txBox="1"/>
          <p:nvPr/>
        </p:nvSpPr>
        <p:spPr>
          <a:xfrm>
            <a:off x="5019685" y="6175514"/>
            <a:ext cx="240177" cy="230832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900"/>
              <a:t>2</a:t>
            </a:r>
            <a:endParaRPr lang="ko-KR" altLang="en-US" sz="900"/>
          </a:p>
        </p:txBody>
      </p:sp>
      <p:sp>
        <p:nvSpPr>
          <p:cNvPr id="45" name="TextBox 44"/>
          <p:cNvSpPr txBox="1"/>
          <p:nvPr/>
        </p:nvSpPr>
        <p:spPr>
          <a:xfrm>
            <a:off x="4778814" y="6175514"/>
            <a:ext cx="256101" cy="2308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900"/>
              <a:t>1</a:t>
            </a:r>
            <a:endParaRPr lang="ko-KR" altLang="en-US" sz="900"/>
          </a:p>
        </p:txBody>
      </p:sp>
      <p:sp>
        <p:nvSpPr>
          <p:cNvPr id="46" name="TextBox 45"/>
          <p:cNvSpPr txBox="1"/>
          <p:nvPr/>
        </p:nvSpPr>
        <p:spPr>
          <a:xfrm>
            <a:off x="4530028" y="6175514"/>
            <a:ext cx="257237" cy="2308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900"/>
              <a:t>&lt;</a:t>
            </a:r>
            <a:endParaRPr lang="ko-KR" altLang="en-US" sz="900"/>
          </a:p>
        </p:txBody>
      </p:sp>
      <p:sp>
        <p:nvSpPr>
          <p:cNvPr id="47" name="TextBox 46"/>
          <p:cNvSpPr txBox="1"/>
          <p:nvPr/>
        </p:nvSpPr>
        <p:spPr>
          <a:xfrm>
            <a:off x="5252128" y="6175514"/>
            <a:ext cx="259037" cy="2308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900"/>
              <a:t>&gt;</a:t>
            </a:r>
            <a:endParaRPr lang="ko-KR" altLang="en-US" sz="900"/>
          </a:p>
        </p:txBody>
      </p:sp>
      <p:grpSp>
        <p:nvGrpSpPr>
          <p:cNvPr id="48" name="그룹 47"/>
          <p:cNvGrpSpPr/>
          <p:nvPr/>
        </p:nvGrpSpPr>
        <p:grpSpPr>
          <a:xfrm>
            <a:off x="4294066" y="6208734"/>
            <a:ext cx="235962" cy="215444"/>
            <a:chOff x="292829" y="1695755"/>
            <a:chExt cx="235962" cy="215444"/>
          </a:xfrm>
        </p:grpSpPr>
        <p:sp>
          <p:nvSpPr>
            <p:cNvPr id="49" name="타원 48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0" name="TextBox 96"/>
            <p:cNvSpPr txBox="1"/>
            <p:nvPr/>
          </p:nvSpPr>
          <p:spPr>
            <a:xfrm>
              <a:off x="292829" y="1695755"/>
              <a:ext cx="245549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</a:p>
          </p:txBody>
        </p:sp>
      </p:grpSp>
      <p:graphicFrame>
        <p:nvGraphicFramePr>
          <p:cNvPr id="51" name="표 3"/>
          <p:cNvGraphicFramePr>
            <a:graphicFrameLocks noGrp="1"/>
          </p:cNvGraphicFramePr>
          <p:nvPr/>
        </p:nvGraphicFramePr>
        <p:xfrm>
          <a:off x="1524000" y="0"/>
          <a:ext cx="6369353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97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62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13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무비 포스트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모든 무비포스트 조회 페이지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8472263" y="3096"/>
          <a:ext cx="2111351" cy="48736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무비포스트 내용을 볼 수 있다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무비포스트 신고 버튼</a:t>
                      </a:r>
                      <a:endParaRPr lang="en-US" altLang="ko-KR" sz="800" baseline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무비포스트 추천 버튼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무비포스트에 댓글을 작성할 수 있다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무비포스트에 달린 댓글을 확인할 수 있다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무비포스트 댓글 등록 버튼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410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창 닫기 버튼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무비포스트의 상세 내용을 볼 수 있는 화면이다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10" name="직사각형 9"/>
          <p:cNvSpPr/>
          <p:nvPr/>
        </p:nvSpPr>
        <p:spPr>
          <a:xfrm>
            <a:off x="1619722" y="2027492"/>
            <a:ext cx="6764859" cy="4120884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19722" y="2054630"/>
            <a:ext cx="6764859" cy="1290407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4619765" y="2699833"/>
            <a:ext cx="764771" cy="448887"/>
          </a:xfrm>
          <a:prstGeom prst="rect">
            <a:avLst/>
          </a:prstGeom>
          <a:solidFill>
            <a:srgbClr val="1718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4406074" y="2761597"/>
            <a:ext cx="1192151" cy="3892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000">
                <a:solidFill>
                  <a:schemeClr val="bg1"/>
                </a:solidFill>
              </a:rPr>
              <a:t>무비포스트</a:t>
            </a:r>
          </a:p>
          <a:p>
            <a:pPr algn="ctr">
              <a:defRPr/>
            </a:pPr>
            <a:r>
              <a:rPr lang="en-US" altLang="ko-KR" sz="1000">
                <a:solidFill>
                  <a:schemeClr val="bg1"/>
                </a:solidFill>
              </a:rPr>
              <a:t>Movie post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7077518" y="3521035"/>
            <a:ext cx="765229" cy="199678"/>
          </a:xfrm>
          <a:prstGeom prst="rect">
            <a:avLst/>
          </a:prstGeom>
          <a:noFill/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00">
                <a:solidFill>
                  <a:schemeClr val="bg1">
                    <a:lumMod val="75000"/>
                  </a:schemeClr>
                </a:solidFill>
              </a:rPr>
              <a:t>제목검색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896198" y="3500522"/>
            <a:ext cx="405792" cy="230832"/>
          </a:xfrm>
          <a:prstGeom prst="rect">
            <a:avLst/>
          </a:prstGeom>
          <a:solidFill>
            <a:srgbClr val="343A40"/>
          </a:solidFill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900">
                <a:solidFill>
                  <a:schemeClr val="bg1"/>
                </a:solidFill>
              </a:rPr>
              <a:t>검색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b="52190"/>
          <a:stretch>
            <a:fillRect/>
          </a:stretch>
        </p:blipFill>
        <p:spPr>
          <a:xfrm>
            <a:off x="1772833" y="3813053"/>
            <a:ext cx="6538863" cy="2307331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1617559" y="1972473"/>
            <a:ext cx="6763293" cy="4175903"/>
          </a:xfrm>
          <a:prstGeom prst="rect">
            <a:avLst/>
          </a:prstGeom>
          <a:solidFill>
            <a:schemeClr val="tx1"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743821" y="2027492"/>
            <a:ext cx="2596885" cy="392980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5869367" y="2598973"/>
            <a:ext cx="253220" cy="27241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5849951" y="2682387"/>
            <a:ext cx="369772" cy="184666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600">
                <a:solidFill>
                  <a:schemeClr val="bg1">
                    <a:lumMod val="50000"/>
                  </a:schemeClr>
                </a:solidFill>
              </a:rPr>
              <a:t>신고  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4509974" y="4694304"/>
            <a:ext cx="978462" cy="27241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22" name="그룹 21"/>
          <p:cNvGrpSpPr/>
          <p:nvPr/>
        </p:nvGrpSpPr>
        <p:grpSpPr>
          <a:xfrm>
            <a:off x="5599471" y="2640306"/>
            <a:ext cx="235962" cy="215444"/>
            <a:chOff x="292829" y="1695755"/>
            <a:chExt cx="235962" cy="215444"/>
          </a:xfrm>
        </p:grpSpPr>
        <p:sp>
          <p:nvSpPr>
            <p:cNvPr id="23" name="타원 22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4" name="TextBox 96"/>
            <p:cNvSpPr txBox="1"/>
            <p:nvPr/>
          </p:nvSpPr>
          <p:spPr>
            <a:xfrm>
              <a:off x="292829" y="1695755"/>
              <a:ext cx="245069" cy="20576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4619765" y="4451351"/>
            <a:ext cx="235962" cy="215444"/>
            <a:chOff x="292829" y="1695755"/>
            <a:chExt cx="235962" cy="215444"/>
          </a:xfrm>
        </p:grpSpPr>
        <p:sp>
          <p:nvSpPr>
            <p:cNvPr id="26" name="타원 25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7" name="TextBox 96"/>
            <p:cNvSpPr txBox="1"/>
            <p:nvPr/>
          </p:nvSpPr>
          <p:spPr>
            <a:xfrm>
              <a:off x="292829" y="1695755"/>
              <a:ext cx="243700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3511512" y="4965714"/>
            <a:ext cx="235962" cy="215444"/>
            <a:chOff x="292829" y="1695755"/>
            <a:chExt cx="235962" cy="215444"/>
          </a:xfrm>
        </p:grpSpPr>
        <p:sp>
          <p:nvSpPr>
            <p:cNvPr id="29" name="타원 28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0" name="TextBox 96"/>
            <p:cNvSpPr txBox="1"/>
            <p:nvPr/>
          </p:nvSpPr>
          <p:spPr>
            <a:xfrm>
              <a:off x="292829" y="1695755"/>
              <a:ext cx="247053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4</a:t>
              </a:r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5799123" y="5181158"/>
            <a:ext cx="235962" cy="215444"/>
            <a:chOff x="292829" y="1695755"/>
            <a:chExt cx="235962" cy="215444"/>
          </a:xfrm>
        </p:grpSpPr>
        <p:sp>
          <p:nvSpPr>
            <p:cNvPr id="32" name="타원 31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3" name="TextBox 96"/>
            <p:cNvSpPr txBox="1"/>
            <p:nvPr/>
          </p:nvSpPr>
          <p:spPr>
            <a:xfrm>
              <a:off x="292829" y="1695755"/>
              <a:ext cx="24544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6</a:t>
              </a:r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3532024" y="5541452"/>
            <a:ext cx="235962" cy="215444"/>
            <a:chOff x="292829" y="1695755"/>
            <a:chExt cx="235962" cy="215444"/>
          </a:xfrm>
        </p:grpSpPr>
        <p:sp>
          <p:nvSpPr>
            <p:cNvPr id="35" name="타원 34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6" name="TextBox 96"/>
            <p:cNvSpPr txBox="1"/>
            <p:nvPr/>
          </p:nvSpPr>
          <p:spPr>
            <a:xfrm>
              <a:off x="292829" y="1695755"/>
              <a:ext cx="245591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5</a:t>
              </a:r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3443522" y="2256258"/>
            <a:ext cx="240772" cy="215444"/>
            <a:chOff x="292829" y="1695755"/>
            <a:chExt cx="240772" cy="215444"/>
          </a:xfrm>
        </p:grpSpPr>
        <p:sp>
          <p:nvSpPr>
            <p:cNvPr id="38" name="타원 37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9" name="TextBox 96"/>
            <p:cNvSpPr txBox="1"/>
            <p:nvPr/>
          </p:nvSpPr>
          <p:spPr>
            <a:xfrm>
              <a:off x="292829" y="1695755"/>
              <a:ext cx="248368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5869367" y="1968139"/>
            <a:ext cx="235962" cy="215444"/>
            <a:chOff x="292829" y="1695755"/>
            <a:chExt cx="235962" cy="215444"/>
          </a:xfrm>
        </p:grpSpPr>
        <p:sp>
          <p:nvSpPr>
            <p:cNvPr id="41" name="타원 40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2" name="TextBox 96"/>
            <p:cNvSpPr txBox="1"/>
            <p:nvPr/>
          </p:nvSpPr>
          <p:spPr>
            <a:xfrm>
              <a:off x="292829" y="1695755"/>
              <a:ext cx="241873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7</a:t>
              </a:r>
            </a:p>
          </p:txBody>
        </p:sp>
      </p:grpSp>
      <p:graphicFrame>
        <p:nvGraphicFramePr>
          <p:cNvPr id="43" name="표 3"/>
          <p:cNvGraphicFramePr>
            <a:graphicFrameLocks noGrp="1"/>
          </p:cNvGraphicFramePr>
          <p:nvPr/>
        </p:nvGraphicFramePr>
        <p:xfrm>
          <a:off x="1524000" y="0"/>
          <a:ext cx="6369353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97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62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13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무비 포스트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무비포스트 상세 페이지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8472263" y="3096"/>
          <a:ext cx="2111351" cy="28191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취소 버튼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신고 버튼</a:t>
                      </a:r>
                      <a:endParaRPr lang="en-US" altLang="ko-KR" sz="800" baseline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무비포스트를 신고하는 화면이다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0" name="직사각형 9"/>
          <p:cNvSpPr/>
          <p:nvPr/>
        </p:nvSpPr>
        <p:spPr>
          <a:xfrm>
            <a:off x="1619722" y="2027492"/>
            <a:ext cx="6764859" cy="4120884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19722" y="2054630"/>
            <a:ext cx="6764859" cy="1290407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4619765" y="2699833"/>
            <a:ext cx="764771" cy="448887"/>
          </a:xfrm>
          <a:prstGeom prst="rect">
            <a:avLst/>
          </a:prstGeom>
          <a:solidFill>
            <a:srgbClr val="1718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4406074" y="2761597"/>
            <a:ext cx="1192151" cy="3892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000">
                <a:solidFill>
                  <a:schemeClr val="bg1"/>
                </a:solidFill>
              </a:rPr>
              <a:t>무비포스트</a:t>
            </a:r>
          </a:p>
          <a:p>
            <a:pPr algn="ctr">
              <a:defRPr/>
            </a:pPr>
            <a:r>
              <a:rPr lang="en-US" altLang="ko-KR" sz="1000">
                <a:solidFill>
                  <a:schemeClr val="bg1"/>
                </a:solidFill>
              </a:rPr>
              <a:t>Movie post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7077518" y="3521035"/>
            <a:ext cx="765229" cy="199678"/>
          </a:xfrm>
          <a:prstGeom prst="rect">
            <a:avLst/>
          </a:prstGeom>
          <a:noFill/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00">
                <a:solidFill>
                  <a:schemeClr val="bg1">
                    <a:lumMod val="75000"/>
                  </a:schemeClr>
                </a:solidFill>
              </a:rPr>
              <a:t>제목검색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896198" y="3500522"/>
            <a:ext cx="405792" cy="230832"/>
          </a:xfrm>
          <a:prstGeom prst="rect">
            <a:avLst/>
          </a:prstGeom>
          <a:solidFill>
            <a:srgbClr val="343A40"/>
          </a:solidFill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900">
                <a:solidFill>
                  <a:schemeClr val="bg1"/>
                </a:solidFill>
              </a:rPr>
              <a:t>검색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b="52190"/>
          <a:stretch>
            <a:fillRect/>
          </a:stretch>
        </p:blipFill>
        <p:spPr>
          <a:xfrm>
            <a:off x="1772833" y="3813053"/>
            <a:ext cx="6538863" cy="2307331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1617559" y="1972473"/>
            <a:ext cx="6763293" cy="4175903"/>
          </a:xfrm>
          <a:prstGeom prst="rect">
            <a:avLst/>
          </a:prstGeom>
          <a:solidFill>
            <a:schemeClr val="tx1"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743821" y="2027492"/>
            <a:ext cx="2596885" cy="392980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5869367" y="2598973"/>
            <a:ext cx="253220" cy="27241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5849951" y="2682387"/>
            <a:ext cx="369772" cy="184666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600">
                <a:solidFill>
                  <a:schemeClr val="bg1">
                    <a:lumMod val="50000"/>
                  </a:schemeClr>
                </a:solidFill>
              </a:rPr>
              <a:t>신고  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4509974" y="4694304"/>
            <a:ext cx="978462" cy="27241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1613830" y="1972473"/>
            <a:ext cx="6763293" cy="4175903"/>
          </a:xfrm>
          <a:prstGeom prst="rect">
            <a:avLst/>
          </a:prstGeom>
          <a:solidFill>
            <a:schemeClr val="tx1"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3581004" y="3290483"/>
            <a:ext cx="2930905" cy="1934963"/>
          </a:xfrm>
          <a:prstGeom prst="rect">
            <a:avLst/>
          </a:prstGeom>
          <a:solidFill>
            <a:srgbClr val="F4F6F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3755137" y="3831048"/>
            <a:ext cx="2714579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400"/>
              <a:t>스포일러 및 욕설</a:t>
            </a:r>
            <a:r>
              <a:rPr lang="en-US" altLang="ko-KR" sz="1400"/>
              <a:t>/</a:t>
            </a:r>
            <a:r>
              <a:rPr lang="ko-KR" altLang="en-US" sz="1400"/>
              <a:t>비방하는</a:t>
            </a:r>
            <a:r>
              <a:rPr lang="ko-KR" altLang="en-US" sz="800"/>
              <a:t/>
            </a:r>
            <a:br>
              <a:rPr lang="ko-KR" altLang="en-US" sz="800"/>
            </a:br>
            <a:r>
              <a:rPr lang="ko-KR" altLang="en-US" sz="1400"/>
              <a:t>내용이 있습니까</a:t>
            </a:r>
            <a:r>
              <a:rPr lang="en-US" altLang="ko-KR" sz="1400"/>
              <a:t>?</a:t>
            </a:r>
            <a:endParaRPr lang="ko-KR" altLang="en-US" sz="800"/>
          </a:p>
        </p:txBody>
      </p:sp>
      <p:sp>
        <p:nvSpPr>
          <p:cNvPr id="22" name="TextBox 21"/>
          <p:cNvSpPr txBox="1"/>
          <p:nvPr/>
        </p:nvSpPr>
        <p:spPr>
          <a:xfrm>
            <a:off x="4038551" y="3395071"/>
            <a:ext cx="19442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600"/>
              <a:t>포스트 신고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095151" y="4822637"/>
            <a:ext cx="432048" cy="230832"/>
          </a:xfrm>
          <a:prstGeom prst="rect">
            <a:avLst/>
          </a:prstGeom>
          <a:solidFill>
            <a:srgbClr val="343A4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>
                <a:solidFill>
                  <a:schemeClr val="bg1"/>
                </a:solidFill>
              </a:rPr>
              <a:t>신고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603159" y="4822637"/>
            <a:ext cx="432048" cy="230832"/>
          </a:xfrm>
          <a:prstGeom prst="rect">
            <a:avLst/>
          </a:prstGeom>
          <a:solidFill>
            <a:srgbClr val="343A4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>
                <a:solidFill>
                  <a:schemeClr val="bg1"/>
                </a:solidFill>
              </a:rPr>
              <a:t>취소</a:t>
            </a:r>
          </a:p>
        </p:txBody>
      </p:sp>
      <p:grpSp>
        <p:nvGrpSpPr>
          <p:cNvPr id="25" name="그룹 24"/>
          <p:cNvGrpSpPr/>
          <p:nvPr/>
        </p:nvGrpSpPr>
        <p:grpSpPr>
          <a:xfrm>
            <a:off x="4721375" y="4573884"/>
            <a:ext cx="240772" cy="215444"/>
            <a:chOff x="292829" y="1695755"/>
            <a:chExt cx="240772" cy="215444"/>
          </a:xfrm>
        </p:grpSpPr>
        <p:sp>
          <p:nvSpPr>
            <p:cNvPr id="26" name="타원 25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7" name="TextBox 96"/>
            <p:cNvSpPr txBox="1"/>
            <p:nvPr/>
          </p:nvSpPr>
          <p:spPr>
            <a:xfrm>
              <a:off x="292829" y="1695755"/>
              <a:ext cx="246865" cy="20576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5178157" y="4573884"/>
            <a:ext cx="235962" cy="215444"/>
            <a:chOff x="292829" y="1695755"/>
            <a:chExt cx="235962" cy="215444"/>
          </a:xfrm>
        </p:grpSpPr>
        <p:sp>
          <p:nvSpPr>
            <p:cNvPr id="29" name="타원 28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0" name="TextBox 96"/>
            <p:cNvSpPr txBox="1"/>
            <p:nvPr/>
          </p:nvSpPr>
          <p:spPr>
            <a:xfrm>
              <a:off x="292829" y="1695755"/>
              <a:ext cx="247283" cy="20576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</a:p>
          </p:txBody>
        </p:sp>
      </p:grpSp>
      <p:graphicFrame>
        <p:nvGraphicFramePr>
          <p:cNvPr id="31" name="표 3"/>
          <p:cNvGraphicFramePr>
            <a:graphicFrameLocks noGrp="1"/>
          </p:cNvGraphicFramePr>
          <p:nvPr/>
        </p:nvGraphicFramePr>
        <p:xfrm>
          <a:off x="1524000" y="0"/>
          <a:ext cx="6369353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97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62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13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무비 포스트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무비 포스트 신고 모달창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표 29"/>
          <p:cNvGraphicFramePr>
            <a:graphicFrameLocks noGrp="1"/>
          </p:cNvGraphicFramePr>
          <p:nvPr/>
        </p:nvGraphicFramePr>
        <p:xfrm>
          <a:off x="8472264" y="3096"/>
          <a:ext cx="2111351" cy="58218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800" baseline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410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9407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412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graphicFrame>
        <p:nvGraphicFramePr>
          <p:cNvPr id="32" name="표 31"/>
          <p:cNvGraphicFramePr/>
          <p:nvPr/>
        </p:nvGraphicFramePr>
        <p:xfrm>
          <a:off x="1524000" y="0"/>
          <a:ext cx="6369353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97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62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13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메인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3" name="직사각형 32"/>
          <p:cNvSpPr/>
          <p:nvPr/>
        </p:nvSpPr>
        <p:spPr>
          <a:xfrm>
            <a:off x="2567559" y="2060829"/>
            <a:ext cx="4608576" cy="3096387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dirty="0" smtClean="0">
                <a:solidFill>
                  <a:schemeClr val="dk1"/>
                </a:solidFill>
              </a:rPr>
              <a:t>극장</a:t>
            </a:r>
            <a:r>
              <a:rPr lang="ko-KR" altLang="en-US" dirty="0" smtClean="0">
                <a:solidFill>
                  <a:schemeClr val="dk1"/>
                </a:solidFill>
              </a:rPr>
              <a:t> </a:t>
            </a:r>
            <a:r>
              <a:rPr lang="ko-KR" altLang="en-US" dirty="0">
                <a:solidFill>
                  <a:schemeClr val="dk1"/>
                </a:solidFill>
              </a:rPr>
              <a:t>페이지</a:t>
            </a:r>
            <a:r>
              <a:rPr lang="en-US" altLang="ko-KR" dirty="0">
                <a:solidFill>
                  <a:schemeClr val="dk1"/>
                </a:solidFill>
              </a:rPr>
              <a:t>~~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표 29"/>
          <p:cNvGraphicFramePr>
            <a:graphicFrameLocks noGrp="1"/>
          </p:cNvGraphicFramePr>
          <p:nvPr/>
        </p:nvGraphicFramePr>
        <p:xfrm>
          <a:off x="8472264" y="3096"/>
          <a:ext cx="2111351" cy="58218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800" baseline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410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9407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412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graphicFrame>
        <p:nvGraphicFramePr>
          <p:cNvPr id="32" name="표 31"/>
          <p:cNvGraphicFramePr/>
          <p:nvPr/>
        </p:nvGraphicFramePr>
        <p:xfrm>
          <a:off x="1524000" y="0"/>
          <a:ext cx="6369353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97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62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13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메인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3" name="직사각형 32"/>
          <p:cNvSpPr/>
          <p:nvPr/>
        </p:nvSpPr>
        <p:spPr>
          <a:xfrm>
            <a:off x="2567559" y="2060829"/>
            <a:ext cx="4608576" cy="3096387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>
                <a:solidFill>
                  <a:schemeClr val="dk1"/>
                </a:solidFill>
              </a:rPr>
              <a:t>예매 페이지</a:t>
            </a:r>
            <a:r>
              <a:rPr lang="en-US" altLang="ko-KR">
                <a:solidFill>
                  <a:schemeClr val="dk1"/>
                </a:solidFill>
              </a:rPr>
              <a:t>~~</a:t>
            </a:r>
          </a:p>
        </p:txBody>
      </p:sp>
    </p:spTree>
    <p:extLst>
      <p:ext uri="{BB962C8B-B14F-4D97-AF65-F5344CB8AC3E}">
        <p14:creationId xmlns:p14="http://schemas.microsoft.com/office/powerpoint/2010/main" val="3289565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2870408"/>
              </p:ext>
            </p:extLst>
          </p:nvPr>
        </p:nvGraphicFramePr>
        <p:xfrm>
          <a:off x="8472264" y="3096"/>
          <a:ext cx="2111351" cy="58218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스토어 상품 종류 구분 리스트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해당 상품 사진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해당 상품 간단 설명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410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9407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412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스토어에서 판매하고 있는 상품들을 볼 수 있다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graphicFrame>
        <p:nvGraphicFramePr>
          <p:cNvPr id="32" name="표 31"/>
          <p:cNvGraphicFramePr/>
          <p:nvPr/>
        </p:nvGraphicFramePr>
        <p:xfrm>
          <a:off x="1524000" y="0"/>
          <a:ext cx="6369353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97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62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13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스토어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스토어 메인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스토어 메인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33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521976" y="1201285"/>
            <a:ext cx="6219183" cy="4015025"/>
          </a:xfrm>
          <a:prstGeom prst="rect">
            <a:avLst/>
          </a:prstGeom>
        </p:spPr>
      </p:pic>
      <p:grpSp>
        <p:nvGrpSpPr>
          <p:cNvPr id="5" name="그룹 4"/>
          <p:cNvGrpSpPr/>
          <p:nvPr/>
        </p:nvGrpSpPr>
        <p:grpSpPr>
          <a:xfrm>
            <a:off x="1680734" y="2914014"/>
            <a:ext cx="240772" cy="215444"/>
            <a:chOff x="292829" y="1695755"/>
            <a:chExt cx="240772" cy="215444"/>
          </a:xfrm>
        </p:grpSpPr>
        <p:sp>
          <p:nvSpPr>
            <p:cNvPr id="6" name="타원 5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7" name="TextBox 96"/>
            <p:cNvSpPr txBox="1"/>
            <p:nvPr/>
          </p:nvSpPr>
          <p:spPr>
            <a:xfrm>
              <a:off x="292829" y="1695755"/>
              <a:ext cx="246865" cy="20576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2808420" y="2624976"/>
            <a:ext cx="240772" cy="215444"/>
            <a:chOff x="292829" y="1695755"/>
            <a:chExt cx="240772" cy="215444"/>
          </a:xfrm>
        </p:grpSpPr>
        <p:sp>
          <p:nvSpPr>
            <p:cNvPr id="9" name="타원 8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0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  <a:endParaRPr lang="en-US" altLang="ko-KR" sz="8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2783540" y="3356990"/>
            <a:ext cx="240772" cy="215444"/>
            <a:chOff x="292829" y="1695755"/>
            <a:chExt cx="240772" cy="215444"/>
          </a:xfrm>
        </p:grpSpPr>
        <p:sp>
          <p:nvSpPr>
            <p:cNvPr id="12" name="타원 11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3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  <a:endParaRPr lang="en-US" altLang="ko-KR" sz="8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sp>
        <p:nvSpPr>
          <p:cNvPr id="2" name="직사각형 1"/>
          <p:cNvSpPr/>
          <p:nvPr/>
        </p:nvSpPr>
        <p:spPr>
          <a:xfrm>
            <a:off x="1919420" y="2636890"/>
            <a:ext cx="792110" cy="19161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1915306" y="2648824"/>
            <a:ext cx="578313" cy="16776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dirty="0" smtClean="0">
                <a:solidFill>
                  <a:schemeClr val="tx1"/>
                </a:solidFill>
              </a:rPr>
              <a:t>전체보기</a:t>
            </a:r>
            <a:endParaRPr lang="ko-KR" altLang="en-US" sz="6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3950497"/>
              </p:ext>
            </p:extLst>
          </p:nvPr>
        </p:nvGraphicFramePr>
        <p:xfrm>
          <a:off x="8472264" y="3096"/>
          <a:ext cx="2111351" cy="58218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상품 상세 정보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원하는 구매 개수 선택창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선물하기 버튼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구매하기 버튼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410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9407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412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상품 상세</a:t>
                      </a:r>
                      <a:r>
                        <a:rPr lang="en-US" altLang="ko-KR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페이지</a:t>
                      </a:r>
                      <a:r>
                        <a:rPr lang="en-US" altLang="ko-KR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 </a:t>
                      </a: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상품에 대한 상세 정보와 구매 또는 선물하기로 이동할 수 있다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524000" y="1083901"/>
            <a:ext cx="6103172" cy="4289341"/>
          </a:xfrm>
          <a:prstGeom prst="rect">
            <a:avLst/>
          </a:prstGeom>
        </p:spPr>
      </p:pic>
      <p:graphicFrame>
        <p:nvGraphicFramePr>
          <p:cNvPr id="34" name="표 33"/>
          <p:cNvGraphicFramePr/>
          <p:nvPr/>
        </p:nvGraphicFramePr>
        <p:xfrm>
          <a:off x="1524000" y="0"/>
          <a:ext cx="6369353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97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62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13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스토어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스토어 상세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스토어 상세 페이지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5" name="그룹 4"/>
          <p:cNvGrpSpPr/>
          <p:nvPr/>
        </p:nvGrpSpPr>
        <p:grpSpPr>
          <a:xfrm>
            <a:off x="5087860" y="2348850"/>
            <a:ext cx="240772" cy="215444"/>
            <a:chOff x="292829" y="1695755"/>
            <a:chExt cx="240772" cy="215444"/>
          </a:xfrm>
        </p:grpSpPr>
        <p:sp>
          <p:nvSpPr>
            <p:cNvPr id="6" name="타원 5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7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  <a:endParaRPr lang="en-US" altLang="ko-KR" sz="8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5438092" y="5057149"/>
            <a:ext cx="240772" cy="215444"/>
            <a:chOff x="292829" y="1695755"/>
            <a:chExt cx="240772" cy="215444"/>
          </a:xfrm>
        </p:grpSpPr>
        <p:sp>
          <p:nvSpPr>
            <p:cNvPr id="9" name="타원 8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0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  <a:endParaRPr lang="en-US" altLang="ko-KR" sz="8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5093953" y="4077090"/>
            <a:ext cx="240772" cy="215444"/>
            <a:chOff x="292829" y="1695755"/>
            <a:chExt cx="240772" cy="215444"/>
          </a:xfrm>
        </p:grpSpPr>
        <p:sp>
          <p:nvSpPr>
            <p:cNvPr id="12" name="타원 11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3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  <a:endParaRPr lang="en-US" altLang="ko-KR" sz="8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6409663" y="5063521"/>
            <a:ext cx="240772" cy="215444"/>
            <a:chOff x="292829" y="1695755"/>
            <a:chExt cx="240772" cy="215444"/>
          </a:xfrm>
        </p:grpSpPr>
        <p:sp>
          <p:nvSpPr>
            <p:cNvPr id="15" name="타원 14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6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4</a:t>
              </a:r>
              <a:endParaRPr lang="en-US" altLang="ko-KR" sz="8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8472263" y="3096"/>
          <a:ext cx="2111351" cy="40044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선택한 상품을 확인할 수 있다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결제수단을 선택할 수 있다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이용약관 동의 버튼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취소 버튼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결제 버튼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스토어 상품 결제 화면이다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0" name="직사각형 9"/>
          <p:cNvSpPr/>
          <p:nvPr/>
        </p:nvSpPr>
        <p:spPr>
          <a:xfrm>
            <a:off x="1619722" y="1222820"/>
            <a:ext cx="6764859" cy="5279580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19722" y="1249958"/>
            <a:ext cx="6764859" cy="1290407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4619765" y="1895161"/>
            <a:ext cx="764771" cy="448887"/>
          </a:xfrm>
          <a:prstGeom prst="rect">
            <a:avLst/>
          </a:prstGeom>
          <a:solidFill>
            <a:srgbClr val="1718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4406074" y="1956925"/>
            <a:ext cx="119215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000">
                <a:solidFill>
                  <a:schemeClr val="bg1"/>
                </a:solidFill>
              </a:rPr>
              <a:t>스토어</a:t>
            </a:r>
          </a:p>
          <a:p>
            <a:pPr algn="ctr">
              <a:defRPr/>
            </a:pPr>
            <a:r>
              <a:rPr lang="en-US" altLang="ko-KR" sz="1000">
                <a:solidFill>
                  <a:schemeClr val="bg1"/>
                </a:solidFill>
              </a:rPr>
              <a:t>Store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745766" y="2540365"/>
            <a:ext cx="4691457" cy="390784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4196983" y="4707645"/>
            <a:ext cx="1626602" cy="186300"/>
          </a:xfrm>
          <a:prstGeom prst="rect">
            <a:avLst/>
          </a:prstGeom>
          <a:solidFill>
            <a:srgbClr val="333333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600">
                <a:solidFill>
                  <a:schemeClr val="bg1">
                    <a:lumMod val="50000"/>
                  </a:schemeClr>
                </a:solidFill>
              </a:rPr>
              <a:t>  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605324" y="3347006"/>
            <a:ext cx="1626602" cy="184864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600">
                <a:solidFill>
                  <a:schemeClr val="bg1">
                    <a:lumMod val="50000"/>
                  </a:schemeClr>
                </a:solidFill>
              </a:rPr>
              <a:t>  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5622049" y="4507778"/>
            <a:ext cx="638370" cy="171450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500"/>
              <a:t>카카오페이</a:t>
            </a:r>
          </a:p>
        </p:txBody>
      </p:sp>
      <p:sp>
        <p:nvSpPr>
          <p:cNvPr id="9" name="타원 8"/>
          <p:cNvSpPr/>
          <p:nvPr/>
        </p:nvSpPr>
        <p:spPr>
          <a:xfrm>
            <a:off x="5691187" y="4567868"/>
            <a:ext cx="52387" cy="5127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4605324" y="3079638"/>
            <a:ext cx="1626602" cy="185532"/>
          </a:xfrm>
          <a:prstGeom prst="rect">
            <a:avLst/>
          </a:prstGeom>
          <a:solidFill>
            <a:srgbClr val="F2F4F5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600">
                <a:solidFill>
                  <a:schemeClr val="bg1">
                    <a:lumMod val="50000"/>
                  </a:schemeClr>
                </a:solidFill>
              </a:rPr>
              <a:t>  </a:t>
            </a:r>
          </a:p>
        </p:txBody>
      </p:sp>
      <p:grpSp>
        <p:nvGrpSpPr>
          <p:cNvPr id="32" name="그룹 31"/>
          <p:cNvGrpSpPr/>
          <p:nvPr/>
        </p:nvGrpSpPr>
        <p:grpSpPr>
          <a:xfrm>
            <a:off x="2537698" y="3347006"/>
            <a:ext cx="240772" cy="215444"/>
            <a:chOff x="292829" y="1695755"/>
            <a:chExt cx="240772" cy="215444"/>
          </a:xfrm>
        </p:grpSpPr>
        <p:sp>
          <p:nvSpPr>
            <p:cNvPr id="33" name="타원 32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4" name="TextBox 96"/>
            <p:cNvSpPr txBox="1"/>
            <p:nvPr/>
          </p:nvSpPr>
          <p:spPr>
            <a:xfrm>
              <a:off x="292829" y="1695755"/>
              <a:ext cx="249317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4285688" y="4494285"/>
            <a:ext cx="235962" cy="215444"/>
            <a:chOff x="292829" y="1695755"/>
            <a:chExt cx="235962" cy="215444"/>
          </a:xfrm>
        </p:grpSpPr>
        <p:sp>
          <p:nvSpPr>
            <p:cNvPr id="36" name="타원 35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7" name="TextBox 96"/>
            <p:cNvSpPr txBox="1"/>
            <p:nvPr/>
          </p:nvSpPr>
          <p:spPr>
            <a:xfrm>
              <a:off x="292829" y="1695755"/>
              <a:ext cx="24440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</a:p>
          </p:txBody>
        </p:sp>
      </p:grpSp>
      <p:grpSp>
        <p:nvGrpSpPr>
          <p:cNvPr id="38" name="그룹 37"/>
          <p:cNvGrpSpPr/>
          <p:nvPr/>
        </p:nvGrpSpPr>
        <p:grpSpPr>
          <a:xfrm>
            <a:off x="2581539" y="5146148"/>
            <a:ext cx="235962" cy="215444"/>
            <a:chOff x="292829" y="1695755"/>
            <a:chExt cx="235962" cy="215444"/>
          </a:xfrm>
        </p:grpSpPr>
        <p:sp>
          <p:nvSpPr>
            <p:cNvPr id="39" name="타원 38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0" name="TextBox 96"/>
            <p:cNvSpPr txBox="1"/>
            <p:nvPr/>
          </p:nvSpPr>
          <p:spPr>
            <a:xfrm>
              <a:off x="292829" y="1695755"/>
              <a:ext cx="243576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</a:p>
          </p:txBody>
        </p:sp>
      </p:grpSp>
      <p:grpSp>
        <p:nvGrpSpPr>
          <p:cNvPr id="41" name="그룹 40"/>
          <p:cNvGrpSpPr/>
          <p:nvPr/>
        </p:nvGrpSpPr>
        <p:grpSpPr>
          <a:xfrm>
            <a:off x="4589713" y="5865032"/>
            <a:ext cx="235962" cy="215444"/>
            <a:chOff x="292829" y="1695755"/>
            <a:chExt cx="235962" cy="215444"/>
          </a:xfrm>
        </p:grpSpPr>
        <p:sp>
          <p:nvSpPr>
            <p:cNvPr id="42" name="타원 41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3" name="TextBox 96"/>
            <p:cNvSpPr txBox="1"/>
            <p:nvPr/>
          </p:nvSpPr>
          <p:spPr>
            <a:xfrm>
              <a:off x="292829" y="1695755"/>
              <a:ext cx="245177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4</a:t>
              </a:r>
            </a:p>
          </p:txBody>
        </p:sp>
      </p:grpSp>
      <p:grpSp>
        <p:nvGrpSpPr>
          <p:cNvPr id="44" name="그룹 43"/>
          <p:cNvGrpSpPr/>
          <p:nvPr/>
        </p:nvGrpSpPr>
        <p:grpSpPr>
          <a:xfrm>
            <a:off x="5298239" y="5876688"/>
            <a:ext cx="235962" cy="215444"/>
            <a:chOff x="292829" y="1695755"/>
            <a:chExt cx="235962" cy="215444"/>
          </a:xfrm>
        </p:grpSpPr>
        <p:sp>
          <p:nvSpPr>
            <p:cNvPr id="45" name="타원 44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6" name="TextBox 96"/>
            <p:cNvSpPr txBox="1"/>
            <p:nvPr/>
          </p:nvSpPr>
          <p:spPr>
            <a:xfrm>
              <a:off x="292829" y="1695755"/>
              <a:ext cx="241501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5</a:t>
              </a:r>
            </a:p>
          </p:txBody>
        </p:sp>
      </p:grpSp>
      <p:graphicFrame>
        <p:nvGraphicFramePr>
          <p:cNvPr id="47" name="표 46"/>
          <p:cNvGraphicFramePr/>
          <p:nvPr/>
        </p:nvGraphicFramePr>
        <p:xfrm>
          <a:off x="1524000" y="0"/>
          <a:ext cx="6369353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97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62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13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스토어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스토어 결제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스토어 결제 상세 페이지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표 29"/>
          <p:cNvGraphicFramePr>
            <a:graphicFrameLocks noGrp="1"/>
          </p:cNvGraphicFramePr>
          <p:nvPr/>
        </p:nvGraphicFramePr>
        <p:xfrm>
          <a:off x="8472264" y="3096"/>
          <a:ext cx="2111351" cy="58839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현재 진행중인 이벤트 프리뷰</a:t>
                      </a:r>
                    </a:p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전체보기 버튼으로 이벤트 페이지로 이동 가능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멤버십혜택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스토어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고객센터 바로가기</a:t>
                      </a:r>
                      <a:endParaRPr lang="en-US" altLang="ko-KR" sz="800" baseline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공지사항 프리뷰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유선 고객센터 안내</a:t>
                      </a:r>
                    </a:p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FAQ,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1:1</a:t>
                      </a: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문의 바로가기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최하단 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FOOTER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410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9407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412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이용자가 해당 웹사이트에 접속하게 되면 최초로 접근하게 되는 페이지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하단부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302341" y="1271849"/>
            <a:ext cx="6694503" cy="4485364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6475615" y="4630189"/>
            <a:ext cx="623454" cy="25769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6" name="그룹 5"/>
          <p:cNvGrpSpPr/>
          <p:nvPr/>
        </p:nvGrpSpPr>
        <p:grpSpPr>
          <a:xfrm>
            <a:off x="1283228" y="3014003"/>
            <a:ext cx="240772" cy="215444"/>
            <a:chOff x="292829" y="1695755"/>
            <a:chExt cx="240772" cy="215444"/>
          </a:xfrm>
        </p:grpSpPr>
        <p:sp>
          <p:nvSpPr>
            <p:cNvPr id="7" name="타원 6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8" name="TextBox 96"/>
            <p:cNvSpPr txBox="1"/>
            <p:nvPr/>
          </p:nvSpPr>
          <p:spPr>
            <a:xfrm>
              <a:off x="292829" y="1695755"/>
              <a:ext cx="246487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1278610" y="1272318"/>
            <a:ext cx="240772" cy="215444"/>
            <a:chOff x="292829" y="1695755"/>
            <a:chExt cx="240772" cy="215444"/>
          </a:xfrm>
        </p:grpSpPr>
        <p:sp>
          <p:nvSpPr>
            <p:cNvPr id="10" name="타원 9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" name="TextBox 96"/>
            <p:cNvSpPr txBox="1"/>
            <p:nvPr/>
          </p:nvSpPr>
          <p:spPr>
            <a:xfrm>
              <a:off x="292829" y="1695755"/>
              <a:ext cx="241580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1273992" y="4170164"/>
            <a:ext cx="240772" cy="215444"/>
            <a:chOff x="292829" y="1695755"/>
            <a:chExt cx="240772" cy="215444"/>
          </a:xfrm>
        </p:grpSpPr>
        <p:sp>
          <p:nvSpPr>
            <p:cNvPr id="13" name="타원 12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4" name="TextBox 96"/>
            <p:cNvSpPr txBox="1"/>
            <p:nvPr/>
          </p:nvSpPr>
          <p:spPr>
            <a:xfrm>
              <a:off x="292829" y="1695755"/>
              <a:ext cx="246198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1061569" y="5019226"/>
            <a:ext cx="240772" cy="215444"/>
            <a:chOff x="292829" y="1695755"/>
            <a:chExt cx="240772" cy="215444"/>
          </a:xfrm>
        </p:grpSpPr>
        <p:sp>
          <p:nvSpPr>
            <p:cNvPr id="19" name="타원 18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0" name="TextBox 96"/>
            <p:cNvSpPr txBox="1"/>
            <p:nvPr/>
          </p:nvSpPr>
          <p:spPr>
            <a:xfrm>
              <a:off x="292829" y="1695755"/>
              <a:ext cx="249071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5</a:t>
              </a:r>
            </a:p>
          </p:txBody>
        </p:sp>
      </p:grp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536771" y="3050008"/>
            <a:ext cx="6131080" cy="966965"/>
          </a:xfrm>
          <a:prstGeom prst="rect">
            <a:avLst/>
          </a:prstGeom>
        </p:spPr>
      </p:pic>
      <p:grpSp>
        <p:nvGrpSpPr>
          <p:cNvPr id="23" name="그룹 22"/>
          <p:cNvGrpSpPr/>
          <p:nvPr/>
        </p:nvGrpSpPr>
        <p:grpSpPr>
          <a:xfrm>
            <a:off x="5793314" y="3954962"/>
            <a:ext cx="240772" cy="229696"/>
            <a:chOff x="283304" y="1719603"/>
            <a:chExt cx="240772" cy="229696"/>
          </a:xfrm>
        </p:grpSpPr>
        <p:sp>
          <p:nvSpPr>
            <p:cNvPr id="24" name="타원 23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5" name="TextBox 96"/>
            <p:cNvSpPr txBox="1"/>
            <p:nvPr/>
          </p:nvSpPr>
          <p:spPr>
            <a:xfrm>
              <a:off x="283304" y="1733855"/>
              <a:ext cx="241726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4</a:t>
              </a:r>
            </a:p>
          </p:txBody>
        </p:sp>
      </p:grpSp>
      <p:graphicFrame>
        <p:nvGraphicFramePr>
          <p:cNvPr id="31" name="표 3"/>
          <p:cNvGraphicFramePr>
            <a:graphicFrameLocks noGrp="1"/>
          </p:cNvGraphicFramePr>
          <p:nvPr/>
        </p:nvGraphicFramePr>
        <p:xfrm>
          <a:off x="1524000" y="0"/>
          <a:ext cx="6369353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97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62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13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메인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플랫폼 메인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메인 페이지 하단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8472263" y="3096"/>
          <a:ext cx="2111351" cy="40044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선택한 상품을 확인할 수 있다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선물받을 사람의 정보와 메시지를 입력할 수 있다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결제수단을 선택할 수 있다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취소 버튼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결제 버튼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스토어 상품 선물 결제 화면이다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0" name="직사각형 9"/>
          <p:cNvSpPr/>
          <p:nvPr/>
        </p:nvSpPr>
        <p:spPr>
          <a:xfrm>
            <a:off x="1619722" y="1222820"/>
            <a:ext cx="6764859" cy="5279580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19722" y="1249958"/>
            <a:ext cx="6764859" cy="1290407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4619765" y="1895161"/>
            <a:ext cx="764771" cy="448887"/>
          </a:xfrm>
          <a:prstGeom prst="rect">
            <a:avLst/>
          </a:prstGeom>
          <a:solidFill>
            <a:srgbClr val="1718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4406074" y="1956925"/>
            <a:ext cx="119215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000">
                <a:solidFill>
                  <a:schemeClr val="bg1"/>
                </a:solidFill>
              </a:rPr>
              <a:t>스토어</a:t>
            </a:r>
          </a:p>
          <a:p>
            <a:pPr algn="ctr">
              <a:defRPr/>
            </a:pPr>
            <a:r>
              <a:rPr lang="en-US" altLang="ko-KR" sz="1000">
                <a:solidFill>
                  <a:schemeClr val="bg1"/>
                </a:solidFill>
              </a:rPr>
              <a:t>Store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b="69230"/>
          <a:stretch>
            <a:fillRect/>
          </a:stretch>
        </p:blipFill>
        <p:spPr>
          <a:xfrm>
            <a:off x="2745766" y="2540365"/>
            <a:ext cx="4691457" cy="1202579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4605324" y="3347006"/>
            <a:ext cx="1626602" cy="184864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600">
                <a:solidFill>
                  <a:schemeClr val="bg1">
                    <a:lumMod val="50000"/>
                  </a:schemeClr>
                </a:solidFill>
              </a:rPr>
              <a:t>  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605324" y="3072018"/>
            <a:ext cx="1626602" cy="183627"/>
          </a:xfrm>
          <a:prstGeom prst="rect">
            <a:avLst/>
          </a:prstGeom>
          <a:solidFill>
            <a:srgbClr val="F2F4F5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600">
                <a:solidFill>
                  <a:schemeClr val="bg1">
                    <a:lumMod val="50000"/>
                  </a:schemeClr>
                </a:solidFill>
              </a:rPr>
              <a:t>  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737350" y="3761891"/>
            <a:ext cx="4699873" cy="974650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3"/>
          <a:srcRect t="31830" b="34600"/>
          <a:stretch>
            <a:fillRect/>
          </a:stretch>
        </p:blipFill>
        <p:spPr>
          <a:xfrm>
            <a:off x="2749805" y="4702189"/>
            <a:ext cx="4691457" cy="1311841"/>
          </a:xfrm>
          <a:prstGeom prst="rect">
            <a:avLst/>
          </a:prstGeom>
        </p:spPr>
      </p:pic>
      <p:pic>
        <p:nvPicPr>
          <p:cNvPr id="47" name="그림 46"/>
          <p:cNvPicPr>
            <a:picLocks noChangeAspect="1"/>
          </p:cNvPicPr>
          <p:nvPr/>
        </p:nvPicPr>
        <p:blipFill rotWithShape="1">
          <a:blip r:embed="rId3"/>
          <a:srcRect t="89990" b="-280"/>
          <a:stretch>
            <a:fillRect/>
          </a:stretch>
        </p:blipFill>
        <p:spPr>
          <a:xfrm>
            <a:off x="2705964" y="5976308"/>
            <a:ext cx="4691457" cy="402336"/>
          </a:xfrm>
          <a:prstGeom prst="rect">
            <a:avLst/>
          </a:prstGeom>
        </p:spPr>
      </p:pic>
      <p:grpSp>
        <p:nvGrpSpPr>
          <p:cNvPr id="32" name="그룹 31"/>
          <p:cNvGrpSpPr/>
          <p:nvPr/>
        </p:nvGrpSpPr>
        <p:grpSpPr>
          <a:xfrm>
            <a:off x="2537698" y="3347006"/>
            <a:ext cx="240772" cy="215444"/>
            <a:chOff x="292829" y="1695755"/>
            <a:chExt cx="240772" cy="215444"/>
          </a:xfrm>
        </p:grpSpPr>
        <p:sp>
          <p:nvSpPr>
            <p:cNvPr id="33" name="타원 32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4" name="TextBox 96"/>
            <p:cNvSpPr txBox="1"/>
            <p:nvPr/>
          </p:nvSpPr>
          <p:spPr>
            <a:xfrm>
              <a:off x="292829" y="1695755"/>
              <a:ext cx="249317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2509804" y="3785918"/>
            <a:ext cx="235962" cy="215444"/>
            <a:chOff x="292829" y="1695755"/>
            <a:chExt cx="235962" cy="215444"/>
          </a:xfrm>
        </p:grpSpPr>
        <p:sp>
          <p:nvSpPr>
            <p:cNvPr id="36" name="타원 35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7" name="TextBox 96"/>
            <p:cNvSpPr txBox="1"/>
            <p:nvPr/>
          </p:nvSpPr>
          <p:spPr>
            <a:xfrm>
              <a:off x="292829" y="1695755"/>
              <a:ext cx="248636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</a:p>
          </p:txBody>
        </p:sp>
      </p:grpSp>
      <p:grpSp>
        <p:nvGrpSpPr>
          <p:cNvPr id="38" name="그룹 37"/>
          <p:cNvGrpSpPr/>
          <p:nvPr/>
        </p:nvGrpSpPr>
        <p:grpSpPr>
          <a:xfrm>
            <a:off x="4288093" y="5422083"/>
            <a:ext cx="235962" cy="215444"/>
            <a:chOff x="292829" y="1695755"/>
            <a:chExt cx="235962" cy="215444"/>
          </a:xfrm>
        </p:grpSpPr>
        <p:sp>
          <p:nvSpPr>
            <p:cNvPr id="39" name="타원 38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0" name="TextBox 96"/>
            <p:cNvSpPr txBox="1"/>
            <p:nvPr/>
          </p:nvSpPr>
          <p:spPr>
            <a:xfrm>
              <a:off x="292829" y="1695755"/>
              <a:ext cx="241997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</a:p>
          </p:txBody>
        </p:sp>
      </p:grpSp>
      <p:grpSp>
        <p:nvGrpSpPr>
          <p:cNvPr id="41" name="그룹 40"/>
          <p:cNvGrpSpPr/>
          <p:nvPr/>
        </p:nvGrpSpPr>
        <p:grpSpPr>
          <a:xfrm>
            <a:off x="4589713" y="5865032"/>
            <a:ext cx="235962" cy="215444"/>
            <a:chOff x="292829" y="1695755"/>
            <a:chExt cx="235962" cy="215444"/>
          </a:xfrm>
        </p:grpSpPr>
        <p:sp>
          <p:nvSpPr>
            <p:cNvPr id="42" name="타원 41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3" name="TextBox 96"/>
            <p:cNvSpPr txBox="1"/>
            <p:nvPr/>
          </p:nvSpPr>
          <p:spPr>
            <a:xfrm>
              <a:off x="292829" y="1695755"/>
              <a:ext cx="245177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4</a:t>
              </a:r>
            </a:p>
          </p:txBody>
        </p:sp>
      </p:grpSp>
      <p:grpSp>
        <p:nvGrpSpPr>
          <p:cNvPr id="44" name="그룹 43"/>
          <p:cNvGrpSpPr/>
          <p:nvPr/>
        </p:nvGrpSpPr>
        <p:grpSpPr>
          <a:xfrm>
            <a:off x="5298239" y="5876688"/>
            <a:ext cx="235962" cy="215444"/>
            <a:chOff x="292829" y="1695755"/>
            <a:chExt cx="235962" cy="215444"/>
          </a:xfrm>
        </p:grpSpPr>
        <p:sp>
          <p:nvSpPr>
            <p:cNvPr id="45" name="타원 44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6" name="TextBox 96"/>
            <p:cNvSpPr txBox="1"/>
            <p:nvPr/>
          </p:nvSpPr>
          <p:spPr>
            <a:xfrm>
              <a:off x="292829" y="1695755"/>
              <a:ext cx="241501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5</a:t>
              </a:r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4174390" y="5624796"/>
            <a:ext cx="1626602" cy="184666"/>
          </a:xfrm>
          <a:prstGeom prst="rect">
            <a:avLst/>
          </a:prstGeom>
          <a:solidFill>
            <a:srgbClr val="333333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600">
                <a:solidFill>
                  <a:schemeClr val="bg1">
                    <a:lumMod val="50000"/>
                  </a:schemeClr>
                </a:solidFill>
              </a:rPr>
              <a:t>  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5552732" y="5429345"/>
            <a:ext cx="638370" cy="171450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500"/>
              <a:t>카카오페이</a:t>
            </a:r>
          </a:p>
        </p:txBody>
      </p:sp>
      <p:sp>
        <p:nvSpPr>
          <p:cNvPr id="9" name="타원 8"/>
          <p:cNvSpPr/>
          <p:nvPr/>
        </p:nvSpPr>
        <p:spPr>
          <a:xfrm>
            <a:off x="5614903" y="5492561"/>
            <a:ext cx="52387" cy="5127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aphicFrame>
        <p:nvGraphicFramePr>
          <p:cNvPr id="48" name="표 47"/>
          <p:cNvGraphicFramePr/>
          <p:nvPr/>
        </p:nvGraphicFramePr>
        <p:xfrm>
          <a:off x="1524000" y="0"/>
          <a:ext cx="6369353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97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62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13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스토어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스토어 결제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스토어 선물 상세 페이지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8472263" y="3096"/>
          <a:ext cx="2111351" cy="16785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13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1551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63037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카카오 페이지 결제 화면이다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" name="직사각형 9"/>
          <p:cNvSpPr/>
          <p:nvPr/>
        </p:nvSpPr>
        <p:spPr>
          <a:xfrm>
            <a:off x="1619722" y="1222820"/>
            <a:ext cx="6764859" cy="5279580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19722" y="1249958"/>
            <a:ext cx="6764859" cy="1290407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4619765" y="1895161"/>
            <a:ext cx="764771" cy="448887"/>
          </a:xfrm>
          <a:prstGeom prst="rect">
            <a:avLst/>
          </a:prstGeom>
          <a:solidFill>
            <a:srgbClr val="1718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4406074" y="1956925"/>
            <a:ext cx="119215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000">
                <a:solidFill>
                  <a:schemeClr val="bg1"/>
                </a:solidFill>
              </a:rPr>
              <a:t>스토어</a:t>
            </a:r>
          </a:p>
          <a:p>
            <a:pPr algn="ctr">
              <a:defRPr/>
            </a:pPr>
            <a:r>
              <a:rPr lang="en-US" altLang="ko-KR" sz="1000">
                <a:solidFill>
                  <a:schemeClr val="bg1"/>
                </a:solidFill>
              </a:rPr>
              <a:t>Store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745766" y="2540365"/>
            <a:ext cx="4691457" cy="390784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4196983" y="4707645"/>
            <a:ext cx="1626602" cy="186300"/>
          </a:xfrm>
          <a:prstGeom prst="rect">
            <a:avLst/>
          </a:prstGeom>
          <a:solidFill>
            <a:srgbClr val="333333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600">
                <a:solidFill>
                  <a:schemeClr val="bg1">
                    <a:lumMod val="50000"/>
                  </a:schemeClr>
                </a:solidFill>
              </a:rPr>
              <a:t>  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605324" y="3347006"/>
            <a:ext cx="1626602" cy="184864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600">
                <a:solidFill>
                  <a:schemeClr val="bg1">
                    <a:lumMod val="50000"/>
                  </a:schemeClr>
                </a:solidFill>
              </a:rPr>
              <a:t>  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5622049" y="4507778"/>
            <a:ext cx="638370" cy="171450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500"/>
              <a:t>카카오페이</a:t>
            </a:r>
          </a:p>
        </p:txBody>
      </p:sp>
      <p:sp>
        <p:nvSpPr>
          <p:cNvPr id="9" name="타원 8"/>
          <p:cNvSpPr/>
          <p:nvPr/>
        </p:nvSpPr>
        <p:spPr>
          <a:xfrm>
            <a:off x="5691187" y="4567868"/>
            <a:ext cx="52387" cy="5127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4605324" y="3079638"/>
            <a:ext cx="1626602" cy="185532"/>
          </a:xfrm>
          <a:prstGeom prst="rect">
            <a:avLst/>
          </a:prstGeom>
          <a:solidFill>
            <a:srgbClr val="F2F4F5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600">
                <a:solidFill>
                  <a:schemeClr val="bg1">
                    <a:lumMod val="50000"/>
                  </a:schemeClr>
                </a:solidFill>
              </a:rPr>
              <a:t>  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1613830" y="1972473"/>
            <a:ext cx="6763293" cy="4475732"/>
          </a:xfrm>
          <a:prstGeom prst="rect">
            <a:avLst/>
          </a:prstGeom>
          <a:solidFill>
            <a:schemeClr val="tx1"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382673" y="2119604"/>
            <a:ext cx="3238952" cy="4163006"/>
          </a:xfrm>
          <a:prstGeom prst="rect">
            <a:avLst/>
          </a:prstGeom>
        </p:spPr>
      </p:pic>
      <p:graphicFrame>
        <p:nvGraphicFramePr>
          <p:cNvPr id="32" name="표 31"/>
          <p:cNvGraphicFramePr/>
          <p:nvPr/>
        </p:nvGraphicFramePr>
        <p:xfrm>
          <a:off x="1524000" y="0"/>
          <a:ext cx="6369353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97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62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13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스토어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스토어 결제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스토어 카카오 결제 페이지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8472263" y="3096"/>
          <a:ext cx="2111351" cy="16785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13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1551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63037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카드결제 화면이다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" name="직사각형 9"/>
          <p:cNvSpPr/>
          <p:nvPr/>
        </p:nvSpPr>
        <p:spPr>
          <a:xfrm>
            <a:off x="1619722" y="1222820"/>
            <a:ext cx="6764859" cy="5279580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19722" y="1249958"/>
            <a:ext cx="6764859" cy="1290407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4619765" y="1895161"/>
            <a:ext cx="764771" cy="448887"/>
          </a:xfrm>
          <a:prstGeom prst="rect">
            <a:avLst/>
          </a:prstGeom>
          <a:solidFill>
            <a:srgbClr val="1718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4406074" y="1956925"/>
            <a:ext cx="119215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000">
                <a:solidFill>
                  <a:schemeClr val="bg1"/>
                </a:solidFill>
              </a:rPr>
              <a:t>스토어</a:t>
            </a:r>
          </a:p>
          <a:p>
            <a:pPr algn="ctr">
              <a:defRPr/>
            </a:pPr>
            <a:r>
              <a:rPr lang="en-US" altLang="ko-KR" sz="1000">
                <a:solidFill>
                  <a:schemeClr val="bg1"/>
                </a:solidFill>
              </a:rPr>
              <a:t>Store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745766" y="2540365"/>
            <a:ext cx="4691457" cy="390784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4196983" y="4707645"/>
            <a:ext cx="1626602" cy="186300"/>
          </a:xfrm>
          <a:prstGeom prst="rect">
            <a:avLst/>
          </a:prstGeom>
          <a:solidFill>
            <a:srgbClr val="333333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600">
                <a:solidFill>
                  <a:schemeClr val="bg1">
                    <a:lumMod val="50000"/>
                  </a:schemeClr>
                </a:solidFill>
              </a:rPr>
              <a:t>  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605324" y="3347006"/>
            <a:ext cx="1626602" cy="184864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600">
                <a:solidFill>
                  <a:schemeClr val="bg1">
                    <a:lumMod val="50000"/>
                  </a:schemeClr>
                </a:solidFill>
              </a:rPr>
              <a:t>  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5622049" y="4507778"/>
            <a:ext cx="638370" cy="171450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500"/>
              <a:t>카카오페이</a:t>
            </a:r>
          </a:p>
        </p:txBody>
      </p:sp>
      <p:sp>
        <p:nvSpPr>
          <p:cNvPr id="9" name="타원 8"/>
          <p:cNvSpPr/>
          <p:nvPr/>
        </p:nvSpPr>
        <p:spPr>
          <a:xfrm>
            <a:off x="5691187" y="4567868"/>
            <a:ext cx="52387" cy="5127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4605324" y="3079638"/>
            <a:ext cx="1626602" cy="185532"/>
          </a:xfrm>
          <a:prstGeom prst="rect">
            <a:avLst/>
          </a:prstGeom>
          <a:solidFill>
            <a:srgbClr val="F2F4F5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600">
                <a:solidFill>
                  <a:schemeClr val="bg1">
                    <a:lumMod val="50000"/>
                  </a:schemeClr>
                </a:solidFill>
              </a:rPr>
              <a:t>  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1613830" y="1972473"/>
            <a:ext cx="6763293" cy="4475732"/>
          </a:xfrm>
          <a:prstGeom prst="rect">
            <a:avLst/>
          </a:prstGeom>
          <a:solidFill>
            <a:schemeClr val="tx1"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622374" y="2372583"/>
            <a:ext cx="4938239" cy="3613893"/>
          </a:xfrm>
          <a:prstGeom prst="rect">
            <a:avLst/>
          </a:prstGeom>
        </p:spPr>
      </p:pic>
      <p:graphicFrame>
        <p:nvGraphicFramePr>
          <p:cNvPr id="32" name="표 31"/>
          <p:cNvGraphicFramePr/>
          <p:nvPr/>
        </p:nvGraphicFramePr>
        <p:xfrm>
          <a:off x="1524000" y="0"/>
          <a:ext cx="6369353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97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62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13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스토어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스토어 결제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스토어 카드 결제 페이지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8472263" y="3096"/>
          <a:ext cx="2111351" cy="28191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결제 정보를 확인할 수 있다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나의 구매내역 이동 버튼</a:t>
                      </a:r>
                      <a:endParaRPr lang="en-US" altLang="ko-KR" sz="800" baseline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스토어 상품 결제 완료 화면이다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0" name="직사각형 9"/>
          <p:cNvSpPr/>
          <p:nvPr/>
        </p:nvSpPr>
        <p:spPr>
          <a:xfrm>
            <a:off x="1619722" y="1222820"/>
            <a:ext cx="6764859" cy="5279580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19722" y="1249958"/>
            <a:ext cx="6764859" cy="1290407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4619765" y="1895161"/>
            <a:ext cx="764771" cy="448887"/>
          </a:xfrm>
          <a:prstGeom prst="rect">
            <a:avLst/>
          </a:prstGeom>
          <a:solidFill>
            <a:srgbClr val="1718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4406074" y="1956925"/>
            <a:ext cx="119215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000">
                <a:solidFill>
                  <a:schemeClr val="bg1"/>
                </a:solidFill>
              </a:rPr>
              <a:t>스토어</a:t>
            </a:r>
          </a:p>
          <a:p>
            <a:pPr algn="ctr">
              <a:defRPr/>
            </a:pPr>
            <a:r>
              <a:rPr lang="en-US" altLang="ko-KR" sz="1000">
                <a:solidFill>
                  <a:schemeClr val="bg1"/>
                </a:solidFill>
              </a:rPr>
              <a:t>Store</a:t>
            </a: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988885" y="2699066"/>
            <a:ext cx="6024815" cy="3612547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3870960" y="5824932"/>
            <a:ext cx="2695974" cy="183438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600">
                <a:solidFill>
                  <a:schemeClr val="bg1">
                    <a:lumMod val="50000"/>
                  </a:schemeClr>
                </a:solidFill>
              </a:rPr>
              <a:t>  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3"/>
          <a:srcRect l="34300" t="85170" r="51180" b="5250"/>
          <a:stretch>
            <a:fillRect/>
          </a:stretch>
        </p:blipFill>
        <p:spPr>
          <a:xfrm>
            <a:off x="4563895" y="5824932"/>
            <a:ext cx="874794" cy="345883"/>
          </a:xfrm>
          <a:prstGeom prst="rect">
            <a:avLst/>
          </a:prstGeom>
        </p:spPr>
      </p:pic>
      <p:grpSp>
        <p:nvGrpSpPr>
          <p:cNvPr id="16" name="그룹 15"/>
          <p:cNvGrpSpPr/>
          <p:nvPr/>
        </p:nvGrpSpPr>
        <p:grpSpPr>
          <a:xfrm>
            <a:off x="1748113" y="3232004"/>
            <a:ext cx="240772" cy="215444"/>
            <a:chOff x="292829" y="1695755"/>
            <a:chExt cx="240772" cy="215444"/>
          </a:xfrm>
        </p:grpSpPr>
        <p:sp>
          <p:nvSpPr>
            <p:cNvPr id="17" name="타원 16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8" name="TextBox 96"/>
            <p:cNvSpPr txBox="1"/>
            <p:nvPr/>
          </p:nvSpPr>
          <p:spPr>
            <a:xfrm>
              <a:off x="292829" y="1695755"/>
              <a:ext cx="248327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4302563" y="5897299"/>
            <a:ext cx="240772" cy="215444"/>
            <a:chOff x="292829" y="1695755"/>
            <a:chExt cx="240772" cy="215444"/>
          </a:xfrm>
        </p:grpSpPr>
        <p:sp>
          <p:nvSpPr>
            <p:cNvPr id="20" name="타원 19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1" name="TextBox 96"/>
            <p:cNvSpPr txBox="1"/>
            <p:nvPr/>
          </p:nvSpPr>
          <p:spPr>
            <a:xfrm>
              <a:off x="292829" y="1695755"/>
              <a:ext cx="246577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aphicFrame>
        <p:nvGraphicFramePr>
          <p:cNvPr id="31" name="표 30"/>
          <p:cNvGraphicFramePr/>
          <p:nvPr/>
        </p:nvGraphicFramePr>
        <p:xfrm>
          <a:off x="1524000" y="0"/>
          <a:ext cx="6369353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97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62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13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스토어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스토어 결제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스토어 결제완료 페이지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8472263" y="3096"/>
          <a:ext cx="2111351" cy="32142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이벤트 유형 선택 버튼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이벤트들이 유형별로 구분되어 있다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더보기 버튼을 누르면 해당하는 유형의 이벤트들만 확인할 수 있다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전체 이벤트를 볼 수 있는 화면이다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0" name="직사각형 9"/>
          <p:cNvSpPr/>
          <p:nvPr/>
        </p:nvSpPr>
        <p:spPr>
          <a:xfrm>
            <a:off x="1619722" y="1222820"/>
            <a:ext cx="6764859" cy="4120884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19722" y="1249958"/>
            <a:ext cx="6764859" cy="1290407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4619765" y="1895161"/>
            <a:ext cx="764771" cy="448887"/>
          </a:xfrm>
          <a:prstGeom prst="rect">
            <a:avLst/>
          </a:prstGeom>
          <a:solidFill>
            <a:srgbClr val="1718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4406074" y="1956925"/>
            <a:ext cx="119215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000">
                <a:solidFill>
                  <a:schemeClr val="bg1"/>
                </a:solidFill>
              </a:rPr>
              <a:t>이벤트</a:t>
            </a:r>
          </a:p>
          <a:p>
            <a:pPr algn="ctr">
              <a:defRPr/>
            </a:pPr>
            <a:r>
              <a:rPr lang="en-US" altLang="ko-KR" sz="1000">
                <a:solidFill>
                  <a:schemeClr val="bg1"/>
                </a:solidFill>
              </a:rPr>
              <a:t>Event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b="37640"/>
          <a:stretch>
            <a:fillRect/>
          </a:stretch>
        </p:blipFill>
        <p:spPr>
          <a:xfrm>
            <a:off x="1701099" y="3125307"/>
            <a:ext cx="6611732" cy="3313593"/>
          </a:xfrm>
          <a:prstGeom prst="rect">
            <a:avLst/>
          </a:prstGeom>
        </p:spPr>
      </p:pic>
      <p:pic>
        <p:nvPicPr>
          <p:cNvPr id="14" name="Picture 4"/>
          <p:cNvPicPr>
            <a:picLocks noChangeAspect="1" noChangeArrowheads="1"/>
          </p:cNvPicPr>
          <p:nvPr/>
        </p:nvPicPr>
        <p:blipFill rotWithShape="1">
          <a:blip r:embed="rId4"/>
          <a:srcRect l="620"/>
          <a:stretch>
            <a:fillRect/>
          </a:stretch>
        </p:blipFill>
        <p:spPr>
          <a:xfrm>
            <a:off x="1684010" y="2712053"/>
            <a:ext cx="6628821" cy="495439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5" name="TextBox 14"/>
          <p:cNvSpPr txBox="1"/>
          <p:nvPr/>
        </p:nvSpPr>
        <p:spPr>
          <a:xfrm>
            <a:off x="3868035" y="2843116"/>
            <a:ext cx="631139" cy="24622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   영화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602832" y="2854403"/>
            <a:ext cx="509740" cy="24622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극장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920109" y="2832382"/>
            <a:ext cx="1069795" cy="2308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/>
              <a:t>시사회</a:t>
            </a:r>
            <a:r>
              <a:rPr lang="en-US" altLang="ko-KR" sz="900"/>
              <a:t>/</a:t>
            </a:r>
            <a:r>
              <a:rPr lang="ko-KR" altLang="en-US" sz="900"/>
              <a:t>무대인사</a:t>
            </a:r>
          </a:p>
        </p:txBody>
      </p:sp>
      <p:grpSp>
        <p:nvGrpSpPr>
          <p:cNvPr id="61" name="그룹 60"/>
          <p:cNvGrpSpPr/>
          <p:nvPr/>
        </p:nvGrpSpPr>
        <p:grpSpPr>
          <a:xfrm>
            <a:off x="1701099" y="2540365"/>
            <a:ext cx="240772" cy="215444"/>
            <a:chOff x="292829" y="1695755"/>
            <a:chExt cx="240772" cy="215444"/>
          </a:xfrm>
        </p:grpSpPr>
        <p:sp>
          <p:nvSpPr>
            <p:cNvPr id="62" name="타원 61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63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64" name="그룹 63"/>
          <p:cNvGrpSpPr/>
          <p:nvPr/>
        </p:nvGrpSpPr>
        <p:grpSpPr>
          <a:xfrm>
            <a:off x="7455006" y="3232175"/>
            <a:ext cx="240772" cy="215444"/>
            <a:chOff x="292829" y="1695755"/>
            <a:chExt cx="240772" cy="215444"/>
          </a:xfrm>
        </p:grpSpPr>
        <p:sp>
          <p:nvSpPr>
            <p:cNvPr id="65" name="타원 64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66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67" name="그룹 66"/>
          <p:cNvGrpSpPr/>
          <p:nvPr/>
        </p:nvGrpSpPr>
        <p:grpSpPr>
          <a:xfrm>
            <a:off x="1612597" y="3444366"/>
            <a:ext cx="240772" cy="215444"/>
            <a:chOff x="292829" y="1695755"/>
            <a:chExt cx="240772" cy="215444"/>
          </a:xfrm>
        </p:grpSpPr>
        <p:sp>
          <p:nvSpPr>
            <p:cNvPr id="68" name="타원 67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69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aphicFrame>
        <p:nvGraphicFramePr>
          <p:cNvPr id="70" name="표 69"/>
          <p:cNvGraphicFramePr/>
          <p:nvPr/>
        </p:nvGraphicFramePr>
        <p:xfrm>
          <a:off x="1524000" y="0"/>
          <a:ext cx="6369353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97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62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13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이벤트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이벤트 메인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이벤트 메인 전체 카테고리 페이지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8472263" y="3096"/>
          <a:ext cx="2111351" cy="32142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해당하는 유형의 이벤트를 볼 수 있다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이벤트를 검색할 수 있다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페이지 이동 버튼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유형별로 이벤트를 확인할 수 있는 화면이다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0" name="직사각형 9"/>
          <p:cNvSpPr/>
          <p:nvPr/>
        </p:nvSpPr>
        <p:spPr>
          <a:xfrm>
            <a:off x="1619722" y="1222820"/>
            <a:ext cx="6764859" cy="4120884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19722" y="1249958"/>
            <a:ext cx="6764859" cy="1290407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4619765" y="1895161"/>
            <a:ext cx="764771" cy="448887"/>
          </a:xfrm>
          <a:prstGeom prst="rect">
            <a:avLst/>
          </a:prstGeom>
          <a:solidFill>
            <a:srgbClr val="1718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4406074" y="1956925"/>
            <a:ext cx="119215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000">
                <a:solidFill>
                  <a:schemeClr val="bg1"/>
                </a:solidFill>
              </a:rPr>
              <a:t>이벤트</a:t>
            </a:r>
          </a:p>
          <a:p>
            <a:pPr algn="ctr">
              <a:defRPr/>
            </a:pPr>
            <a:r>
              <a:rPr lang="en-US" altLang="ko-KR" sz="1000">
                <a:solidFill>
                  <a:schemeClr val="bg1"/>
                </a:solidFill>
              </a:rPr>
              <a:t>Event</a:t>
            </a: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 rotWithShape="1">
          <a:blip r:embed="rId3"/>
          <a:srcRect l="2010" t="22570"/>
          <a:stretch>
            <a:fillRect/>
          </a:stretch>
        </p:blipFill>
        <p:spPr>
          <a:xfrm>
            <a:off x="1842573" y="2751405"/>
            <a:ext cx="6241251" cy="495927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5" name="TextBox 14"/>
          <p:cNvSpPr txBox="1"/>
          <p:nvPr/>
        </p:nvSpPr>
        <p:spPr>
          <a:xfrm>
            <a:off x="3868035" y="2843116"/>
            <a:ext cx="631139" cy="24622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   영화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602832" y="2854403"/>
            <a:ext cx="509740" cy="24622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극장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920109" y="2832382"/>
            <a:ext cx="1069795" cy="2308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/>
              <a:t>시사회</a:t>
            </a:r>
            <a:r>
              <a:rPr lang="en-US" altLang="ko-KR" sz="900"/>
              <a:t>/</a:t>
            </a:r>
            <a:r>
              <a:rPr lang="ko-KR" altLang="en-US" sz="900"/>
              <a:t>무대인사</a:t>
            </a:r>
          </a:p>
        </p:txBody>
      </p:sp>
      <p:pic>
        <p:nvPicPr>
          <p:cNvPr id="22" name="Picture 3"/>
          <p:cNvPicPr>
            <a:picLocks noChangeAspect="1" noChangeArrowheads="1"/>
          </p:cNvPicPr>
          <p:nvPr/>
        </p:nvPicPr>
        <p:blipFill rotWithShape="1">
          <a:blip r:embed="rId4"/>
          <a:srcRect b="39380"/>
          <a:stretch>
            <a:fillRect/>
          </a:stretch>
        </p:blipFill>
        <p:spPr>
          <a:xfrm>
            <a:off x="1842573" y="3247333"/>
            <a:ext cx="6241251" cy="2772468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9" name="직사각형 28"/>
          <p:cNvSpPr/>
          <p:nvPr/>
        </p:nvSpPr>
        <p:spPr>
          <a:xfrm>
            <a:off x="4729622" y="6183539"/>
            <a:ext cx="259504" cy="230832"/>
          </a:xfrm>
          <a:prstGeom prst="rect">
            <a:avLst/>
          </a:prstGeom>
          <a:solidFill>
            <a:srgbClr val="EAEAEA"/>
          </a:solidFill>
          <a:ln w="63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4988831" y="6183539"/>
            <a:ext cx="240177" cy="215355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900"/>
              <a:t>2</a:t>
            </a:r>
            <a:endParaRPr lang="ko-KR" altLang="en-US" sz="900"/>
          </a:p>
        </p:txBody>
      </p:sp>
      <p:sp>
        <p:nvSpPr>
          <p:cNvPr id="31" name="TextBox 30"/>
          <p:cNvSpPr txBox="1"/>
          <p:nvPr/>
        </p:nvSpPr>
        <p:spPr>
          <a:xfrm>
            <a:off x="4747960" y="6183539"/>
            <a:ext cx="248855" cy="21535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900"/>
              <a:t>1</a:t>
            </a:r>
            <a:endParaRPr lang="ko-KR" altLang="en-US" sz="900"/>
          </a:p>
        </p:txBody>
      </p:sp>
      <p:sp>
        <p:nvSpPr>
          <p:cNvPr id="32" name="TextBox 31"/>
          <p:cNvSpPr txBox="1"/>
          <p:nvPr/>
        </p:nvSpPr>
        <p:spPr>
          <a:xfrm>
            <a:off x="4499174" y="6183539"/>
            <a:ext cx="240466" cy="21535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900"/>
              <a:t>&lt;</a:t>
            </a:r>
            <a:endParaRPr lang="ko-KR" altLang="en-US" sz="900"/>
          </a:p>
        </p:txBody>
      </p:sp>
      <p:sp>
        <p:nvSpPr>
          <p:cNvPr id="33" name="TextBox 32"/>
          <p:cNvSpPr txBox="1"/>
          <p:nvPr/>
        </p:nvSpPr>
        <p:spPr>
          <a:xfrm>
            <a:off x="5221274" y="6183539"/>
            <a:ext cx="242266" cy="21535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900"/>
              <a:t>&gt;</a:t>
            </a:r>
            <a:endParaRPr lang="ko-KR" altLang="en-US" sz="900"/>
          </a:p>
        </p:txBody>
      </p:sp>
      <p:grpSp>
        <p:nvGrpSpPr>
          <p:cNvPr id="34" name="그룹 33"/>
          <p:cNvGrpSpPr/>
          <p:nvPr/>
        </p:nvGrpSpPr>
        <p:grpSpPr>
          <a:xfrm>
            <a:off x="6370880" y="3350650"/>
            <a:ext cx="235962" cy="215444"/>
            <a:chOff x="292829" y="1695755"/>
            <a:chExt cx="235962" cy="215444"/>
          </a:xfrm>
        </p:grpSpPr>
        <p:sp>
          <p:nvSpPr>
            <p:cNvPr id="35" name="타원 34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6" name="TextBox 96"/>
            <p:cNvSpPr txBox="1"/>
            <p:nvPr/>
          </p:nvSpPr>
          <p:spPr>
            <a:xfrm>
              <a:off x="292829" y="1695755"/>
              <a:ext cx="23596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1754891" y="3554077"/>
            <a:ext cx="240772" cy="215444"/>
            <a:chOff x="292829" y="1695755"/>
            <a:chExt cx="240772" cy="215444"/>
          </a:xfrm>
        </p:grpSpPr>
        <p:sp>
          <p:nvSpPr>
            <p:cNvPr id="38" name="타원 37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9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4285688" y="6198927"/>
            <a:ext cx="235962" cy="215444"/>
            <a:chOff x="292829" y="1695755"/>
            <a:chExt cx="235962" cy="215444"/>
          </a:xfrm>
        </p:grpSpPr>
        <p:sp>
          <p:nvSpPr>
            <p:cNvPr id="41" name="타원 40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2" name="TextBox 96"/>
            <p:cNvSpPr txBox="1"/>
            <p:nvPr/>
          </p:nvSpPr>
          <p:spPr>
            <a:xfrm>
              <a:off x="292829" y="1695755"/>
              <a:ext cx="23596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</a:p>
          </p:txBody>
        </p:sp>
      </p:grpSp>
      <p:graphicFrame>
        <p:nvGraphicFramePr>
          <p:cNvPr id="45" name="표 44"/>
          <p:cNvGraphicFramePr/>
          <p:nvPr/>
        </p:nvGraphicFramePr>
        <p:xfrm>
          <a:off x="1524000" y="0"/>
          <a:ext cx="6369353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97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62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13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이벤트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이벤트 메인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이벤트 메인 해당 카테고리 페이지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8472263" y="3096"/>
          <a:ext cx="2111351" cy="28191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이벤트 내용을 볼 수 있다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이벤트 목록 이동 버튼</a:t>
                      </a:r>
                      <a:endParaRPr lang="en-US" altLang="ko-KR" sz="800" baseline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이벤트 내용을 볼</a:t>
                      </a: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수 있는 화면이다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0" name="직사각형 9"/>
          <p:cNvSpPr/>
          <p:nvPr/>
        </p:nvSpPr>
        <p:spPr>
          <a:xfrm>
            <a:off x="1619722" y="1222820"/>
            <a:ext cx="6764859" cy="4120884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19722" y="1249958"/>
            <a:ext cx="6764859" cy="1290407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4619765" y="1895161"/>
            <a:ext cx="764771" cy="448887"/>
          </a:xfrm>
          <a:prstGeom prst="rect">
            <a:avLst/>
          </a:prstGeom>
          <a:solidFill>
            <a:srgbClr val="1718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4406074" y="1956925"/>
            <a:ext cx="119215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000">
                <a:solidFill>
                  <a:schemeClr val="bg1"/>
                </a:solidFill>
              </a:rPr>
              <a:t>이벤트</a:t>
            </a:r>
          </a:p>
          <a:p>
            <a:pPr algn="ctr">
              <a:defRPr/>
            </a:pPr>
            <a:r>
              <a:rPr lang="en-US" altLang="ko-KR" sz="1000">
                <a:solidFill>
                  <a:schemeClr val="bg1"/>
                </a:solidFill>
              </a:rPr>
              <a:t>Event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b="41750"/>
          <a:stretch>
            <a:fillRect/>
          </a:stretch>
        </p:blipFill>
        <p:spPr>
          <a:xfrm>
            <a:off x="1598624" y="2567503"/>
            <a:ext cx="6807050" cy="3617397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4874760" y="6278721"/>
            <a:ext cx="471676" cy="234473"/>
          </a:xfrm>
          <a:prstGeom prst="rect">
            <a:avLst/>
          </a:prstGeom>
          <a:solidFill>
            <a:srgbClr val="343A4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>
                <a:solidFill>
                  <a:schemeClr val="bg1"/>
                </a:solidFill>
              </a:rPr>
              <a:t>목록</a:t>
            </a:r>
          </a:p>
        </p:txBody>
      </p:sp>
      <p:grpSp>
        <p:nvGrpSpPr>
          <p:cNvPr id="25" name="그룹 24"/>
          <p:cNvGrpSpPr/>
          <p:nvPr/>
        </p:nvGrpSpPr>
        <p:grpSpPr>
          <a:xfrm>
            <a:off x="4651464" y="2661558"/>
            <a:ext cx="240772" cy="215444"/>
            <a:chOff x="292829" y="1695755"/>
            <a:chExt cx="240772" cy="215444"/>
          </a:xfrm>
        </p:grpSpPr>
        <p:sp>
          <p:nvSpPr>
            <p:cNvPr id="26" name="타원 25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7" name="TextBox 96"/>
            <p:cNvSpPr txBox="1"/>
            <p:nvPr/>
          </p:nvSpPr>
          <p:spPr>
            <a:xfrm>
              <a:off x="292829" y="1695755"/>
              <a:ext cx="231051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4585095" y="6278721"/>
            <a:ext cx="235962" cy="215444"/>
            <a:chOff x="292829" y="1695755"/>
            <a:chExt cx="235962" cy="215444"/>
          </a:xfrm>
        </p:grpSpPr>
        <p:sp>
          <p:nvSpPr>
            <p:cNvPr id="29" name="타원 28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0" name="TextBox 96"/>
            <p:cNvSpPr txBox="1"/>
            <p:nvPr/>
          </p:nvSpPr>
          <p:spPr>
            <a:xfrm>
              <a:off x="292829" y="1695755"/>
              <a:ext cx="235962" cy="205899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</a:p>
          </p:txBody>
        </p:sp>
      </p:grpSp>
      <p:graphicFrame>
        <p:nvGraphicFramePr>
          <p:cNvPr id="31" name="표 30"/>
          <p:cNvGraphicFramePr/>
          <p:nvPr/>
        </p:nvGraphicFramePr>
        <p:xfrm>
          <a:off x="1524000" y="0"/>
          <a:ext cx="6369353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97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62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13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이벤트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이벤트 상세보기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이벤트 상세 페이지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3193766"/>
              </p:ext>
            </p:extLst>
          </p:nvPr>
        </p:nvGraphicFramePr>
        <p:xfrm>
          <a:off x="8472264" y="3096"/>
          <a:ext cx="2111351" cy="58218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원하는 </a:t>
                      </a:r>
                      <a:r>
                        <a:rPr lang="ko-KR" altLang="en-US" sz="80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이벤트명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검색기능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진행중 이벤트 리스트 조회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해당 이벤트 당첨자발표</a:t>
                      </a: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확인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페이지네이션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410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9407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412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당첨자발표 </a:t>
                      </a:r>
                      <a:r>
                        <a:rPr lang="ko-KR" altLang="en-US" sz="80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메인페이지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 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당첨자가 있는 이벤트 목록을 조회할 수 있다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graphicFrame>
        <p:nvGraphicFramePr>
          <p:cNvPr id="32" name="표 31"/>
          <p:cNvGraphicFramePr/>
          <p:nvPr>
            <p:extLst>
              <p:ext uri="{D42A27DB-BD31-4B8C-83A1-F6EECF244321}">
                <p14:modId xmlns:p14="http://schemas.microsoft.com/office/powerpoint/2010/main" val="123683248"/>
              </p:ext>
            </p:extLst>
          </p:nvPr>
        </p:nvGraphicFramePr>
        <p:xfrm>
          <a:off x="1524000" y="0"/>
          <a:ext cx="6369353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97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62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13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이벤트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당첨자 발표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당첨자발표 메인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3450" y="1940638"/>
            <a:ext cx="6013568" cy="4508827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6908170" y="2372698"/>
            <a:ext cx="828848" cy="2880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6188070" y="2876768"/>
            <a:ext cx="240772" cy="215444"/>
            <a:chOff x="292829" y="1695755"/>
            <a:chExt cx="240772" cy="215444"/>
          </a:xfrm>
        </p:grpSpPr>
        <p:sp>
          <p:nvSpPr>
            <p:cNvPr id="8" name="타원 7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9" name="TextBox 96"/>
            <p:cNvSpPr txBox="1"/>
            <p:nvPr/>
          </p:nvSpPr>
          <p:spPr>
            <a:xfrm>
              <a:off x="292829" y="1695755"/>
              <a:ext cx="231051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1574748" y="3215557"/>
            <a:ext cx="240772" cy="215444"/>
            <a:chOff x="292829" y="1695755"/>
            <a:chExt cx="240772" cy="215444"/>
          </a:xfrm>
        </p:grpSpPr>
        <p:sp>
          <p:nvSpPr>
            <p:cNvPr id="11" name="타원 10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2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  <a:endParaRPr lang="en-US" altLang="ko-KR" sz="8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3307670" y="6189228"/>
            <a:ext cx="240772" cy="215444"/>
            <a:chOff x="292829" y="1695755"/>
            <a:chExt cx="240772" cy="215444"/>
          </a:xfrm>
        </p:grpSpPr>
        <p:sp>
          <p:nvSpPr>
            <p:cNvPr id="14" name="타원 13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5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4</a:t>
              </a:r>
              <a:endParaRPr lang="en-US" altLang="ko-KR" sz="8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7610234" y="3431001"/>
            <a:ext cx="240772" cy="215444"/>
            <a:chOff x="292829" y="1695755"/>
            <a:chExt cx="240772" cy="215444"/>
          </a:xfrm>
        </p:grpSpPr>
        <p:sp>
          <p:nvSpPr>
            <p:cNvPr id="17" name="타원 16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8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  <a:endParaRPr lang="en-US" altLang="ko-KR" sz="8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606632" y="1488422"/>
            <a:ext cx="6040792" cy="862987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4079720" y="1628750"/>
            <a:ext cx="1224170" cy="504070"/>
          </a:xfrm>
          <a:prstGeom prst="rect">
            <a:avLst/>
          </a:prstGeom>
          <a:solidFill>
            <a:srgbClr val="1718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당첨자 발표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815812"/>
              </p:ext>
            </p:extLst>
          </p:nvPr>
        </p:nvGraphicFramePr>
        <p:xfrm>
          <a:off x="8472264" y="3096"/>
          <a:ext cx="2111351" cy="58218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해당 이벤트 제목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응모기간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해당 이벤트 간단 내용 및 당첨자 상세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당첨자 발표 </a:t>
                      </a:r>
                      <a:r>
                        <a:rPr lang="ko-KR" altLang="en-US" sz="80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메인으로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돌아가는 버튼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410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9407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412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당첨자 발표 상세 페이지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graphicFrame>
        <p:nvGraphicFramePr>
          <p:cNvPr id="32" name="표 31"/>
          <p:cNvGraphicFramePr/>
          <p:nvPr>
            <p:extLst>
              <p:ext uri="{D42A27DB-BD31-4B8C-83A1-F6EECF244321}">
                <p14:modId xmlns:p14="http://schemas.microsoft.com/office/powerpoint/2010/main" val="3112366876"/>
              </p:ext>
            </p:extLst>
          </p:nvPr>
        </p:nvGraphicFramePr>
        <p:xfrm>
          <a:off x="1524000" y="0"/>
          <a:ext cx="6369353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97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62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13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이벤트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당첨자 발표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당첨자 발표 상세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06632" y="1488422"/>
            <a:ext cx="6040792" cy="862987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4079720" y="1628750"/>
            <a:ext cx="1224170" cy="504070"/>
          </a:xfrm>
          <a:prstGeom prst="rect">
            <a:avLst/>
          </a:prstGeom>
          <a:solidFill>
            <a:srgbClr val="1718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당첨자 발표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632" y="2351408"/>
            <a:ext cx="6040792" cy="3579127"/>
          </a:xfrm>
          <a:prstGeom prst="rect">
            <a:avLst/>
          </a:prstGeom>
        </p:spPr>
      </p:pic>
      <p:grpSp>
        <p:nvGrpSpPr>
          <p:cNvPr id="7" name="그룹 6"/>
          <p:cNvGrpSpPr/>
          <p:nvPr/>
        </p:nvGrpSpPr>
        <p:grpSpPr>
          <a:xfrm>
            <a:off x="1403614" y="2378002"/>
            <a:ext cx="240772" cy="215444"/>
            <a:chOff x="292829" y="1695755"/>
            <a:chExt cx="240772" cy="215444"/>
          </a:xfrm>
        </p:grpSpPr>
        <p:sp>
          <p:nvSpPr>
            <p:cNvPr id="8" name="타원 7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9" name="TextBox 96"/>
            <p:cNvSpPr txBox="1"/>
            <p:nvPr/>
          </p:nvSpPr>
          <p:spPr>
            <a:xfrm>
              <a:off x="292829" y="1695755"/>
              <a:ext cx="231051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1351573" y="2919038"/>
            <a:ext cx="240772" cy="215444"/>
            <a:chOff x="292829" y="1695755"/>
            <a:chExt cx="240772" cy="215444"/>
          </a:xfrm>
        </p:grpSpPr>
        <p:sp>
          <p:nvSpPr>
            <p:cNvPr id="11" name="타원 10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2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  <a:endParaRPr lang="en-US" altLang="ko-KR" sz="8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4079720" y="5517290"/>
            <a:ext cx="240772" cy="215444"/>
            <a:chOff x="292829" y="1695755"/>
            <a:chExt cx="240772" cy="215444"/>
          </a:xfrm>
        </p:grpSpPr>
        <p:sp>
          <p:nvSpPr>
            <p:cNvPr id="14" name="타원 13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5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  <a:endParaRPr lang="en-US" altLang="ko-KR" sz="8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31446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6585077"/>
              </p:ext>
            </p:extLst>
          </p:nvPr>
        </p:nvGraphicFramePr>
        <p:xfrm>
          <a:off x="8472264" y="3096"/>
          <a:ext cx="2111351" cy="58218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혜택 종류 간단 설명 영역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>
                        <a:defRPr/>
                      </a:pPr>
                      <a:r>
                        <a:rPr lang="ko-KR" altLang="en-US" sz="80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클릭시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상세 설명으로 이동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800" baseline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410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9407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412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멤버십 안내 페이지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309015" y="1219081"/>
            <a:ext cx="4472786" cy="66291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309015" y="1881992"/>
            <a:ext cx="4472786" cy="3371169"/>
          </a:xfrm>
          <a:prstGeom prst="rect">
            <a:avLst/>
          </a:prstGeom>
        </p:spPr>
      </p:pic>
      <p:graphicFrame>
        <p:nvGraphicFramePr>
          <p:cNvPr id="31" name="표 30"/>
          <p:cNvGraphicFramePr/>
          <p:nvPr/>
        </p:nvGraphicFramePr>
        <p:xfrm>
          <a:off x="1524000" y="0"/>
          <a:ext cx="6369353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97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62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13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혜택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멤버십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멤버십 상세설명 페이지</a:t>
                      </a: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6" name="그룹 5"/>
          <p:cNvGrpSpPr/>
          <p:nvPr/>
        </p:nvGrpSpPr>
        <p:grpSpPr>
          <a:xfrm>
            <a:off x="2075990" y="2914014"/>
            <a:ext cx="240772" cy="215444"/>
            <a:chOff x="292829" y="1695755"/>
            <a:chExt cx="240772" cy="215444"/>
          </a:xfrm>
        </p:grpSpPr>
        <p:sp>
          <p:nvSpPr>
            <p:cNvPr id="7" name="타원 6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8" name="TextBox 96"/>
            <p:cNvSpPr txBox="1"/>
            <p:nvPr/>
          </p:nvSpPr>
          <p:spPr>
            <a:xfrm>
              <a:off x="292829" y="1695755"/>
              <a:ext cx="231051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표 29"/>
          <p:cNvGraphicFramePr>
            <a:graphicFrameLocks noGrp="1"/>
          </p:cNvGraphicFramePr>
          <p:nvPr/>
        </p:nvGraphicFramePr>
        <p:xfrm>
          <a:off x="8472264" y="3096"/>
          <a:ext cx="2111351" cy="58218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회원 로그인 페이지 설명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아이디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비밀번호 작성 창</a:t>
                      </a:r>
                      <a:endParaRPr lang="en-US" altLang="ko-KR" sz="800" baseline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아이디 기억하기 버튼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아이디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비밀번호 찾기 페이지 이동 버튼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회원가입</a:t>
                      </a: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페이지 이동 버튼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간편로그인 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네이버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카카오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)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410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비회원 예매 조회 버튼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9407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412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회원 로그인 페이지</a:t>
                      </a:r>
                    </a:p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아이디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비밀번호 찾기와 회원가입</a:t>
                      </a:r>
                    </a:p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간편로그인 기능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650956" y="1161241"/>
            <a:ext cx="4118285" cy="4499727"/>
          </a:xfrm>
          <a:prstGeom prst="rect">
            <a:avLst/>
          </a:prstGeom>
          <a:ln>
            <a:noFill/>
          </a:ln>
        </p:spPr>
      </p:pic>
      <p:grpSp>
        <p:nvGrpSpPr>
          <p:cNvPr id="5" name="그룹 4"/>
          <p:cNvGrpSpPr/>
          <p:nvPr/>
        </p:nvGrpSpPr>
        <p:grpSpPr>
          <a:xfrm>
            <a:off x="2964389" y="1560777"/>
            <a:ext cx="240772" cy="229696"/>
            <a:chOff x="283304" y="1719603"/>
            <a:chExt cx="240772" cy="229696"/>
          </a:xfrm>
        </p:grpSpPr>
        <p:sp>
          <p:nvSpPr>
            <p:cNvPr id="6" name="타원 5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7" name="TextBox 96"/>
            <p:cNvSpPr txBox="1"/>
            <p:nvPr/>
          </p:nvSpPr>
          <p:spPr>
            <a:xfrm>
              <a:off x="283304" y="1733855"/>
              <a:ext cx="241726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2964389" y="2128081"/>
            <a:ext cx="240772" cy="229696"/>
            <a:chOff x="283304" y="1719603"/>
            <a:chExt cx="240772" cy="229696"/>
          </a:xfrm>
        </p:grpSpPr>
        <p:sp>
          <p:nvSpPr>
            <p:cNvPr id="9" name="타원 8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0" name="TextBox 96"/>
            <p:cNvSpPr txBox="1"/>
            <p:nvPr/>
          </p:nvSpPr>
          <p:spPr>
            <a:xfrm>
              <a:off x="283304" y="1733855"/>
              <a:ext cx="241726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2964389" y="2914014"/>
            <a:ext cx="240772" cy="229696"/>
            <a:chOff x="283304" y="1719603"/>
            <a:chExt cx="240772" cy="229696"/>
          </a:xfrm>
        </p:grpSpPr>
        <p:sp>
          <p:nvSpPr>
            <p:cNvPr id="12" name="타원 11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3" name="TextBox 96"/>
            <p:cNvSpPr txBox="1"/>
            <p:nvPr/>
          </p:nvSpPr>
          <p:spPr>
            <a:xfrm>
              <a:off x="283304" y="1733855"/>
              <a:ext cx="241726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3005798" y="3715764"/>
            <a:ext cx="240772" cy="229696"/>
            <a:chOff x="283304" y="1719603"/>
            <a:chExt cx="240772" cy="229696"/>
          </a:xfrm>
        </p:grpSpPr>
        <p:sp>
          <p:nvSpPr>
            <p:cNvPr id="15" name="타원 14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6" name="TextBox 96"/>
            <p:cNvSpPr txBox="1"/>
            <p:nvPr/>
          </p:nvSpPr>
          <p:spPr>
            <a:xfrm>
              <a:off x="283304" y="1733855"/>
              <a:ext cx="24794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4</a:t>
              </a:r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4710098" y="3768684"/>
            <a:ext cx="240772" cy="229696"/>
            <a:chOff x="283304" y="1719603"/>
            <a:chExt cx="240772" cy="229696"/>
          </a:xfrm>
        </p:grpSpPr>
        <p:sp>
          <p:nvSpPr>
            <p:cNvPr id="18" name="타원 17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9" name="TextBox 96"/>
            <p:cNvSpPr txBox="1"/>
            <p:nvPr/>
          </p:nvSpPr>
          <p:spPr>
            <a:xfrm>
              <a:off x="283304" y="1733855"/>
              <a:ext cx="248617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5</a:t>
              </a: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4078814" y="4075377"/>
            <a:ext cx="240772" cy="229696"/>
            <a:chOff x="283304" y="1719603"/>
            <a:chExt cx="240772" cy="229696"/>
          </a:xfrm>
        </p:grpSpPr>
        <p:sp>
          <p:nvSpPr>
            <p:cNvPr id="21" name="타원 20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2" name="TextBox 96"/>
            <p:cNvSpPr txBox="1"/>
            <p:nvPr/>
          </p:nvSpPr>
          <p:spPr>
            <a:xfrm>
              <a:off x="283304" y="1733855"/>
              <a:ext cx="241726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6</a:t>
              </a:r>
            </a:p>
          </p:txBody>
        </p:sp>
      </p:grpSp>
      <p:sp>
        <p:nvSpPr>
          <p:cNvPr id="3" name="직사각형 2"/>
          <p:cNvSpPr/>
          <p:nvPr/>
        </p:nvSpPr>
        <p:spPr>
          <a:xfrm rot="10800000" flipV="1">
            <a:off x="3438946" y="2992454"/>
            <a:ext cx="849045" cy="151256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700">
                <a:solidFill>
                  <a:schemeClr val="tx1"/>
                </a:solidFill>
              </a:rPr>
              <a:t>아이디 기억하기</a:t>
            </a:r>
          </a:p>
        </p:txBody>
      </p:sp>
      <p:sp>
        <p:nvSpPr>
          <p:cNvPr id="31" name="직사각형 30"/>
          <p:cNvSpPr/>
          <p:nvPr/>
        </p:nvSpPr>
        <p:spPr>
          <a:xfrm>
            <a:off x="5087874" y="3799648"/>
            <a:ext cx="1224153" cy="167768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ko-KR" altLang="en-US" sz="1000" b="1">
                <a:ln w="9525"/>
                <a:solidFill>
                  <a:srgbClr val="B1B5BA"/>
                </a:solidFill>
              </a:rPr>
              <a:t>비회원 예매 조회</a:t>
            </a:r>
          </a:p>
        </p:txBody>
      </p:sp>
      <p:grpSp>
        <p:nvGrpSpPr>
          <p:cNvPr id="32" name="그룹 16"/>
          <p:cNvGrpSpPr/>
          <p:nvPr/>
        </p:nvGrpSpPr>
        <p:grpSpPr>
          <a:xfrm>
            <a:off x="6187718" y="3768684"/>
            <a:ext cx="247372" cy="220386"/>
            <a:chOff x="283303" y="1719603"/>
            <a:chExt cx="247372" cy="220386"/>
          </a:xfrm>
        </p:grpSpPr>
        <p:sp>
          <p:nvSpPr>
            <p:cNvPr id="33" name="타원 17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4" name="TextBox 96"/>
            <p:cNvSpPr txBox="1"/>
            <p:nvPr/>
          </p:nvSpPr>
          <p:spPr>
            <a:xfrm>
              <a:off x="283303" y="1733855"/>
              <a:ext cx="247372" cy="20613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7</a:t>
              </a:r>
            </a:p>
          </p:txBody>
        </p:sp>
      </p:grpSp>
      <p:graphicFrame>
        <p:nvGraphicFramePr>
          <p:cNvPr id="35" name="표 3"/>
          <p:cNvGraphicFramePr>
            <a:graphicFrameLocks noGrp="1"/>
          </p:cNvGraphicFramePr>
          <p:nvPr/>
        </p:nvGraphicFramePr>
        <p:xfrm>
          <a:off x="1524000" y="0"/>
          <a:ext cx="6369353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97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62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13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공통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로그인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로그인 페이지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3355800"/>
              </p:ext>
            </p:extLst>
          </p:nvPr>
        </p:nvGraphicFramePr>
        <p:xfrm>
          <a:off x="8472264" y="3096"/>
          <a:ext cx="2111351" cy="60058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혜택 종류 상세 설명 영역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위의 간단 설명을 </a:t>
                      </a:r>
                      <a:r>
                        <a:rPr lang="ko-KR" altLang="en-US" sz="80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클릭시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해당하는 상세 설명으로 </a:t>
                      </a:r>
                      <a:r>
                        <a:rPr lang="ko-KR" altLang="en-US" sz="80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포커스된다</a:t>
                      </a:r>
                      <a:endParaRPr lang="ko-KR" altLang="en-US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800" baseline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410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9407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412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멤버십 안내 페이지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851870" y="867802"/>
            <a:ext cx="5339505" cy="103730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851870" y="1888113"/>
            <a:ext cx="5339505" cy="245665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851870" y="4344764"/>
            <a:ext cx="5339505" cy="176939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110149" y="1642636"/>
            <a:ext cx="1424001" cy="338554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600"/>
              <a:t>최소 </a:t>
            </a:r>
            <a:r>
              <a:rPr lang="en-US" altLang="ko-KR" sz="600"/>
              <a:t>1000</a:t>
            </a:r>
            <a:r>
              <a:rPr lang="ko-KR" altLang="en-US" sz="600"/>
              <a:t>포인트부터 사용 가능</a:t>
            </a:r>
          </a:p>
          <a:p>
            <a:pPr lvl="0">
              <a:defRPr/>
            </a:pPr>
            <a:endParaRPr lang="ko-KR" altLang="en-US" sz="1000"/>
          </a:p>
        </p:txBody>
      </p:sp>
      <p:graphicFrame>
        <p:nvGraphicFramePr>
          <p:cNvPr id="31" name="표 30"/>
          <p:cNvGraphicFramePr/>
          <p:nvPr/>
        </p:nvGraphicFramePr>
        <p:xfrm>
          <a:off x="1524000" y="0"/>
          <a:ext cx="6369353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97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62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13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혜택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멤버십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멤버십 상세설명 페이지</a:t>
                      </a: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8" name="그룹 7"/>
          <p:cNvGrpSpPr/>
          <p:nvPr/>
        </p:nvGrpSpPr>
        <p:grpSpPr>
          <a:xfrm>
            <a:off x="1611098" y="897835"/>
            <a:ext cx="240772" cy="215444"/>
            <a:chOff x="292829" y="1695755"/>
            <a:chExt cx="240772" cy="215444"/>
          </a:xfrm>
        </p:grpSpPr>
        <p:sp>
          <p:nvSpPr>
            <p:cNvPr id="9" name="타원 8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0" name="TextBox 96"/>
            <p:cNvSpPr txBox="1"/>
            <p:nvPr/>
          </p:nvSpPr>
          <p:spPr>
            <a:xfrm>
              <a:off x="292829" y="1695755"/>
              <a:ext cx="231051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6807431"/>
              </p:ext>
            </p:extLst>
          </p:nvPr>
        </p:nvGraphicFramePr>
        <p:xfrm>
          <a:off x="8472264" y="3096"/>
          <a:ext cx="2111351" cy="58218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고객센터 메인 </a:t>
                      </a:r>
                      <a:r>
                        <a:rPr lang="ko-KR" altLang="en-US" sz="80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네브바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멤버십</a:t>
                      </a:r>
                      <a:r>
                        <a:rPr lang="en-US" altLang="ko-KR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1:1</a:t>
                      </a: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문의</a:t>
                      </a:r>
                      <a:r>
                        <a:rPr lang="en-US" altLang="ko-KR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이용약관 </a:t>
                      </a:r>
                      <a:r>
                        <a:rPr lang="ko-KR" altLang="en-US" sz="800" baseline="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바로가기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FAQ</a:t>
                      </a:r>
                      <a:r>
                        <a:rPr lang="en-US" altLang="ko-KR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간단 보기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공지사항 간단 보기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이벤트 간단 보기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410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9407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412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고객센터 </a:t>
                      </a:r>
                      <a:r>
                        <a:rPr lang="ko-KR" altLang="en-US" sz="80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메인페이지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 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고객센터에서 할 수 있는 기능들을 짧게 축약해서 보여준다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graphicFrame>
        <p:nvGraphicFramePr>
          <p:cNvPr id="32" name="표 31"/>
          <p:cNvGraphicFramePr/>
          <p:nvPr/>
        </p:nvGraphicFramePr>
        <p:xfrm>
          <a:off x="1524000" y="0"/>
          <a:ext cx="6369353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97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62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13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고객센터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고객센터 메인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고객센터 메인 페이지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3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439732" y="1280009"/>
            <a:ext cx="4323051" cy="824414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 rotWithShape="1">
          <a:blip r:embed="rId3"/>
          <a:srcRect b="60990"/>
          <a:stretch>
            <a:fillRect/>
          </a:stretch>
        </p:blipFill>
        <p:spPr>
          <a:xfrm>
            <a:off x="945492" y="2104424"/>
            <a:ext cx="1494240" cy="1756629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 rotWithShape="1">
          <a:blip r:embed="rId3"/>
          <a:srcRect t="50000"/>
          <a:stretch>
            <a:fillRect/>
          </a:stretch>
        </p:blipFill>
        <p:spPr>
          <a:xfrm>
            <a:off x="945492" y="3841207"/>
            <a:ext cx="1494240" cy="2251412"/>
          </a:xfrm>
          <a:prstGeom prst="rect">
            <a:avLst/>
          </a:prstGeom>
        </p:spPr>
      </p:pic>
      <p:sp>
        <p:nvSpPr>
          <p:cNvPr id="36" name="직사각형 35"/>
          <p:cNvSpPr/>
          <p:nvPr/>
        </p:nvSpPr>
        <p:spPr>
          <a:xfrm>
            <a:off x="1061601" y="5293805"/>
            <a:ext cx="1262021" cy="36747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ko-KR" sz="800">
                <a:solidFill>
                  <a:schemeClr val="dk1"/>
                </a:solidFill>
              </a:rPr>
              <a:t>DWAcademy </a:t>
            </a:r>
            <a:r>
              <a:rPr lang="ko-KR" altLang="en-US" sz="800">
                <a:solidFill>
                  <a:schemeClr val="dk1"/>
                </a:solidFill>
              </a:rPr>
              <a:t>고객센터</a:t>
            </a:r>
          </a:p>
          <a:p>
            <a:pPr>
              <a:defRPr/>
            </a:pPr>
            <a:r>
              <a:rPr lang="en-US" altLang="ko-KR" sz="800">
                <a:solidFill>
                  <a:schemeClr val="dk1"/>
                </a:solidFill>
              </a:rPr>
              <a:t>070-0000-0000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3773154" y="1455748"/>
            <a:ext cx="1656207" cy="472937"/>
          </a:xfrm>
          <a:prstGeom prst="rect">
            <a:avLst/>
          </a:prstGeom>
          <a:solidFill>
            <a:srgbClr val="17181D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900">
                <a:solidFill>
                  <a:schemeClr val="lt1"/>
                </a:solidFill>
              </a:rPr>
              <a:t>고객센터 홈</a:t>
            </a:r>
          </a:p>
        </p:txBody>
      </p:sp>
      <p:pic>
        <p:nvPicPr>
          <p:cNvPr id="39" name="그림 38"/>
          <p:cNvPicPr>
            <a:picLocks noChangeAspect="1"/>
          </p:cNvPicPr>
          <p:nvPr/>
        </p:nvPicPr>
        <p:blipFill rotWithShape="1">
          <a:blip r:embed="rId4"/>
          <a:srcRect r="5430" b="50000"/>
          <a:stretch>
            <a:fillRect/>
          </a:stretch>
        </p:blipFill>
        <p:spPr>
          <a:xfrm>
            <a:off x="2439732" y="2442671"/>
            <a:ext cx="4323051" cy="1080135"/>
          </a:xfrm>
          <a:prstGeom prst="rect">
            <a:avLst/>
          </a:prstGeom>
        </p:spPr>
      </p:pic>
      <p:pic>
        <p:nvPicPr>
          <p:cNvPr id="40" name="그림 39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2539722" y="3736642"/>
            <a:ext cx="4123070" cy="1230271"/>
          </a:xfrm>
          <a:prstGeom prst="rect">
            <a:avLst/>
          </a:prstGeom>
        </p:spPr>
      </p:pic>
      <p:pic>
        <p:nvPicPr>
          <p:cNvPr id="41" name="그림 40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2593101" y="4974916"/>
            <a:ext cx="4016312" cy="1117703"/>
          </a:xfrm>
          <a:prstGeom prst="rect">
            <a:avLst/>
          </a:prstGeom>
        </p:spPr>
      </p:pic>
      <p:sp>
        <p:nvSpPr>
          <p:cNvPr id="42" name="직사각형 41"/>
          <p:cNvSpPr/>
          <p:nvPr/>
        </p:nvSpPr>
        <p:spPr>
          <a:xfrm>
            <a:off x="5376395" y="2858914"/>
            <a:ext cx="1324910" cy="5605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ko-KR" altLang="en-US" sz="900" dirty="0">
                <a:solidFill>
                  <a:schemeClr val="dk1"/>
                </a:solidFill>
              </a:rPr>
              <a:t>이용약관</a:t>
            </a:r>
          </a:p>
          <a:p>
            <a:pPr>
              <a:defRPr/>
            </a:pPr>
            <a:r>
              <a:rPr lang="en-US" altLang="ko-KR" sz="700" dirty="0" err="1">
                <a:solidFill>
                  <a:schemeClr val="dk1"/>
                </a:solidFill>
              </a:rPr>
              <a:t>DWCinema</a:t>
            </a:r>
            <a:r>
              <a:rPr lang="ko-KR" altLang="en-US" sz="700" dirty="0">
                <a:solidFill>
                  <a:schemeClr val="dk1"/>
                </a:solidFill>
              </a:rPr>
              <a:t>의 자세한 이용약관을 확인할 수 있습니다</a:t>
            </a:r>
          </a:p>
        </p:txBody>
      </p:sp>
      <p:grpSp>
        <p:nvGrpSpPr>
          <p:cNvPr id="13" name="그룹 12"/>
          <p:cNvGrpSpPr/>
          <p:nvPr/>
        </p:nvGrpSpPr>
        <p:grpSpPr>
          <a:xfrm>
            <a:off x="725116" y="2193011"/>
            <a:ext cx="240772" cy="215444"/>
            <a:chOff x="292829" y="1695755"/>
            <a:chExt cx="240772" cy="215444"/>
          </a:xfrm>
        </p:grpSpPr>
        <p:sp>
          <p:nvSpPr>
            <p:cNvPr id="14" name="타원 13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5" name="TextBox 96"/>
            <p:cNvSpPr txBox="1"/>
            <p:nvPr/>
          </p:nvSpPr>
          <p:spPr>
            <a:xfrm>
              <a:off x="292829" y="1695755"/>
              <a:ext cx="231051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2578599" y="2257249"/>
            <a:ext cx="240772" cy="215444"/>
            <a:chOff x="292829" y="1695755"/>
            <a:chExt cx="240772" cy="215444"/>
          </a:xfrm>
        </p:grpSpPr>
        <p:sp>
          <p:nvSpPr>
            <p:cNvPr id="17" name="타원 16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8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  <a:endParaRPr lang="en-US" altLang="ko-KR" sz="8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2580716" y="3584207"/>
            <a:ext cx="240772" cy="215444"/>
            <a:chOff x="292829" y="1695755"/>
            <a:chExt cx="240772" cy="215444"/>
          </a:xfrm>
        </p:grpSpPr>
        <p:sp>
          <p:nvSpPr>
            <p:cNvPr id="20" name="타원 19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1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  <a:endParaRPr lang="en-US" altLang="ko-KR" sz="8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4674618" y="3576658"/>
            <a:ext cx="240772" cy="215444"/>
            <a:chOff x="292829" y="1695755"/>
            <a:chExt cx="240772" cy="215444"/>
          </a:xfrm>
        </p:grpSpPr>
        <p:sp>
          <p:nvSpPr>
            <p:cNvPr id="23" name="타원 22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4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4</a:t>
              </a:r>
              <a:endParaRPr lang="en-US" altLang="ko-KR" sz="8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2396031" y="4975794"/>
            <a:ext cx="240772" cy="215444"/>
            <a:chOff x="292829" y="1695755"/>
            <a:chExt cx="240772" cy="215444"/>
          </a:xfrm>
        </p:grpSpPr>
        <p:sp>
          <p:nvSpPr>
            <p:cNvPr id="26" name="타원 25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7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5</a:t>
              </a:r>
              <a:endParaRPr lang="en-US" altLang="ko-KR" sz="8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sp>
        <p:nvSpPr>
          <p:cNvPr id="28" name="직사각형 27"/>
          <p:cNvSpPr/>
          <p:nvPr/>
        </p:nvSpPr>
        <p:spPr>
          <a:xfrm>
            <a:off x="2435273" y="2883878"/>
            <a:ext cx="1324910" cy="5605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ko-KR" altLang="en-US" sz="900" dirty="0" smtClean="0">
                <a:solidFill>
                  <a:schemeClr val="dk1"/>
                </a:solidFill>
              </a:rPr>
              <a:t>멤버십</a:t>
            </a:r>
            <a:endParaRPr lang="ko-KR" altLang="en-US" sz="900" dirty="0">
              <a:solidFill>
                <a:schemeClr val="dk1"/>
              </a:solidFill>
            </a:endParaRPr>
          </a:p>
          <a:p>
            <a:pPr>
              <a:defRPr/>
            </a:pPr>
            <a:r>
              <a:rPr lang="en-US" altLang="ko-KR" sz="700" dirty="0" err="1">
                <a:solidFill>
                  <a:schemeClr val="dk1"/>
                </a:solidFill>
              </a:rPr>
              <a:t>DWCinema</a:t>
            </a:r>
            <a:r>
              <a:rPr lang="ko-KR" altLang="en-US" sz="700" dirty="0">
                <a:solidFill>
                  <a:schemeClr val="dk1"/>
                </a:solidFill>
              </a:rPr>
              <a:t>의 자세한 </a:t>
            </a:r>
            <a:r>
              <a:rPr lang="ko-KR" altLang="en-US" sz="700" dirty="0" smtClean="0">
                <a:solidFill>
                  <a:schemeClr val="dk1"/>
                </a:solidFill>
              </a:rPr>
              <a:t>멤버십 약관을 확인할 수 있습니다</a:t>
            </a:r>
            <a:endParaRPr lang="ko-KR" altLang="en-US" sz="700" dirty="0">
              <a:solidFill>
                <a:schemeClr val="dk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0430488"/>
              </p:ext>
            </p:extLst>
          </p:nvPr>
        </p:nvGraphicFramePr>
        <p:xfrm>
          <a:off x="8472264" y="3096"/>
          <a:ext cx="2111351" cy="58218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검색 필터 영역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해당하는 공지사항 리스트 조회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페이지네이션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410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9407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412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공지사항 메인 페이지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68770"/>
          <a:stretch>
            <a:fillRect/>
          </a:stretch>
        </p:blipFill>
        <p:spPr>
          <a:xfrm>
            <a:off x="2294313" y="1264230"/>
            <a:ext cx="4595519" cy="66432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294313" y="1928553"/>
            <a:ext cx="4595519" cy="318354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982965" y="5112100"/>
            <a:ext cx="3218214" cy="417176"/>
          </a:xfrm>
          <a:prstGeom prst="rect">
            <a:avLst/>
          </a:prstGeom>
        </p:spPr>
      </p:pic>
      <p:graphicFrame>
        <p:nvGraphicFramePr>
          <p:cNvPr id="31" name="표 30"/>
          <p:cNvGraphicFramePr/>
          <p:nvPr/>
        </p:nvGraphicFramePr>
        <p:xfrm>
          <a:off x="1524000" y="0"/>
          <a:ext cx="6369353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97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62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13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고객센터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공지사항 메인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공지사항 메인 페이지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7" name="그룹 6"/>
          <p:cNvGrpSpPr/>
          <p:nvPr/>
        </p:nvGrpSpPr>
        <p:grpSpPr>
          <a:xfrm>
            <a:off x="2173927" y="2592876"/>
            <a:ext cx="240772" cy="215444"/>
            <a:chOff x="292829" y="1695755"/>
            <a:chExt cx="240772" cy="215444"/>
          </a:xfrm>
        </p:grpSpPr>
        <p:sp>
          <p:nvSpPr>
            <p:cNvPr id="8" name="타원 7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9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  <a:endParaRPr lang="en-US" altLang="ko-KR" sz="8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4223740" y="2047112"/>
            <a:ext cx="240772" cy="215444"/>
            <a:chOff x="292829" y="1695755"/>
            <a:chExt cx="240772" cy="215444"/>
          </a:xfrm>
        </p:grpSpPr>
        <p:sp>
          <p:nvSpPr>
            <p:cNvPr id="11" name="타원 10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2" name="TextBox 96"/>
            <p:cNvSpPr txBox="1"/>
            <p:nvPr/>
          </p:nvSpPr>
          <p:spPr>
            <a:xfrm>
              <a:off x="292829" y="1695755"/>
              <a:ext cx="231051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2862579" y="5212966"/>
            <a:ext cx="240772" cy="215444"/>
            <a:chOff x="292829" y="1695755"/>
            <a:chExt cx="240772" cy="215444"/>
          </a:xfrm>
        </p:grpSpPr>
        <p:sp>
          <p:nvSpPr>
            <p:cNvPr id="14" name="타원 13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5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  <a:endParaRPr lang="en-US" altLang="ko-KR" sz="8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4540531"/>
              </p:ext>
            </p:extLst>
          </p:nvPr>
        </p:nvGraphicFramePr>
        <p:xfrm>
          <a:off x="8472264" y="3096"/>
          <a:ext cx="2111351" cy="58218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공지사항 간단</a:t>
                      </a: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정보</a:t>
                      </a:r>
                      <a:endParaRPr lang="en-US" altLang="ko-KR" sz="800" baseline="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지역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지점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제목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등록일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공지 내용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이전글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또는 </a:t>
                      </a:r>
                      <a:r>
                        <a:rPr lang="ko-KR" altLang="en-US" sz="80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다음글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선택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410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9407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412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공지사항 상세 페이지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196367" y="1874344"/>
            <a:ext cx="4595519" cy="337749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b="68770"/>
          <a:stretch>
            <a:fillRect/>
          </a:stretch>
        </p:blipFill>
        <p:spPr>
          <a:xfrm>
            <a:off x="2196367" y="1210021"/>
            <a:ext cx="4595519" cy="664323"/>
          </a:xfrm>
          <a:prstGeom prst="rect">
            <a:avLst/>
          </a:prstGeom>
        </p:spPr>
      </p:pic>
      <p:graphicFrame>
        <p:nvGraphicFramePr>
          <p:cNvPr id="31" name="표 30"/>
          <p:cNvGraphicFramePr/>
          <p:nvPr/>
        </p:nvGraphicFramePr>
        <p:xfrm>
          <a:off x="1524000" y="0"/>
          <a:ext cx="6369353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97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62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13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고객센터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공지사항 상세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공지사항 상세 페이지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6" name="그룹 5"/>
          <p:cNvGrpSpPr/>
          <p:nvPr/>
        </p:nvGrpSpPr>
        <p:grpSpPr>
          <a:xfrm>
            <a:off x="1958459" y="1905035"/>
            <a:ext cx="240772" cy="215444"/>
            <a:chOff x="292829" y="1695755"/>
            <a:chExt cx="240772" cy="215444"/>
          </a:xfrm>
        </p:grpSpPr>
        <p:sp>
          <p:nvSpPr>
            <p:cNvPr id="7" name="타원 6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8" name="TextBox 96"/>
            <p:cNvSpPr txBox="1"/>
            <p:nvPr/>
          </p:nvSpPr>
          <p:spPr>
            <a:xfrm>
              <a:off x="292829" y="1695755"/>
              <a:ext cx="231051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1917339" y="2420860"/>
            <a:ext cx="240772" cy="215444"/>
            <a:chOff x="292829" y="1695755"/>
            <a:chExt cx="240772" cy="215444"/>
          </a:xfrm>
        </p:grpSpPr>
        <p:sp>
          <p:nvSpPr>
            <p:cNvPr id="10" name="타원 9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  <a:endParaRPr lang="en-US" altLang="ko-KR" sz="8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1961323" y="4293120"/>
            <a:ext cx="240772" cy="215444"/>
            <a:chOff x="292829" y="1695755"/>
            <a:chExt cx="240772" cy="215444"/>
          </a:xfrm>
        </p:grpSpPr>
        <p:sp>
          <p:nvSpPr>
            <p:cNvPr id="13" name="타원 12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4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  <a:endParaRPr lang="en-US" altLang="ko-KR" sz="8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8415151"/>
              </p:ext>
            </p:extLst>
          </p:nvPr>
        </p:nvGraphicFramePr>
        <p:xfrm>
          <a:off x="8472264" y="3096"/>
          <a:ext cx="2111351" cy="58218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이용자가 원하는 분류를 쉽게 찾아 볼 수 있는 필터 버튼이 있다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FAQ </a:t>
                      </a: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글 제목</a:t>
                      </a:r>
                      <a:endParaRPr lang="en-US" altLang="ko-KR" sz="800" baseline="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>
                        <a:defRPr/>
                      </a:pPr>
                      <a:r>
                        <a:rPr lang="ko-KR" altLang="en-US" sz="800" baseline="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클릭시</a:t>
                      </a: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내용이 </a:t>
                      </a:r>
                      <a:r>
                        <a:rPr lang="ko-KR" altLang="en-US" sz="800" baseline="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롤업되어</a:t>
                      </a: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나온다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FAQ</a:t>
                      </a:r>
                      <a:r>
                        <a:rPr lang="en-US" altLang="ko-KR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글 내용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410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9407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412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FAQ 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페이지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 </a:t>
                      </a:r>
                    </a:p>
                    <a:p>
                      <a:pPr algn="ctr" latinLnBrk="1"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분류에 따라 따로 볼 수 있다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596854" y="933750"/>
            <a:ext cx="3654317" cy="69688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585934" y="1696584"/>
            <a:ext cx="3676155" cy="3822513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6224385" y="5223435"/>
            <a:ext cx="53571" cy="1972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aphicFrame>
        <p:nvGraphicFramePr>
          <p:cNvPr id="31" name="표 30"/>
          <p:cNvGraphicFramePr/>
          <p:nvPr/>
        </p:nvGraphicFramePr>
        <p:xfrm>
          <a:off x="1524000" y="0"/>
          <a:ext cx="6369353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97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62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13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고객센터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FAQ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FAQ </a:t>
                      </a: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페이지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7" name="그룹 6"/>
          <p:cNvGrpSpPr/>
          <p:nvPr/>
        </p:nvGrpSpPr>
        <p:grpSpPr>
          <a:xfrm>
            <a:off x="2316861" y="1713439"/>
            <a:ext cx="240772" cy="215444"/>
            <a:chOff x="292829" y="1695755"/>
            <a:chExt cx="240772" cy="215444"/>
          </a:xfrm>
        </p:grpSpPr>
        <p:sp>
          <p:nvSpPr>
            <p:cNvPr id="8" name="타원 7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9" name="TextBox 96"/>
            <p:cNvSpPr txBox="1"/>
            <p:nvPr/>
          </p:nvSpPr>
          <p:spPr>
            <a:xfrm>
              <a:off x="292829" y="1695755"/>
              <a:ext cx="231051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2316861" y="2348850"/>
            <a:ext cx="240772" cy="215444"/>
            <a:chOff x="292829" y="1695755"/>
            <a:chExt cx="240772" cy="215444"/>
          </a:xfrm>
        </p:grpSpPr>
        <p:sp>
          <p:nvSpPr>
            <p:cNvPr id="11" name="타원 10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2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  <a:endParaRPr lang="en-US" altLang="ko-KR" sz="8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2330466" y="2724049"/>
            <a:ext cx="240772" cy="215444"/>
            <a:chOff x="292829" y="1695755"/>
            <a:chExt cx="240772" cy="215444"/>
          </a:xfrm>
        </p:grpSpPr>
        <p:sp>
          <p:nvSpPr>
            <p:cNvPr id="14" name="타원 13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5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  <a:endParaRPr lang="en-US" altLang="ko-KR" sz="8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2256110"/>
              </p:ext>
            </p:extLst>
          </p:nvPr>
        </p:nvGraphicFramePr>
        <p:xfrm>
          <a:off x="8472264" y="3096"/>
          <a:ext cx="2111351" cy="58218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1:1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문의 </a:t>
                      </a:r>
                      <a:r>
                        <a:rPr lang="ko-KR" altLang="en-US" sz="80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인지사항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안내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회원이라면 나의 </a:t>
                      </a:r>
                      <a:r>
                        <a:rPr lang="ko-KR" altLang="en-US" sz="800" baseline="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문의내역</a:t>
                      </a:r>
                      <a:endParaRPr lang="en-US" altLang="ko-KR" sz="800" baseline="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>
                        <a:defRPr/>
                      </a:pPr>
                      <a:r>
                        <a:rPr lang="ko-KR" altLang="en-US" sz="800" baseline="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바로가기</a:t>
                      </a: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버튼 사용 가능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문의 전 개인정보 수집에 대한 동의 수락 창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410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9407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412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1:1</a:t>
                      </a:r>
                      <a:r>
                        <a:rPr lang="en-US" altLang="ko-KR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문의 작성 페이지</a:t>
                      </a:r>
                      <a:r>
                        <a:rPr lang="en-US" altLang="ko-KR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16967" y="1140419"/>
            <a:ext cx="5343344" cy="101898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916967" y="2159406"/>
            <a:ext cx="5343344" cy="3725742"/>
          </a:xfrm>
          <a:prstGeom prst="rect">
            <a:avLst/>
          </a:prstGeom>
        </p:spPr>
      </p:pic>
      <p:graphicFrame>
        <p:nvGraphicFramePr>
          <p:cNvPr id="31" name="표 30"/>
          <p:cNvGraphicFramePr/>
          <p:nvPr/>
        </p:nvGraphicFramePr>
        <p:xfrm>
          <a:off x="1524000" y="0"/>
          <a:ext cx="6369353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97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62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13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고객센터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1:1</a:t>
                      </a:r>
                      <a:r>
                        <a:rPr lang="ko-KR" altLang="en-US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문의 작성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1:1</a:t>
                      </a: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문의 작성 페이지</a:t>
                      </a: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6" name="그룹 5"/>
          <p:cNvGrpSpPr/>
          <p:nvPr/>
        </p:nvGrpSpPr>
        <p:grpSpPr>
          <a:xfrm>
            <a:off x="1828465" y="2622951"/>
            <a:ext cx="240772" cy="215444"/>
            <a:chOff x="292829" y="1695755"/>
            <a:chExt cx="240772" cy="215444"/>
          </a:xfrm>
        </p:grpSpPr>
        <p:sp>
          <p:nvSpPr>
            <p:cNvPr id="7" name="타원 6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8" name="TextBox 96"/>
            <p:cNvSpPr txBox="1"/>
            <p:nvPr/>
          </p:nvSpPr>
          <p:spPr>
            <a:xfrm>
              <a:off x="292829" y="1695755"/>
              <a:ext cx="231051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1791720" y="3583389"/>
            <a:ext cx="240772" cy="215444"/>
            <a:chOff x="292829" y="1695755"/>
            <a:chExt cx="240772" cy="215444"/>
          </a:xfrm>
        </p:grpSpPr>
        <p:sp>
          <p:nvSpPr>
            <p:cNvPr id="10" name="타원 9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  <a:endParaRPr lang="en-US" altLang="ko-KR" sz="8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6096000" y="2622951"/>
            <a:ext cx="240772" cy="215444"/>
            <a:chOff x="292829" y="1695755"/>
            <a:chExt cx="240772" cy="215444"/>
          </a:xfrm>
        </p:grpSpPr>
        <p:sp>
          <p:nvSpPr>
            <p:cNvPr id="13" name="타원 12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4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  <a:endParaRPr lang="en-US" altLang="ko-KR" sz="8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4199456"/>
              </p:ext>
            </p:extLst>
          </p:nvPr>
        </p:nvGraphicFramePr>
        <p:xfrm>
          <a:off x="8472264" y="3096"/>
          <a:ext cx="2111351" cy="58218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1:1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문의 작성 폼 양식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사진 첨부 가능 </a:t>
                      </a:r>
                      <a:r>
                        <a:rPr lang="en-US" altLang="ko-KR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최대 </a:t>
                      </a:r>
                      <a:r>
                        <a:rPr lang="en-US" altLang="ko-KR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개</a:t>
                      </a:r>
                      <a:r>
                        <a:rPr lang="en-US" altLang="ko-KR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)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410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9407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412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1:1</a:t>
                      </a:r>
                      <a:r>
                        <a:rPr lang="en-US" altLang="ko-KR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문의 작성 페이지</a:t>
                      </a:r>
                      <a:r>
                        <a:rPr lang="en-US" altLang="ko-KR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95781" y="867802"/>
            <a:ext cx="5667043" cy="5515306"/>
          </a:xfrm>
          <a:prstGeom prst="rect">
            <a:avLst/>
          </a:prstGeom>
        </p:spPr>
      </p:pic>
      <p:graphicFrame>
        <p:nvGraphicFramePr>
          <p:cNvPr id="31" name="표 30"/>
          <p:cNvGraphicFramePr/>
          <p:nvPr/>
        </p:nvGraphicFramePr>
        <p:xfrm>
          <a:off x="1524000" y="0"/>
          <a:ext cx="6369353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97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62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13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고객센터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1:1</a:t>
                      </a:r>
                      <a:r>
                        <a:rPr lang="ko-KR" altLang="en-US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문의 작성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1:1</a:t>
                      </a: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문의 작성 페이지</a:t>
                      </a: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6" name="그룹 5"/>
          <p:cNvGrpSpPr/>
          <p:nvPr/>
        </p:nvGrpSpPr>
        <p:grpSpPr>
          <a:xfrm>
            <a:off x="1489505" y="1340710"/>
            <a:ext cx="240772" cy="215444"/>
            <a:chOff x="292829" y="1695755"/>
            <a:chExt cx="240772" cy="215444"/>
          </a:xfrm>
        </p:grpSpPr>
        <p:sp>
          <p:nvSpPr>
            <p:cNvPr id="7" name="타원 6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8" name="TextBox 96"/>
            <p:cNvSpPr txBox="1"/>
            <p:nvPr/>
          </p:nvSpPr>
          <p:spPr>
            <a:xfrm>
              <a:off x="292829" y="1695755"/>
              <a:ext cx="231051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1466665" y="5157240"/>
            <a:ext cx="240772" cy="215444"/>
            <a:chOff x="292829" y="1695755"/>
            <a:chExt cx="240772" cy="215444"/>
          </a:xfrm>
        </p:grpSpPr>
        <p:sp>
          <p:nvSpPr>
            <p:cNvPr id="10" name="타원 9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  <a:endParaRPr lang="en-US" altLang="ko-KR" sz="8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0974761"/>
              </p:ext>
            </p:extLst>
          </p:nvPr>
        </p:nvGraphicFramePr>
        <p:xfrm>
          <a:off x="8472264" y="3096"/>
          <a:ext cx="2111351" cy="58218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1:1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문의 </a:t>
                      </a:r>
                      <a:r>
                        <a:rPr lang="ko-KR" altLang="en-US" sz="80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작성완료시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보여지는 </a:t>
                      </a:r>
                      <a:r>
                        <a:rPr lang="ko-KR" altLang="en-US" sz="80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모달창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800" baseline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410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9407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412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1:1</a:t>
                      </a:r>
                      <a:r>
                        <a:rPr lang="en-US" altLang="ko-KR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문의 작성 페이지</a:t>
                      </a:r>
                      <a:r>
                        <a:rPr lang="en-US" altLang="ko-KR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>
                        <a:defRPr/>
                      </a:pP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695781" y="867802"/>
            <a:ext cx="5667043" cy="5515306"/>
          </a:xfrm>
          <a:prstGeom prst="rect">
            <a:avLst/>
          </a:prstGeom>
        </p:spPr>
      </p:pic>
      <p:pic>
        <p:nvPicPr>
          <p:cNvPr id="31" name="그림 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654397" y="2591079"/>
            <a:ext cx="3749811" cy="1675841"/>
          </a:xfrm>
          <a:prstGeom prst="rect">
            <a:avLst/>
          </a:prstGeom>
        </p:spPr>
      </p:pic>
      <p:graphicFrame>
        <p:nvGraphicFramePr>
          <p:cNvPr id="32" name="표 31"/>
          <p:cNvGraphicFramePr/>
          <p:nvPr/>
        </p:nvGraphicFramePr>
        <p:xfrm>
          <a:off x="1524000" y="0"/>
          <a:ext cx="6369353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97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62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13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고객센터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1:1</a:t>
                      </a:r>
                      <a:r>
                        <a:rPr lang="ko-KR" altLang="en-US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문의 작성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1:1</a:t>
                      </a: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문의 작성 페이지</a:t>
                      </a: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-</a:t>
                      </a: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작성완료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2783540" y="3068950"/>
            <a:ext cx="3528490" cy="5760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 smtClean="0">
                <a:solidFill>
                  <a:schemeClr val="tx1"/>
                </a:solidFill>
              </a:rPr>
              <a:t>1:1</a:t>
            </a:r>
            <a:r>
              <a:rPr lang="ko-KR" altLang="en-US" sz="1050" dirty="0" smtClean="0">
                <a:solidFill>
                  <a:schemeClr val="tx1"/>
                </a:solidFill>
              </a:rPr>
              <a:t>문의가 등록되었습니다</a:t>
            </a:r>
            <a:r>
              <a:rPr lang="en-US" altLang="ko-KR" sz="1050" dirty="0" smtClean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ko-KR" altLang="en-US" sz="1050" dirty="0" smtClean="0">
                <a:solidFill>
                  <a:schemeClr val="tx1"/>
                </a:solidFill>
              </a:rPr>
              <a:t>고객센터 또는 </a:t>
            </a:r>
            <a:r>
              <a:rPr lang="ko-KR" altLang="en-US" sz="1050" dirty="0" err="1" smtClean="0">
                <a:solidFill>
                  <a:schemeClr val="tx1"/>
                </a:solidFill>
              </a:rPr>
              <a:t>마이페이지</a:t>
            </a:r>
            <a:r>
              <a:rPr lang="ko-KR" altLang="en-US" sz="1050" dirty="0" smtClean="0">
                <a:solidFill>
                  <a:schemeClr val="tx1"/>
                </a:solidFill>
              </a:rPr>
              <a:t> 내 </a:t>
            </a:r>
            <a:r>
              <a:rPr lang="en-US" altLang="ko-KR" sz="1050" dirty="0" smtClean="0">
                <a:solidFill>
                  <a:schemeClr val="tx1"/>
                </a:solidFill>
              </a:rPr>
              <a:t>1:1</a:t>
            </a:r>
            <a:r>
              <a:rPr lang="ko-KR" altLang="en-US" sz="1050" dirty="0" smtClean="0">
                <a:solidFill>
                  <a:schemeClr val="tx1"/>
                </a:solidFill>
              </a:rPr>
              <a:t>문의 내역으로 진행상황을 조회할 수 있습니다</a:t>
            </a:r>
            <a:r>
              <a:rPr lang="en-US" altLang="ko-KR" sz="1050" dirty="0" smtClean="0">
                <a:solidFill>
                  <a:schemeClr val="tx1"/>
                </a:solidFill>
              </a:rPr>
              <a:t>.</a:t>
            </a:r>
            <a:endParaRPr lang="ko-KR" altLang="en-US" sz="1050" dirty="0">
              <a:solidFill>
                <a:schemeClr val="tx1"/>
              </a:solidFill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2413625" y="2591079"/>
            <a:ext cx="240772" cy="215444"/>
            <a:chOff x="292829" y="1695755"/>
            <a:chExt cx="240772" cy="215444"/>
          </a:xfrm>
        </p:grpSpPr>
        <p:sp>
          <p:nvSpPr>
            <p:cNvPr id="8" name="타원 7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9" name="TextBox 96"/>
            <p:cNvSpPr txBox="1"/>
            <p:nvPr/>
          </p:nvSpPr>
          <p:spPr>
            <a:xfrm>
              <a:off x="292829" y="1695755"/>
              <a:ext cx="231051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4227316"/>
              </p:ext>
            </p:extLst>
          </p:nvPr>
        </p:nvGraphicFramePr>
        <p:xfrm>
          <a:off x="8472264" y="3096"/>
          <a:ext cx="2111351" cy="58839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이용약관 항목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해당 항목 </a:t>
                      </a:r>
                      <a:r>
                        <a:rPr lang="ko-KR" altLang="en-US" sz="80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클릭시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상세설명으로 </a:t>
                      </a:r>
                      <a:r>
                        <a:rPr lang="ko-KR" altLang="en-US" sz="80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포커스된다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이용약관 상세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410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9407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412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이용약관 설명 페이지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graphicFrame>
        <p:nvGraphicFramePr>
          <p:cNvPr id="32" name="표 31"/>
          <p:cNvGraphicFramePr/>
          <p:nvPr/>
        </p:nvGraphicFramePr>
        <p:xfrm>
          <a:off x="1524000" y="0"/>
          <a:ext cx="6369353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97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62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13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고객센터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이용약관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이용약관 페이지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3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853084" y="867802"/>
            <a:ext cx="3242916" cy="618430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853084" y="1486233"/>
            <a:ext cx="3269807" cy="2230803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853084" y="3808680"/>
            <a:ext cx="3251001" cy="2212644"/>
          </a:xfrm>
          <a:prstGeom prst="rect">
            <a:avLst/>
          </a:prstGeom>
        </p:spPr>
      </p:pic>
      <p:sp>
        <p:nvSpPr>
          <p:cNvPr id="37" name="직사각형 36"/>
          <p:cNvSpPr/>
          <p:nvPr/>
        </p:nvSpPr>
        <p:spPr>
          <a:xfrm>
            <a:off x="3911915" y="940549"/>
            <a:ext cx="1152144" cy="472937"/>
          </a:xfrm>
          <a:prstGeom prst="rect">
            <a:avLst/>
          </a:prstGeom>
          <a:solidFill>
            <a:srgbClr val="17181D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900">
                <a:solidFill>
                  <a:schemeClr val="lt1"/>
                </a:solidFill>
              </a:rPr>
              <a:t>이용약관</a:t>
            </a:r>
          </a:p>
        </p:txBody>
      </p:sp>
      <p:grpSp>
        <p:nvGrpSpPr>
          <p:cNvPr id="8" name="그룹 7"/>
          <p:cNvGrpSpPr/>
          <p:nvPr/>
        </p:nvGrpSpPr>
        <p:grpSpPr>
          <a:xfrm>
            <a:off x="2612312" y="1996941"/>
            <a:ext cx="240772" cy="215444"/>
            <a:chOff x="292829" y="1695755"/>
            <a:chExt cx="240772" cy="215444"/>
          </a:xfrm>
        </p:grpSpPr>
        <p:sp>
          <p:nvSpPr>
            <p:cNvPr id="9" name="타원 8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0" name="TextBox 96"/>
            <p:cNvSpPr txBox="1"/>
            <p:nvPr/>
          </p:nvSpPr>
          <p:spPr>
            <a:xfrm>
              <a:off x="292829" y="1695755"/>
              <a:ext cx="231051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2612312" y="3897905"/>
            <a:ext cx="240772" cy="215444"/>
            <a:chOff x="292829" y="1695755"/>
            <a:chExt cx="240772" cy="215444"/>
          </a:xfrm>
        </p:grpSpPr>
        <p:sp>
          <p:nvSpPr>
            <p:cNvPr id="12" name="타원 11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3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  <a:endParaRPr lang="en-US" altLang="ko-KR" sz="8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4513181"/>
              </p:ext>
            </p:extLst>
          </p:nvPr>
        </p:nvGraphicFramePr>
        <p:xfrm>
          <a:off x="8472264" y="3096"/>
          <a:ext cx="2111351" cy="58839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위치기반서비스 이용약관 항목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해당 항목 </a:t>
                      </a:r>
                      <a:r>
                        <a:rPr lang="ko-KR" altLang="en-US" sz="80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클릭시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상세설명으로 </a:t>
                      </a:r>
                      <a:r>
                        <a:rPr lang="ko-KR" altLang="en-US" sz="80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포커스된다</a:t>
                      </a:r>
                      <a:endParaRPr lang="ko-KR" altLang="en-US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위치기반서비스 이용약관 상세</a:t>
                      </a:r>
                      <a:endParaRPr lang="en-US" altLang="ko-KR" sz="800" baseline="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410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9407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412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위치기반서비스 이용약관 설명 페이지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pic>
        <p:nvPicPr>
          <p:cNvPr id="3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853084" y="867802"/>
            <a:ext cx="3242916" cy="618430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853084" y="1667854"/>
            <a:ext cx="3242915" cy="2078128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853084" y="3745982"/>
            <a:ext cx="3310767" cy="2203332"/>
          </a:xfrm>
          <a:prstGeom prst="rect">
            <a:avLst/>
          </a:prstGeom>
        </p:spPr>
      </p:pic>
      <p:sp>
        <p:nvSpPr>
          <p:cNvPr id="36" name="직사각형 35"/>
          <p:cNvSpPr/>
          <p:nvPr/>
        </p:nvSpPr>
        <p:spPr>
          <a:xfrm>
            <a:off x="3647694" y="940549"/>
            <a:ext cx="1656207" cy="472937"/>
          </a:xfrm>
          <a:prstGeom prst="rect">
            <a:avLst/>
          </a:prstGeom>
          <a:solidFill>
            <a:srgbClr val="17181D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900">
                <a:solidFill>
                  <a:schemeClr val="lt1"/>
                </a:solidFill>
              </a:rPr>
              <a:t>위치기반서비스 이용약관</a:t>
            </a:r>
          </a:p>
        </p:txBody>
      </p:sp>
      <p:graphicFrame>
        <p:nvGraphicFramePr>
          <p:cNvPr id="37" name="표 36"/>
          <p:cNvGraphicFramePr/>
          <p:nvPr/>
        </p:nvGraphicFramePr>
        <p:xfrm>
          <a:off x="1524000" y="0"/>
          <a:ext cx="6371081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97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62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305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고객센터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9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위치기반 서비스 이용약관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위치기반 서비스 이용약관 페이지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8" name="그룹 7"/>
          <p:cNvGrpSpPr/>
          <p:nvPr/>
        </p:nvGrpSpPr>
        <p:grpSpPr>
          <a:xfrm>
            <a:off x="2625173" y="2091448"/>
            <a:ext cx="240772" cy="215444"/>
            <a:chOff x="292829" y="1695755"/>
            <a:chExt cx="240772" cy="215444"/>
          </a:xfrm>
        </p:grpSpPr>
        <p:sp>
          <p:nvSpPr>
            <p:cNvPr id="9" name="타원 8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0" name="TextBox 96"/>
            <p:cNvSpPr txBox="1"/>
            <p:nvPr/>
          </p:nvSpPr>
          <p:spPr>
            <a:xfrm>
              <a:off x="292829" y="1695755"/>
              <a:ext cx="231051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2620312" y="3819882"/>
            <a:ext cx="240772" cy="215444"/>
            <a:chOff x="292829" y="1695755"/>
            <a:chExt cx="240772" cy="215444"/>
          </a:xfrm>
        </p:grpSpPr>
        <p:sp>
          <p:nvSpPr>
            <p:cNvPr id="12" name="타원 11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3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  <a:endParaRPr lang="en-US" altLang="ko-KR" sz="8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표 29"/>
          <p:cNvGraphicFramePr>
            <a:graphicFrameLocks noGrp="1"/>
          </p:cNvGraphicFramePr>
          <p:nvPr/>
        </p:nvGraphicFramePr>
        <p:xfrm>
          <a:off x="8472264" y="3096"/>
          <a:ext cx="2111351" cy="58839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아이디 찾기 페이지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아이디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비밀번호 찾기 선택 탭</a:t>
                      </a:r>
                      <a:endParaRPr lang="en-US" altLang="ko-KR" sz="800" baseline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아이디 찾기를 위해 적어야 할 개인정보 폼 양식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아이디 찾기 버튼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올바르게 작성이 된 상태로 찾기 버튼을 누르면 해당 아이디를 알려준다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410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9407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412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아이디 찾기 페이지</a:t>
                      </a:r>
                    </a:p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회원가입시 작성했던 개인정보를 입력하면 즉시 모달창으로 아이디 확인 가능</a:t>
                      </a:r>
                    </a:p>
                    <a:p>
                      <a:pPr algn="ctr" latinLnBrk="1">
                        <a:defRPr/>
                      </a:pP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370202" y="867802"/>
            <a:ext cx="4417616" cy="360550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319194" y="4698874"/>
            <a:ext cx="2519632" cy="1126058"/>
          </a:xfrm>
          <a:prstGeom prst="rect">
            <a:avLst/>
          </a:prstGeom>
        </p:spPr>
      </p:pic>
      <p:grpSp>
        <p:nvGrpSpPr>
          <p:cNvPr id="6" name="그룹 5"/>
          <p:cNvGrpSpPr/>
          <p:nvPr/>
        </p:nvGrpSpPr>
        <p:grpSpPr>
          <a:xfrm>
            <a:off x="3440639" y="978523"/>
            <a:ext cx="240772" cy="229696"/>
            <a:chOff x="283304" y="1719603"/>
            <a:chExt cx="240772" cy="229696"/>
          </a:xfrm>
        </p:grpSpPr>
        <p:sp>
          <p:nvSpPr>
            <p:cNvPr id="7" name="타원 6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8" name="TextBox 96"/>
            <p:cNvSpPr txBox="1"/>
            <p:nvPr/>
          </p:nvSpPr>
          <p:spPr>
            <a:xfrm>
              <a:off x="283304" y="1733855"/>
              <a:ext cx="241726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2500905" y="2326009"/>
            <a:ext cx="240772" cy="229696"/>
            <a:chOff x="283304" y="1719603"/>
            <a:chExt cx="240772" cy="229696"/>
          </a:xfrm>
        </p:grpSpPr>
        <p:sp>
          <p:nvSpPr>
            <p:cNvPr id="10" name="타원 9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" name="TextBox 96"/>
            <p:cNvSpPr txBox="1"/>
            <p:nvPr/>
          </p:nvSpPr>
          <p:spPr>
            <a:xfrm>
              <a:off x="283304" y="1733855"/>
              <a:ext cx="248010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2500905" y="1511590"/>
            <a:ext cx="240772" cy="229696"/>
            <a:chOff x="283304" y="1719603"/>
            <a:chExt cx="240772" cy="229696"/>
          </a:xfrm>
        </p:grpSpPr>
        <p:sp>
          <p:nvSpPr>
            <p:cNvPr id="13" name="타원 12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4" name="TextBox 96"/>
            <p:cNvSpPr txBox="1"/>
            <p:nvPr/>
          </p:nvSpPr>
          <p:spPr>
            <a:xfrm>
              <a:off x="283304" y="1733855"/>
              <a:ext cx="248010" cy="205803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3561025" y="3970602"/>
            <a:ext cx="240772" cy="229696"/>
            <a:chOff x="283304" y="1719603"/>
            <a:chExt cx="240772" cy="229696"/>
          </a:xfrm>
        </p:grpSpPr>
        <p:sp>
          <p:nvSpPr>
            <p:cNvPr id="16" name="타원 15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7" name="TextBox 96"/>
            <p:cNvSpPr txBox="1"/>
            <p:nvPr/>
          </p:nvSpPr>
          <p:spPr>
            <a:xfrm>
              <a:off x="283304" y="1733855"/>
              <a:ext cx="245165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4</a:t>
              </a:r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3063028" y="4698874"/>
            <a:ext cx="240772" cy="229696"/>
            <a:chOff x="283304" y="1719603"/>
            <a:chExt cx="240772" cy="229696"/>
          </a:xfrm>
        </p:grpSpPr>
        <p:sp>
          <p:nvSpPr>
            <p:cNvPr id="19" name="타원 18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0" name="TextBox 96"/>
            <p:cNvSpPr txBox="1"/>
            <p:nvPr/>
          </p:nvSpPr>
          <p:spPr>
            <a:xfrm>
              <a:off x="283304" y="1733855"/>
              <a:ext cx="24786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5</a:t>
              </a:r>
            </a:p>
          </p:txBody>
        </p:sp>
      </p:grpSp>
      <p:sp>
        <p:nvSpPr>
          <p:cNvPr id="3" name="직사각형 2"/>
          <p:cNvSpPr/>
          <p:nvPr/>
        </p:nvSpPr>
        <p:spPr>
          <a:xfrm>
            <a:off x="3440639" y="5238750"/>
            <a:ext cx="988486" cy="16192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4143375" y="5095875"/>
            <a:ext cx="604201" cy="14287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800">
                <a:solidFill>
                  <a:schemeClr val="tx1"/>
                </a:solidFill>
              </a:rPr>
              <a:t>jjgod66</a:t>
            </a:r>
            <a:endParaRPr lang="ko-KR" altLang="en-US" sz="800">
              <a:solidFill>
                <a:schemeClr val="tx1"/>
              </a:solidFill>
            </a:endParaRPr>
          </a:p>
        </p:txBody>
      </p:sp>
      <p:graphicFrame>
        <p:nvGraphicFramePr>
          <p:cNvPr id="31" name="표 3"/>
          <p:cNvGraphicFramePr>
            <a:graphicFrameLocks noGrp="1"/>
          </p:cNvGraphicFramePr>
          <p:nvPr/>
        </p:nvGraphicFramePr>
        <p:xfrm>
          <a:off x="1524000" y="0"/>
          <a:ext cx="6369353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97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62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13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공통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아이디</a:t>
                      </a: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비밀번호 찾기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아이디 찾기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5488970"/>
              </p:ext>
            </p:extLst>
          </p:nvPr>
        </p:nvGraphicFramePr>
        <p:xfrm>
          <a:off x="8472264" y="3096"/>
          <a:ext cx="2111351" cy="58839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개인정보처리방침 항목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해당 항목 </a:t>
                      </a:r>
                      <a:r>
                        <a:rPr lang="ko-KR" altLang="en-US" sz="80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클릭시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상세설명으로 </a:t>
                      </a:r>
                      <a:r>
                        <a:rPr lang="ko-KR" altLang="en-US" sz="80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포커스된다</a:t>
                      </a:r>
                      <a:endParaRPr lang="ko-KR" altLang="en-US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개인정보처리방침 상세</a:t>
                      </a:r>
                      <a:endParaRPr lang="en-US" altLang="ko-KR" sz="800" baseline="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410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9407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412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개인정보처리방침 설명 페이지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graphicFrame>
        <p:nvGraphicFramePr>
          <p:cNvPr id="32" name="표 31"/>
          <p:cNvGraphicFramePr/>
          <p:nvPr/>
        </p:nvGraphicFramePr>
        <p:xfrm>
          <a:off x="1524000" y="0"/>
          <a:ext cx="6369353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97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62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13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고객센터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개인정보처리방침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개인정보처리방침 페이지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3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853084" y="867802"/>
            <a:ext cx="3242916" cy="618430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853084" y="1486233"/>
            <a:ext cx="3251237" cy="2230803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853084" y="3717036"/>
            <a:ext cx="3242916" cy="2197303"/>
          </a:xfrm>
          <a:prstGeom prst="rect">
            <a:avLst/>
          </a:prstGeom>
        </p:spPr>
      </p:pic>
      <p:sp>
        <p:nvSpPr>
          <p:cNvPr id="36" name="직사각형 35"/>
          <p:cNvSpPr/>
          <p:nvPr/>
        </p:nvSpPr>
        <p:spPr>
          <a:xfrm>
            <a:off x="3647694" y="940549"/>
            <a:ext cx="1656207" cy="472937"/>
          </a:xfrm>
          <a:prstGeom prst="rect">
            <a:avLst/>
          </a:prstGeom>
          <a:solidFill>
            <a:srgbClr val="17181D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900">
                <a:solidFill>
                  <a:schemeClr val="lt1"/>
                </a:solidFill>
              </a:rPr>
              <a:t>개인정보처리방침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5519920" y="1556740"/>
            <a:ext cx="576080" cy="21603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/>
          <p:cNvGrpSpPr/>
          <p:nvPr/>
        </p:nvGrpSpPr>
        <p:grpSpPr>
          <a:xfrm>
            <a:off x="2610810" y="2452434"/>
            <a:ext cx="240772" cy="215444"/>
            <a:chOff x="292829" y="1695755"/>
            <a:chExt cx="240772" cy="215444"/>
          </a:xfrm>
        </p:grpSpPr>
        <p:sp>
          <p:nvSpPr>
            <p:cNvPr id="10" name="타원 9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" name="TextBox 96"/>
            <p:cNvSpPr txBox="1"/>
            <p:nvPr/>
          </p:nvSpPr>
          <p:spPr>
            <a:xfrm>
              <a:off x="292829" y="1695755"/>
              <a:ext cx="231051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2601089" y="3789050"/>
            <a:ext cx="240772" cy="215444"/>
            <a:chOff x="292829" y="1695755"/>
            <a:chExt cx="240772" cy="215444"/>
          </a:xfrm>
        </p:grpSpPr>
        <p:sp>
          <p:nvSpPr>
            <p:cNvPr id="13" name="타원 12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4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  <a:endParaRPr lang="en-US" altLang="ko-KR" sz="8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2563925"/>
              </p:ext>
            </p:extLst>
          </p:nvPr>
        </p:nvGraphicFramePr>
        <p:xfrm>
          <a:off x="8472264" y="3096"/>
          <a:ext cx="2111351" cy="58218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스크린 수 배정에 관한 기준 상세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800" baseline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410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9407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412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스크린 수 배정에 관한 기준 설명 페이지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graphicFrame>
        <p:nvGraphicFramePr>
          <p:cNvPr id="32" name="표 31"/>
          <p:cNvGraphicFramePr/>
          <p:nvPr/>
        </p:nvGraphicFramePr>
        <p:xfrm>
          <a:off x="1524000" y="0"/>
          <a:ext cx="6371081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97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62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305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고객센터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9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스크린 수 배정에 관한 기준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스크린 수 배정에 관한 기준 페이지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3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439732" y="1280009"/>
            <a:ext cx="4323051" cy="824414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439732" y="2204847"/>
            <a:ext cx="4323051" cy="3207884"/>
          </a:xfrm>
          <a:prstGeom prst="rect">
            <a:avLst/>
          </a:prstGeom>
        </p:spPr>
      </p:pic>
      <p:sp>
        <p:nvSpPr>
          <p:cNvPr id="36" name="직사각형 35"/>
          <p:cNvSpPr/>
          <p:nvPr/>
        </p:nvSpPr>
        <p:spPr>
          <a:xfrm>
            <a:off x="3773154" y="1455748"/>
            <a:ext cx="1656207" cy="472937"/>
          </a:xfrm>
          <a:prstGeom prst="rect">
            <a:avLst/>
          </a:prstGeom>
          <a:solidFill>
            <a:srgbClr val="17181D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900">
                <a:solidFill>
                  <a:schemeClr val="lt1"/>
                </a:solidFill>
              </a:rPr>
              <a:t>스크린 수 배정에 관한 기준</a:t>
            </a:r>
          </a:p>
        </p:txBody>
      </p:sp>
      <p:grpSp>
        <p:nvGrpSpPr>
          <p:cNvPr id="7" name="그룹 6"/>
          <p:cNvGrpSpPr/>
          <p:nvPr/>
        </p:nvGrpSpPr>
        <p:grpSpPr>
          <a:xfrm>
            <a:off x="2319346" y="2644050"/>
            <a:ext cx="240772" cy="215444"/>
            <a:chOff x="292829" y="1695755"/>
            <a:chExt cx="240772" cy="215444"/>
          </a:xfrm>
        </p:grpSpPr>
        <p:sp>
          <p:nvSpPr>
            <p:cNvPr id="8" name="타원 7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9" name="TextBox 96"/>
            <p:cNvSpPr txBox="1"/>
            <p:nvPr/>
          </p:nvSpPr>
          <p:spPr>
            <a:xfrm>
              <a:off x="292829" y="1695755"/>
              <a:ext cx="231051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표 29"/>
          <p:cNvGraphicFramePr>
            <a:graphicFrameLocks noGrp="1"/>
          </p:cNvGraphicFramePr>
          <p:nvPr/>
        </p:nvGraphicFramePr>
        <p:xfrm>
          <a:off x="8472264" y="3096"/>
          <a:ext cx="2111351" cy="58218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800" baseline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410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9407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412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graphicFrame>
        <p:nvGraphicFramePr>
          <p:cNvPr id="32" name="표 31"/>
          <p:cNvGraphicFramePr/>
          <p:nvPr/>
        </p:nvGraphicFramePr>
        <p:xfrm>
          <a:off x="1524000" y="0"/>
          <a:ext cx="6369353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97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62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13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3" name="직사각형 32"/>
          <p:cNvSpPr/>
          <p:nvPr/>
        </p:nvSpPr>
        <p:spPr>
          <a:xfrm>
            <a:off x="2207514" y="2204847"/>
            <a:ext cx="4464558" cy="2952369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>
                <a:solidFill>
                  <a:schemeClr val="dk1"/>
                </a:solidFill>
              </a:rPr>
              <a:t>마이 페이지</a:t>
            </a:r>
            <a:r>
              <a:rPr lang="en-US" altLang="ko-KR">
                <a:solidFill>
                  <a:schemeClr val="dk1"/>
                </a:solidFill>
              </a:rPr>
              <a:t>~~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384152"/>
              </p:ext>
            </p:extLst>
          </p:nvPr>
        </p:nvGraphicFramePr>
        <p:xfrm>
          <a:off x="8472263" y="3096"/>
          <a:ext cx="2111351" cy="58218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홈페이지 메인 화면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박스오피스 전체보기 버튼</a:t>
                      </a:r>
                      <a:endParaRPr lang="en-US" altLang="ko-KR" sz="800" baseline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지점 관리 좌측 메뉴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 관리 좌측 메뉴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고객 관리 좌측 메뉴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이벤트 관리 좌측 메뉴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410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스토어 관리 좌측 메뉴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9407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공지사항 더</a:t>
                      </a: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보기 버튼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412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1:1 </a:t>
                      </a: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문의 더 보기 버튼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관리자 로그인시 보이는 플랫폼 메인 페이지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지점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 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고객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이벤트 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스토어 등을 관리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할 수 있고 박스오피스 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공지사항 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1:1 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문의가 </a:t>
                      </a: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있다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grpSp>
        <p:nvGrpSpPr>
          <p:cNvPr id="104" name="그룹 103"/>
          <p:cNvGrpSpPr/>
          <p:nvPr/>
        </p:nvGrpSpPr>
        <p:grpSpPr>
          <a:xfrm>
            <a:off x="1568516" y="1772816"/>
            <a:ext cx="6831740" cy="4176464"/>
            <a:chOff x="0" y="1363611"/>
            <a:chExt cx="9053116" cy="4666067"/>
          </a:xfrm>
        </p:grpSpPr>
        <p:pic>
          <p:nvPicPr>
            <p:cNvPr id="105" name="Picture 2"/>
            <p:cNvPicPr>
              <a:picLocks noChangeAspect="1" noChangeArrowheads="1"/>
            </p:cNvPicPr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0" y="1363611"/>
              <a:ext cx="9053116" cy="4653136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106" name="직사각형 105"/>
            <p:cNvSpPr/>
            <p:nvPr/>
          </p:nvSpPr>
          <p:spPr>
            <a:xfrm>
              <a:off x="5823" y="1372079"/>
              <a:ext cx="1763688" cy="4656972"/>
            </a:xfrm>
            <a:prstGeom prst="rect">
              <a:avLst/>
            </a:prstGeom>
            <a:solidFill>
              <a:srgbClr val="343A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1814568" y="1772816"/>
              <a:ext cx="7238548" cy="4256862"/>
            </a:xfrm>
            <a:prstGeom prst="rect">
              <a:avLst/>
            </a:prstGeom>
            <a:solidFill>
              <a:srgbClr val="F4F6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1907704" y="1412776"/>
              <a:ext cx="7056784" cy="2866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pic>
        <p:nvPicPr>
          <p:cNvPr id="112" name="그림 111"/>
          <p:cNvPicPr>
            <a:picLocks noChangeAspect="1"/>
          </p:cNvPicPr>
          <p:nvPr/>
        </p:nvPicPr>
        <p:blipFill rotWithShape="1">
          <a:blip r:embed="rId3"/>
          <a:srcRect l="36090" t="1640" r="35830" b="89530"/>
          <a:stretch>
            <a:fillRect/>
          </a:stretch>
        </p:blipFill>
        <p:spPr>
          <a:xfrm>
            <a:off x="4655840" y="1785011"/>
            <a:ext cx="1759100" cy="34784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591931" y="2545159"/>
            <a:ext cx="13309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지점관리</a:t>
            </a:r>
          </a:p>
        </p:txBody>
      </p:sp>
      <p:sp>
        <p:nvSpPr>
          <p:cNvPr id="117" name="TextBox 116"/>
          <p:cNvSpPr txBox="1"/>
          <p:nvPr/>
        </p:nvSpPr>
        <p:spPr>
          <a:xfrm>
            <a:off x="1591931" y="2924944"/>
            <a:ext cx="1330929" cy="2640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영화관리</a:t>
            </a:r>
          </a:p>
        </p:txBody>
      </p:sp>
      <p:sp>
        <p:nvSpPr>
          <p:cNvPr id="148" name="TextBox 147"/>
          <p:cNvSpPr txBox="1"/>
          <p:nvPr/>
        </p:nvSpPr>
        <p:spPr>
          <a:xfrm>
            <a:off x="1591931" y="3277707"/>
            <a:ext cx="1330929" cy="263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고객관리</a:t>
            </a:r>
          </a:p>
        </p:txBody>
      </p:sp>
      <p:sp>
        <p:nvSpPr>
          <p:cNvPr id="149" name="TextBox 148"/>
          <p:cNvSpPr txBox="1"/>
          <p:nvPr/>
        </p:nvSpPr>
        <p:spPr>
          <a:xfrm>
            <a:off x="1591931" y="3657492"/>
            <a:ext cx="1330929" cy="2649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이벤트관리</a:t>
            </a:r>
          </a:p>
        </p:txBody>
      </p:sp>
      <p:sp>
        <p:nvSpPr>
          <p:cNvPr id="150" name="TextBox 149"/>
          <p:cNvSpPr txBox="1"/>
          <p:nvPr/>
        </p:nvSpPr>
        <p:spPr>
          <a:xfrm>
            <a:off x="1625052" y="4044182"/>
            <a:ext cx="13309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스토어관리</a:t>
            </a:r>
          </a:p>
        </p:txBody>
      </p:sp>
      <p:pic>
        <p:nvPicPr>
          <p:cNvPr id="151" name="그림 150"/>
          <p:cNvPicPr>
            <a:picLocks noChangeAspect="1"/>
          </p:cNvPicPr>
          <p:nvPr/>
        </p:nvPicPr>
        <p:blipFill rotWithShape="1">
          <a:blip r:embed="rId3"/>
          <a:srcRect t="38580"/>
          <a:stretch>
            <a:fillRect/>
          </a:stretch>
        </p:blipFill>
        <p:spPr>
          <a:xfrm>
            <a:off x="2927217" y="2466347"/>
            <a:ext cx="5417514" cy="1898757"/>
          </a:xfrm>
          <a:prstGeom prst="rect">
            <a:avLst/>
          </a:prstGeom>
        </p:spPr>
      </p:pic>
      <p:pic>
        <p:nvPicPr>
          <p:cNvPr id="152" name="그림 151"/>
          <p:cNvPicPr>
            <a:picLocks noChangeAspect="1"/>
          </p:cNvPicPr>
          <p:nvPr/>
        </p:nvPicPr>
        <p:blipFill rotWithShape="1">
          <a:blip r:embed="rId4"/>
          <a:srcRect t="63970" r="33260" b="16280"/>
          <a:stretch>
            <a:fillRect/>
          </a:stretch>
        </p:blipFill>
        <p:spPr>
          <a:xfrm>
            <a:off x="2992100" y="4437112"/>
            <a:ext cx="2678650" cy="560153"/>
          </a:xfrm>
          <a:prstGeom prst="rect">
            <a:avLst/>
          </a:prstGeom>
        </p:spPr>
      </p:pic>
      <p:pic>
        <p:nvPicPr>
          <p:cNvPr id="153" name="그림 152"/>
          <p:cNvPicPr>
            <a:picLocks noChangeAspect="1"/>
          </p:cNvPicPr>
          <p:nvPr/>
        </p:nvPicPr>
        <p:blipFill rotWithShape="1">
          <a:blip r:embed="rId4"/>
          <a:srcRect t="63970" r="33260" b="16280"/>
          <a:stretch>
            <a:fillRect/>
          </a:stretch>
        </p:blipFill>
        <p:spPr>
          <a:xfrm>
            <a:off x="5657990" y="4437112"/>
            <a:ext cx="2678650" cy="56015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694432" y="4450447"/>
            <a:ext cx="475481" cy="18632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600"/>
              <a:t>1:1 </a:t>
            </a:r>
            <a:r>
              <a:rPr lang="ko-KR" altLang="en-US" sz="600"/>
              <a:t>문의</a:t>
            </a:r>
          </a:p>
        </p:txBody>
      </p:sp>
      <p:sp>
        <p:nvSpPr>
          <p:cNvPr id="154" name="TextBox 153"/>
          <p:cNvSpPr txBox="1"/>
          <p:nvPr/>
        </p:nvSpPr>
        <p:spPr>
          <a:xfrm>
            <a:off x="5694432" y="4608093"/>
            <a:ext cx="1049640" cy="1429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400"/>
              <a:t>[DW</a:t>
            </a:r>
            <a:r>
              <a:rPr lang="ko-KR" altLang="en-US" sz="400"/>
              <a:t>시네마</a:t>
            </a:r>
            <a:r>
              <a:rPr lang="en-US" altLang="ko-KR" sz="400"/>
              <a:t>] </a:t>
            </a:r>
            <a:r>
              <a:rPr lang="ko-KR" altLang="en-US" sz="400"/>
              <a:t>이벤트 문의드립니다</a:t>
            </a:r>
            <a:r>
              <a:rPr lang="en-US" altLang="ko-KR" sz="400"/>
              <a:t>.</a:t>
            </a:r>
            <a:endParaRPr lang="ko-KR" altLang="en-US" sz="400"/>
          </a:p>
        </p:txBody>
      </p:sp>
      <p:sp>
        <p:nvSpPr>
          <p:cNvPr id="155" name="TextBox 154"/>
          <p:cNvSpPr txBox="1"/>
          <p:nvPr/>
        </p:nvSpPr>
        <p:spPr>
          <a:xfrm>
            <a:off x="5694432" y="4774927"/>
            <a:ext cx="1265664" cy="14759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400"/>
              <a:t>[DW</a:t>
            </a:r>
            <a:r>
              <a:rPr lang="ko-KR" altLang="en-US" sz="400"/>
              <a:t>시네마</a:t>
            </a:r>
            <a:r>
              <a:rPr lang="en-US" altLang="ko-KR" sz="400"/>
              <a:t>] </a:t>
            </a:r>
            <a:r>
              <a:rPr lang="ko-KR" altLang="en-US" sz="400"/>
              <a:t>스토어 구매 문의드립니다</a:t>
            </a:r>
            <a:r>
              <a:rPr lang="en-US" altLang="ko-KR" sz="400"/>
              <a:t>.</a:t>
            </a:r>
            <a:endParaRPr lang="ko-KR" altLang="en-US" sz="400"/>
          </a:p>
        </p:txBody>
      </p:sp>
      <p:pic>
        <p:nvPicPr>
          <p:cNvPr id="156" name="그림 155"/>
          <p:cNvPicPr>
            <a:picLocks noChangeAspect="1"/>
          </p:cNvPicPr>
          <p:nvPr/>
        </p:nvPicPr>
        <p:blipFill rotWithShape="1">
          <a:blip r:embed="rId4"/>
          <a:srcRect t="70710" r="33260" b="16280"/>
          <a:stretch>
            <a:fillRect/>
          </a:stretch>
        </p:blipFill>
        <p:spPr>
          <a:xfrm>
            <a:off x="2992100" y="4957233"/>
            <a:ext cx="2678650" cy="368993"/>
          </a:xfrm>
          <a:prstGeom prst="rect">
            <a:avLst/>
          </a:prstGeom>
        </p:spPr>
      </p:pic>
      <p:pic>
        <p:nvPicPr>
          <p:cNvPr id="163" name="그림 162"/>
          <p:cNvPicPr>
            <a:picLocks noChangeAspect="1"/>
          </p:cNvPicPr>
          <p:nvPr/>
        </p:nvPicPr>
        <p:blipFill rotWithShape="1">
          <a:blip r:embed="rId4"/>
          <a:srcRect t="70710" r="33260" b="24090"/>
          <a:stretch>
            <a:fillRect/>
          </a:stretch>
        </p:blipFill>
        <p:spPr>
          <a:xfrm>
            <a:off x="2992100" y="5301208"/>
            <a:ext cx="2678650" cy="147474"/>
          </a:xfrm>
          <a:prstGeom prst="rect">
            <a:avLst/>
          </a:prstGeom>
        </p:spPr>
      </p:pic>
      <p:pic>
        <p:nvPicPr>
          <p:cNvPr id="164" name="그림 163"/>
          <p:cNvPicPr>
            <a:picLocks noChangeAspect="1"/>
          </p:cNvPicPr>
          <p:nvPr/>
        </p:nvPicPr>
        <p:blipFill rotWithShape="1">
          <a:blip r:embed="rId4"/>
          <a:srcRect t="70710" r="33260" b="16280"/>
          <a:stretch>
            <a:fillRect/>
          </a:stretch>
        </p:blipFill>
        <p:spPr>
          <a:xfrm>
            <a:off x="5654725" y="4957233"/>
            <a:ext cx="2678650" cy="368993"/>
          </a:xfrm>
          <a:prstGeom prst="rect">
            <a:avLst/>
          </a:prstGeom>
        </p:spPr>
      </p:pic>
      <p:pic>
        <p:nvPicPr>
          <p:cNvPr id="165" name="그림 164"/>
          <p:cNvPicPr>
            <a:picLocks noChangeAspect="1"/>
          </p:cNvPicPr>
          <p:nvPr/>
        </p:nvPicPr>
        <p:blipFill rotWithShape="1">
          <a:blip r:embed="rId4"/>
          <a:srcRect t="70710" r="33260" b="24090"/>
          <a:stretch>
            <a:fillRect/>
          </a:stretch>
        </p:blipFill>
        <p:spPr>
          <a:xfrm>
            <a:off x="5654725" y="5301208"/>
            <a:ext cx="2678650" cy="147474"/>
          </a:xfrm>
          <a:prstGeom prst="rect">
            <a:avLst/>
          </a:prstGeom>
        </p:spPr>
      </p:pic>
      <p:sp>
        <p:nvSpPr>
          <p:cNvPr id="166" name="TextBox 165"/>
          <p:cNvSpPr txBox="1"/>
          <p:nvPr/>
        </p:nvSpPr>
        <p:spPr>
          <a:xfrm>
            <a:off x="5694432" y="4943265"/>
            <a:ext cx="1265664" cy="14118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400"/>
              <a:t>[DW</a:t>
            </a:r>
            <a:r>
              <a:rPr lang="ko-KR" altLang="en-US" sz="400"/>
              <a:t>시네마</a:t>
            </a:r>
            <a:r>
              <a:rPr lang="en-US" altLang="ko-KR" sz="400"/>
              <a:t>] </a:t>
            </a:r>
            <a:r>
              <a:rPr lang="ko-KR" altLang="en-US" sz="400"/>
              <a:t>환불 문의드립니다</a:t>
            </a:r>
            <a:r>
              <a:rPr lang="en-US" altLang="ko-KR" sz="400"/>
              <a:t>.</a:t>
            </a:r>
            <a:endParaRPr lang="ko-KR" altLang="en-US" sz="400"/>
          </a:p>
        </p:txBody>
      </p:sp>
      <p:sp>
        <p:nvSpPr>
          <p:cNvPr id="167" name="TextBox 166"/>
          <p:cNvSpPr txBox="1"/>
          <p:nvPr/>
        </p:nvSpPr>
        <p:spPr>
          <a:xfrm>
            <a:off x="5694432" y="5103604"/>
            <a:ext cx="1265664" cy="14276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400"/>
              <a:t>[DW</a:t>
            </a:r>
            <a:r>
              <a:rPr lang="ko-KR" altLang="en-US" sz="400"/>
              <a:t>시네마</a:t>
            </a:r>
            <a:r>
              <a:rPr lang="en-US" altLang="ko-KR" sz="400"/>
              <a:t>] </a:t>
            </a:r>
            <a:r>
              <a:rPr lang="ko-KR" altLang="en-US" sz="400"/>
              <a:t>스토어 구매 문의드립니다</a:t>
            </a:r>
            <a:r>
              <a:rPr lang="en-US" altLang="ko-KR" sz="400"/>
              <a:t>.</a:t>
            </a:r>
            <a:endParaRPr lang="ko-KR" altLang="en-US" sz="400"/>
          </a:p>
        </p:txBody>
      </p:sp>
      <p:sp>
        <p:nvSpPr>
          <p:cNvPr id="168" name="TextBox 167"/>
          <p:cNvSpPr txBox="1"/>
          <p:nvPr/>
        </p:nvSpPr>
        <p:spPr>
          <a:xfrm>
            <a:off x="5694432" y="5274699"/>
            <a:ext cx="1265664" cy="14312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400"/>
              <a:t>[DW</a:t>
            </a:r>
            <a:r>
              <a:rPr lang="ko-KR" altLang="en-US" sz="400"/>
              <a:t>시네마 영화 문의드립니다</a:t>
            </a:r>
            <a:r>
              <a:rPr lang="en-US" altLang="ko-KR" sz="400"/>
              <a:t>.</a:t>
            </a:r>
            <a:endParaRPr lang="ko-KR" altLang="en-US" sz="400"/>
          </a:p>
        </p:txBody>
      </p:sp>
      <p:pic>
        <p:nvPicPr>
          <p:cNvPr id="169" name="그림 168"/>
          <p:cNvPicPr>
            <a:picLocks noChangeAspect="1"/>
          </p:cNvPicPr>
          <p:nvPr/>
        </p:nvPicPr>
        <p:blipFill rotWithShape="1">
          <a:blip r:embed="rId3"/>
          <a:srcRect l="91210" t="28230" r="1030" b="64620"/>
          <a:stretch>
            <a:fillRect/>
          </a:stretch>
        </p:blipFill>
        <p:spPr>
          <a:xfrm>
            <a:off x="7729097" y="2183776"/>
            <a:ext cx="527144" cy="305424"/>
          </a:xfrm>
          <a:prstGeom prst="rect">
            <a:avLst/>
          </a:prstGeom>
        </p:spPr>
      </p:pic>
      <p:grpSp>
        <p:nvGrpSpPr>
          <p:cNvPr id="29" name="그룹 28"/>
          <p:cNvGrpSpPr/>
          <p:nvPr/>
        </p:nvGrpSpPr>
        <p:grpSpPr>
          <a:xfrm>
            <a:off x="7747309" y="4468209"/>
            <a:ext cx="240772" cy="215444"/>
            <a:chOff x="292829" y="1695755"/>
            <a:chExt cx="240772" cy="215444"/>
          </a:xfrm>
        </p:grpSpPr>
        <p:sp>
          <p:nvSpPr>
            <p:cNvPr id="31" name="타원 30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2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9</a:t>
              </a:r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1662392" y="2969406"/>
            <a:ext cx="240772" cy="215444"/>
            <a:chOff x="292829" y="1695755"/>
            <a:chExt cx="240772" cy="215444"/>
          </a:xfrm>
        </p:grpSpPr>
        <p:sp>
          <p:nvSpPr>
            <p:cNvPr id="34" name="타원 33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5" name="TextBox 96"/>
            <p:cNvSpPr txBox="1"/>
            <p:nvPr/>
          </p:nvSpPr>
          <p:spPr>
            <a:xfrm>
              <a:off x="292829" y="1695755"/>
              <a:ext cx="248323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4</a:t>
              </a:r>
            </a:p>
          </p:txBody>
        </p:sp>
      </p:grpSp>
      <p:grpSp>
        <p:nvGrpSpPr>
          <p:cNvPr id="36" name="그룹 35"/>
          <p:cNvGrpSpPr/>
          <p:nvPr/>
        </p:nvGrpSpPr>
        <p:grpSpPr>
          <a:xfrm>
            <a:off x="1662392" y="3325484"/>
            <a:ext cx="240772" cy="215444"/>
            <a:chOff x="292829" y="1695755"/>
            <a:chExt cx="240772" cy="215444"/>
          </a:xfrm>
        </p:grpSpPr>
        <p:sp>
          <p:nvSpPr>
            <p:cNvPr id="37" name="타원 36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8" name="TextBox 96"/>
            <p:cNvSpPr txBox="1"/>
            <p:nvPr/>
          </p:nvSpPr>
          <p:spPr>
            <a:xfrm>
              <a:off x="292829" y="1695755"/>
              <a:ext cx="248323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5</a:t>
              </a:r>
            </a:p>
          </p:txBody>
        </p:sp>
      </p:grpSp>
      <p:grpSp>
        <p:nvGrpSpPr>
          <p:cNvPr id="39" name="그룹 38"/>
          <p:cNvGrpSpPr/>
          <p:nvPr/>
        </p:nvGrpSpPr>
        <p:grpSpPr>
          <a:xfrm>
            <a:off x="1609305" y="3688269"/>
            <a:ext cx="240772" cy="215444"/>
            <a:chOff x="292829" y="1695755"/>
            <a:chExt cx="240772" cy="215444"/>
          </a:xfrm>
        </p:grpSpPr>
        <p:sp>
          <p:nvSpPr>
            <p:cNvPr id="40" name="타원 39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1" name="TextBox 96"/>
            <p:cNvSpPr txBox="1"/>
            <p:nvPr/>
          </p:nvSpPr>
          <p:spPr>
            <a:xfrm>
              <a:off x="292829" y="1695755"/>
              <a:ext cx="244260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6</a:t>
              </a:r>
            </a:p>
          </p:txBody>
        </p:sp>
      </p:grpSp>
      <p:grpSp>
        <p:nvGrpSpPr>
          <p:cNvPr id="42" name="그룹 41"/>
          <p:cNvGrpSpPr/>
          <p:nvPr/>
        </p:nvGrpSpPr>
        <p:grpSpPr>
          <a:xfrm>
            <a:off x="1641189" y="4098667"/>
            <a:ext cx="240772" cy="215444"/>
            <a:chOff x="292829" y="1695755"/>
            <a:chExt cx="240772" cy="215444"/>
          </a:xfrm>
        </p:grpSpPr>
        <p:sp>
          <p:nvSpPr>
            <p:cNvPr id="43" name="타원 42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4" name="TextBox 96"/>
            <p:cNvSpPr txBox="1"/>
            <p:nvPr/>
          </p:nvSpPr>
          <p:spPr>
            <a:xfrm>
              <a:off x="292829" y="1695755"/>
              <a:ext cx="240951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7</a:t>
              </a:r>
            </a:p>
          </p:txBody>
        </p:sp>
      </p:grpSp>
      <p:grpSp>
        <p:nvGrpSpPr>
          <p:cNvPr id="45" name="그룹 44"/>
          <p:cNvGrpSpPr/>
          <p:nvPr/>
        </p:nvGrpSpPr>
        <p:grpSpPr>
          <a:xfrm>
            <a:off x="3008124" y="1912066"/>
            <a:ext cx="240772" cy="215444"/>
            <a:chOff x="292829" y="1695755"/>
            <a:chExt cx="240772" cy="215444"/>
          </a:xfrm>
        </p:grpSpPr>
        <p:sp>
          <p:nvSpPr>
            <p:cNvPr id="46" name="타원 45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7" name="TextBox 96"/>
            <p:cNvSpPr txBox="1"/>
            <p:nvPr/>
          </p:nvSpPr>
          <p:spPr>
            <a:xfrm>
              <a:off x="292829" y="1695755"/>
              <a:ext cx="245616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48" name="그룹 47"/>
          <p:cNvGrpSpPr/>
          <p:nvPr/>
        </p:nvGrpSpPr>
        <p:grpSpPr>
          <a:xfrm>
            <a:off x="7520221" y="2233654"/>
            <a:ext cx="240772" cy="215444"/>
            <a:chOff x="292829" y="1695755"/>
            <a:chExt cx="240772" cy="215444"/>
          </a:xfrm>
        </p:grpSpPr>
        <p:sp>
          <p:nvSpPr>
            <p:cNvPr id="49" name="타원 48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0" name="TextBox 96"/>
            <p:cNvSpPr txBox="1"/>
            <p:nvPr/>
          </p:nvSpPr>
          <p:spPr>
            <a:xfrm>
              <a:off x="292829" y="1695755"/>
              <a:ext cx="248369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</a:p>
          </p:txBody>
        </p:sp>
      </p:grpSp>
      <p:grpSp>
        <p:nvGrpSpPr>
          <p:cNvPr id="51" name="그룹 50"/>
          <p:cNvGrpSpPr/>
          <p:nvPr/>
        </p:nvGrpSpPr>
        <p:grpSpPr>
          <a:xfrm>
            <a:off x="5129186" y="4444381"/>
            <a:ext cx="240772" cy="215444"/>
            <a:chOff x="292829" y="1695755"/>
            <a:chExt cx="240772" cy="215444"/>
          </a:xfrm>
        </p:grpSpPr>
        <p:sp>
          <p:nvSpPr>
            <p:cNvPr id="52" name="타원 51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3" name="TextBox 96"/>
            <p:cNvSpPr txBox="1"/>
            <p:nvPr/>
          </p:nvSpPr>
          <p:spPr>
            <a:xfrm>
              <a:off x="292829" y="1695755"/>
              <a:ext cx="248629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8</a:t>
              </a:r>
            </a:p>
          </p:txBody>
        </p:sp>
      </p:grpSp>
      <p:grpSp>
        <p:nvGrpSpPr>
          <p:cNvPr id="54" name="그룹 53"/>
          <p:cNvGrpSpPr/>
          <p:nvPr/>
        </p:nvGrpSpPr>
        <p:grpSpPr>
          <a:xfrm>
            <a:off x="1662392" y="2578131"/>
            <a:ext cx="240772" cy="215444"/>
            <a:chOff x="292829" y="1695755"/>
            <a:chExt cx="240772" cy="215444"/>
          </a:xfrm>
        </p:grpSpPr>
        <p:sp>
          <p:nvSpPr>
            <p:cNvPr id="55" name="타원 54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6" name="TextBox 96"/>
            <p:cNvSpPr txBox="1"/>
            <p:nvPr/>
          </p:nvSpPr>
          <p:spPr>
            <a:xfrm>
              <a:off x="292829" y="1695755"/>
              <a:ext cx="248323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</a:p>
          </p:txBody>
        </p:sp>
      </p:grpSp>
      <p:graphicFrame>
        <p:nvGraphicFramePr>
          <p:cNvPr id="170" name="표 169"/>
          <p:cNvGraphicFramePr/>
          <p:nvPr/>
        </p:nvGraphicFramePr>
        <p:xfrm>
          <a:off x="1524000" y="0"/>
          <a:ext cx="6369353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97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62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13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주 관리자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주 관리자 메인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주 관리자 메인 페이지 및 왼쪽메뉴바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표 29"/>
          <p:cNvGraphicFramePr>
            <a:graphicFrameLocks noGrp="1"/>
          </p:cNvGraphicFramePr>
          <p:nvPr/>
        </p:nvGraphicFramePr>
        <p:xfrm>
          <a:off x="8472263" y="3096"/>
          <a:ext cx="2111351" cy="48736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지점 관리 리스트 출력 화면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지역별 구분 선택</a:t>
                      </a:r>
                      <a:endParaRPr lang="en-US" altLang="ko-KR" sz="800" baseline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특정 키워드를 통한 검색 기능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지점 리스트 목록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지점 수정 버튼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지점 등록 버튼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410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페이 징 버튼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지역을 구분하는 검색기능과 각 지점별 리스트를 출력하는 화면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pSp>
        <p:nvGrpSpPr>
          <p:cNvPr id="104" name="그룹 103"/>
          <p:cNvGrpSpPr/>
          <p:nvPr/>
        </p:nvGrpSpPr>
        <p:grpSpPr>
          <a:xfrm>
            <a:off x="1568516" y="1772816"/>
            <a:ext cx="6831740" cy="4176464"/>
            <a:chOff x="0" y="1363611"/>
            <a:chExt cx="9053116" cy="4666067"/>
          </a:xfrm>
        </p:grpSpPr>
        <p:pic>
          <p:nvPicPr>
            <p:cNvPr id="105" name="Picture 2"/>
            <p:cNvPicPr>
              <a:picLocks noChangeAspect="1" noChangeArrowheads="1"/>
            </p:cNvPicPr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0" y="1363611"/>
              <a:ext cx="9053116" cy="4653136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106" name="직사각형 105"/>
            <p:cNvSpPr/>
            <p:nvPr/>
          </p:nvSpPr>
          <p:spPr>
            <a:xfrm>
              <a:off x="5823" y="1372079"/>
              <a:ext cx="1763688" cy="4656972"/>
            </a:xfrm>
            <a:prstGeom prst="rect">
              <a:avLst/>
            </a:prstGeom>
            <a:solidFill>
              <a:srgbClr val="343A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1814568" y="1772816"/>
              <a:ext cx="7238548" cy="4256862"/>
            </a:xfrm>
            <a:prstGeom prst="rect">
              <a:avLst/>
            </a:prstGeom>
            <a:solidFill>
              <a:srgbClr val="F4F6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1907704" y="1412776"/>
              <a:ext cx="7056784" cy="2866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pic>
        <p:nvPicPr>
          <p:cNvPr id="112" name="그림 111"/>
          <p:cNvPicPr>
            <a:picLocks noChangeAspect="1"/>
          </p:cNvPicPr>
          <p:nvPr/>
        </p:nvPicPr>
        <p:blipFill rotWithShape="1">
          <a:blip r:embed="rId3"/>
          <a:srcRect l="36090" t="1640" r="35830" b="89530"/>
          <a:stretch>
            <a:fillRect/>
          </a:stretch>
        </p:blipFill>
        <p:spPr>
          <a:xfrm>
            <a:off x="4655840" y="1785011"/>
            <a:ext cx="1759100" cy="34784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591931" y="2545159"/>
            <a:ext cx="1330929" cy="276999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지점관리</a:t>
            </a:r>
          </a:p>
        </p:txBody>
      </p:sp>
      <p:sp>
        <p:nvSpPr>
          <p:cNvPr id="117" name="TextBox 116"/>
          <p:cNvSpPr txBox="1"/>
          <p:nvPr/>
        </p:nvSpPr>
        <p:spPr>
          <a:xfrm>
            <a:off x="1591931" y="2924944"/>
            <a:ext cx="1330929" cy="2640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영화관리</a:t>
            </a:r>
          </a:p>
        </p:txBody>
      </p:sp>
      <p:sp>
        <p:nvSpPr>
          <p:cNvPr id="148" name="TextBox 147"/>
          <p:cNvSpPr txBox="1"/>
          <p:nvPr/>
        </p:nvSpPr>
        <p:spPr>
          <a:xfrm>
            <a:off x="1591931" y="3277707"/>
            <a:ext cx="1330929" cy="263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고객관리</a:t>
            </a:r>
          </a:p>
        </p:txBody>
      </p:sp>
      <p:sp>
        <p:nvSpPr>
          <p:cNvPr id="149" name="TextBox 148"/>
          <p:cNvSpPr txBox="1"/>
          <p:nvPr/>
        </p:nvSpPr>
        <p:spPr>
          <a:xfrm>
            <a:off x="1591931" y="3657492"/>
            <a:ext cx="1330929" cy="2649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이벤트관리</a:t>
            </a:r>
          </a:p>
        </p:txBody>
      </p:sp>
      <p:sp>
        <p:nvSpPr>
          <p:cNvPr id="150" name="TextBox 149"/>
          <p:cNvSpPr txBox="1"/>
          <p:nvPr/>
        </p:nvSpPr>
        <p:spPr>
          <a:xfrm>
            <a:off x="1591931" y="4044182"/>
            <a:ext cx="13309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스토어관리</a:t>
            </a:r>
          </a:p>
        </p:txBody>
      </p:sp>
      <p:graphicFrame>
        <p:nvGraphicFramePr>
          <p:cNvPr id="17" name="표 16"/>
          <p:cNvGraphicFramePr>
            <a:graphicFrameLocks noGrp="1"/>
          </p:cNvGraphicFramePr>
          <p:nvPr/>
        </p:nvGraphicFramePr>
        <p:xfrm>
          <a:off x="2975974" y="2986412"/>
          <a:ext cx="5389550" cy="2293944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6923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57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31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3943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3943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3943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97504">
                <a:tc gridSpan="5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/>
                        <a:t>지점관리</a:t>
                      </a:r>
                      <a:endParaRPr lang="en-US" altLang="ko-KR" sz="11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7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1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439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900" b="1"/>
                        <a:t>영화관명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900" b="1"/>
                        <a:t>지역구분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900" b="1"/>
                        <a:t>주소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900" b="1"/>
                        <a:t>지점 관리자 </a:t>
                      </a:r>
                    </a:p>
                    <a:p>
                      <a:pPr algn="ctr" latinLnBrk="1">
                        <a:defRPr/>
                      </a:pPr>
                      <a:r>
                        <a:rPr lang="ko-KR" altLang="en-US" sz="900" b="1"/>
                        <a:t>아이디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900" b="1"/>
                        <a:t>지점 관리자 </a:t>
                      </a:r>
                    </a:p>
                    <a:p>
                      <a:pPr algn="ctr" latinLnBrk="1">
                        <a:defRPr/>
                      </a:pPr>
                      <a:r>
                        <a:rPr lang="ko-KR" altLang="en-US" sz="900" b="1"/>
                        <a:t>비밀번호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900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578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700"/>
                        <a:t>대전 유성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700"/>
                        <a:t>대전</a:t>
                      </a:r>
                      <a:r>
                        <a:rPr lang="en-US" altLang="ko-KR" sz="700"/>
                        <a:t>/</a:t>
                      </a:r>
                      <a:r>
                        <a:rPr lang="ko-KR" altLang="en-US" sz="700"/>
                        <a:t>충청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7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대전광역시 유성구 계룡로</a:t>
                      </a:r>
                      <a:r>
                        <a:rPr lang="en-US" altLang="ko-KR" sz="7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132</a:t>
                      </a:r>
                      <a:r>
                        <a:rPr lang="ko-KR" altLang="en-US" sz="7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번길 </a:t>
                      </a:r>
                      <a:r>
                        <a:rPr lang="en-US" altLang="ko-KR" sz="7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10, (</a:t>
                      </a:r>
                      <a:r>
                        <a:rPr lang="ko-KR" altLang="en-US" sz="7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봉명동</a:t>
                      </a:r>
                      <a:r>
                        <a:rPr lang="en-US" altLang="ko-KR" sz="7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</a:t>
                      </a:r>
                      <a:r>
                        <a:rPr lang="ko-KR" altLang="en-US" sz="7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센트럴프라자 </a:t>
                      </a:r>
                      <a:r>
                        <a:rPr lang="en-US" altLang="ko-KR" sz="7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r>
                        <a:rPr lang="ko-KR" altLang="en-US" sz="7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층</a:t>
                      </a:r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700"/>
                        <a:t>admin1</a:t>
                      </a:r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700"/>
                        <a:t>admin1</a:t>
                      </a:r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7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578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700"/>
                        <a:t>대전 중앙로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700"/>
                        <a:t>대전</a:t>
                      </a:r>
                      <a:r>
                        <a:rPr lang="en-US" altLang="ko-KR" sz="700"/>
                        <a:t>/</a:t>
                      </a:r>
                      <a:r>
                        <a:rPr lang="ko-KR" altLang="en-US" sz="700"/>
                        <a:t>충청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7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대전광역시 중구 중앙로 </a:t>
                      </a:r>
                      <a:r>
                        <a:rPr lang="en-US" altLang="ko-KR" sz="7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126, (</a:t>
                      </a:r>
                      <a:r>
                        <a:rPr lang="ko-KR" altLang="en-US" sz="7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대흥동</a:t>
                      </a:r>
                      <a:r>
                        <a:rPr lang="en-US" altLang="ko-KR" sz="7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4</a:t>
                      </a:r>
                      <a:r>
                        <a:rPr lang="ko-KR" altLang="en-US" sz="7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층</a:t>
                      </a:r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700"/>
                        <a:t>admin2</a:t>
                      </a:r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700"/>
                        <a:t>admin2</a:t>
                      </a:r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7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578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700"/>
                        <a:t>공주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700"/>
                        <a:t>대전</a:t>
                      </a:r>
                      <a:r>
                        <a:rPr lang="en-US" altLang="ko-KR" sz="700"/>
                        <a:t>/</a:t>
                      </a:r>
                      <a:r>
                        <a:rPr lang="ko-KR" altLang="en-US" sz="700"/>
                        <a:t>충청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7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충청남도 공주시 신관동 흑수골길 </a:t>
                      </a:r>
                      <a:r>
                        <a:rPr lang="en-US" altLang="ko-KR" sz="7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</a:t>
                      </a:r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700"/>
                        <a:t>admin3</a:t>
                      </a:r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700"/>
                        <a:t>admin3</a:t>
                      </a:r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7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578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700"/>
                        <a:t>논산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700"/>
                        <a:t>대전</a:t>
                      </a:r>
                      <a:r>
                        <a:rPr lang="en-US" altLang="ko-KR" sz="700"/>
                        <a:t>/</a:t>
                      </a:r>
                      <a:r>
                        <a:rPr lang="ko-KR" altLang="en-US" sz="700"/>
                        <a:t>충청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7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충청남도 논산시 중앙로 </a:t>
                      </a:r>
                      <a:r>
                        <a:rPr lang="en-US" altLang="ko-KR" sz="7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255, 3,4</a:t>
                      </a:r>
                      <a:r>
                        <a:rPr lang="ko-KR" altLang="en-US" sz="7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층</a:t>
                      </a:r>
                      <a:r>
                        <a:rPr lang="en-US" altLang="ko-KR" sz="7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7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내동</a:t>
                      </a:r>
                      <a:r>
                        <a:rPr lang="en-US" altLang="ko-KR" sz="7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700"/>
                        <a:t>admin4</a:t>
                      </a:r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700"/>
                        <a:t>admin4</a:t>
                      </a:r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7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578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700"/>
                        <a:t>세종청사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700"/>
                        <a:t>대전</a:t>
                      </a:r>
                      <a:r>
                        <a:rPr lang="en-US" altLang="ko-KR" sz="700"/>
                        <a:t>/</a:t>
                      </a:r>
                      <a:r>
                        <a:rPr lang="ko-KR" altLang="en-US" sz="700"/>
                        <a:t>충청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7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세종특별자치시 도움</a:t>
                      </a:r>
                      <a:r>
                        <a:rPr lang="en-US" altLang="ko-KR" sz="7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r>
                        <a:rPr lang="ko-KR" altLang="en-US" sz="7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로 </a:t>
                      </a:r>
                      <a:r>
                        <a:rPr lang="en-US" altLang="ko-KR" sz="7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19, (</a:t>
                      </a:r>
                      <a:r>
                        <a:rPr lang="ko-KR" altLang="en-US" sz="7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어진동</a:t>
                      </a:r>
                      <a:r>
                        <a:rPr lang="en-US" altLang="ko-KR" sz="7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</a:t>
                      </a:r>
                      <a:r>
                        <a:rPr lang="ko-KR" altLang="en-US" sz="7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엠브릿지 지하</a:t>
                      </a:r>
                      <a:r>
                        <a:rPr lang="en-US" altLang="ko-KR" sz="7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7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층</a:t>
                      </a:r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700"/>
                        <a:t>admin5</a:t>
                      </a:r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700"/>
                        <a:t>admin5</a:t>
                      </a:r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7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8" name="직사각형 17"/>
          <p:cNvSpPr/>
          <p:nvPr/>
        </p:nvSpPr>
        <p:spPr>
          <a:xfrm>
            <a:off x="7094897" y="2704171"/>
            <a:ext cx="765229" cy="199678"/>
          </a:xfrm>
          <a:prstGeom prst="rect">
            <a:avLst/>
          </a:prstGeom>
          <a:noFill/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7913577" y="2683658"/>
            <a:ext cx="407463" cy="219562"/>
          </a:xfrm>
          <a:prstGeom prst="rect">
            <a:avLst/>
          </a:prstGeom>
          <a:solidFill>
            <a:srgbClr val="343A40"/>
          </a:solidFill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900">
                <a:solidFill>
                  <a:schemeClr val="bg1"/>
                </a:solidFill>
              </a:rPr>
              <a:t>검색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6168008" y="2704171"/>
            <a:ext cx="837237" cy="19967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900">
                <a:solidFill>
                  <a:schemeClr val="tx1"/>
                </a:solidFill>
              </a:rPr>
              <a:t>지역구분  ▼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671452" y="5328914"/>
            <a:ext cx="648899" cy="230832"/>
          </a:xfrm>
          <a:prstGeom prst="rect">
            <a:avLst/>
          </a:prstGeom>
          <a:solidFill>
            <a:srgbClr val="343A4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>
                <a:solidFill>
                  <a:schemeClr val="bg1"/>
                </a:solidFill>
              </a:rPr>
              <a:t>지점등록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7749684" y="3736132"/>
            <a:ext cx="409430" cy="230832"/>
          </a:xfrm>
          <a:prstGeom prst="rect">
            <a:avLst/>
          </a:prstGeom>
          <a:solidFill>
            <a:srgbClr val="343A40"/>
          </a:solidFill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900">
                <a:solidFill>
                  <a:schemeClr val="bg1"/>
                </a:solidFill>
              </a:rPr>
              <a:t>수정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7749684" y="4103049"/>
            <a:ext cx="409430" cy="219396"/>
          </a:xfrm>
          <a:prstGeom prst="rect">
            <a:avLst/>
          </a:prstGeom>
          <a:solidFill>
            <a:srgbClr val="343A40"/>
          </a:solidFill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900">
                <a:solidFill>
                  <a:schemeClr val="bg1"/>
                </a:solidFill>
              </a:rPr>
              <a:t>수정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749684" y="4411712"/>
            <a:ext cx="409430" cy="215533"/>
          </a:xfrm>
          <a:prstGeom prst="rect">
            <a:avLst/>
          </a:prstGeom>
          <a:solidFill>
            <a:srgbClr val="343A40"/>
          </a:solidFill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900">
                <a:solidFill>
                  <a:schemeClr val="bg1"/>
                </a:solidFill>
              </a:rPr>
              <a:t>수정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7749684" y="4718794"/>
            <a:ext cx="409430" cy="230832"/>
          </a:xfrm>
          <a:prstGeom prst="rect">
            <a:avLst/>
          </a:prstGeom>
          <a:solidFill>
            <a:srgbClr val="343A40"/>
          </a:solidFill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900">
                <a:solidFill>
                  <a:schemeClr val="bg1"/>
                </a:solidFill>
              </a:rPr>
              <a:t>수정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7749684" y="5011142"/>
            <a:ext cx="409430" cy="216178"/>
          </a:xfrm>
          <a:prstGeom prst="rect">
            <a:avLst/>
          </a:prstGeom>
          <a:solidFill>
            <a:srgbClr val="343A40"/>
          </a:solidFill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900">
                <a:solidFill>
                  <a:schemeClr val="bg1"/>
                </a:solidFill>
              </a:rPr>
              <a:t>수정</a:t>
            </a:r>
          </a:p>
        </p:txBody>
      </p:sp>
      <p:sp>
        <p:nvSpPr>
          <p:cNvPr id="33" name="직사각형 32"/>
          <p:cNvSpPr/>
          <p:nvPr/>
        </p:nvSpPr>
        <p:spPr>
          <a:xfrm>
            <a:off x="5411540" y="5328914"/>
            <a:ext cx="259504" cy="230832"/>
          </a:xfrm>
          <a:prstGeom prst="rect">
            <a:avLst/>
          </a:prstGeom>
          <a:solidFill>
            <a:srgbClr val="EAEAEA"/>
          </a:solidFill>
          <a:ln w="63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5670749" y="5328914"/>
            <a:ext cx="240177" cy="230832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900"/>
              <a:t>2</a:t>
            </a:r>
            <a:endParaRPr lang="ko-KR" altLang="en-US" sz="900"/>
          </a:p>
        </p:txBody>
      </p:sp>
      <p:sp>
        <p:nvSpPr>
          <p:cNvPr id="35" name="TextBox 34"/>
          <p:cNvSpPr txBox="1"/>
          <p:nvPr/>
        </p:nvSpPr>
        <p:spPr>
          <a:xfrm>
            <a:off x="5429878" y="5328914"/>
            <a:ext cx="252737" cy="2308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900"/>
              <a:t>1</a:t>
            </a:r>
            <a:endParaRPr lang="ko-KR" altLang="en-US" sz="900"/>
          </a:p>
        </p:txBody>
      </p:sp>
      <p:sp>
        <p:nvSpPr>
          <p:cNvPr id="36" name="TextBox 35"/>
          <p:cNvSpPr txBox="1"/>
          <p:nvPr/>
        </p:nvSpPr>
        <p:spPr>
          <a:xfrm>
            <a:off x="5181092" y="5328914"/>
            <a:ext cx="253873" cy="2308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900"/>
              <a:t>&lt;</a:t>
            </a:r>
            <a:endParaRPr lang="ko-KR" altLang="en-US" sz="900"/>
          </a:p>
        </p:txBody>
      </p:sp>
      <p:sp>
        <p:nvSpPr>
          <p:cNvPr id="37" name="TextBox 36"/>
          <p:cNvSpPr txBox="1"/>
          <p:nvPr/>
        </p:nvSpPr>
        <p:spPr>
          <a:xfrm>
            <a:off x="5903192" y="5328914"/>
            <a:ext cx="255673" cy="2308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900"/>
              <a:t>&gt;</a:t>
            </a:r>
            <a:endParaRPr lang="ko-KR" altLang="en-US" sz="900"/>
          </a:p>
        </p:txBody>
      </p:sp>
      <p:grpSp>
        <p:nvGrpSpPr>
          <p:cNvPr id="40" name="그룹 39"/>
          <p:cNvGrpSpPr/>
          <p:nvPr/>
        </p:nvGrpSpPr>
        <p:grpSpPr>
          <a:xfrm>
            <a:off x="5907820" y="2695556"/>
            <a:ext cx="240772" cy="215444"/>
            <a:chOff x="292829" y="1695755"/>
            <a:chExt cx="240772" cy="215444"/>
          </a:xfrm>
        </p:grpSpPr>
        <p:sp>
          <p:nvSpPr>
            <p:cNvPr id="41" name="타원 40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2" name="TextBox 96"/>
            <p:cNvSpPr txBox="1"/>
            <p:nvPr/>
          </p:nvSpPr>
          <p:spPr>
            <a:xfrm>
              <a:off x="292829" y="1695755"/>
              <a:ext cx="241520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</a:p>
          </p:txBody>
        </p:sp>
      </p:grpSp>
      <p:grpSp>
        <p:nvGrpSpPr>
          <p:cNvPr id="43" name="그룹 42"/>
          <p:cNvGrpSpPr/>
          <p:nvPr/>
        </p:nvGrpSpPr>
        <p:grpSpPr>
          <a:xfrm>
            <a:off x="7995901" y="2443935"/>
            <a:ext cx="240772" cy="215444"/>
            <a:chOff x="292829" y="1695755"/>
            <a:chExt cx="240772" cy="215444"/>
          </a:xfrm>
        </p:grpSpPr>
        <p:sp>
          <p:nvSpPr>
            <p:cNvPr id="44" name="타원 43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5" name="TextBox 96"/>
            <p:cNvSpPr txBox="1"/>
            <p:nvPr/>
          </p:nvSpPr>
          <p:spPr>
            <a:xfrm>
              <a:off x="292829" y="1695755"/>
              <a:ext cx="248939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</a:p>
          </p:txBody>
        </p:sp>
      </p:grpSp>
      <p:grpSp>
        <p:nvGrpSpPr>
          <p:cNvPr id="46" name="그룹 45"/>
          <p:cNvGrpSpPr/>
          <p:nvPr/>
        </p:nvGrpSpPr>
        <p:grpSpPr>
          <a:xfrm>
            <a:off x="2883624" y="3672755"/>
            <a:ext cx="240772" cy="215444"/>
            <a:chOff x="292829" y="1695755"/>
            <a:chExt cx="240772" cy="215444"/>
          </a:xfrm>
        </p:grpSpPr>
        <p:sp>
          <p:nvSpPr>
            <p:cNvPr id="47" name="타원 46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8" name="TextBox 96"/>
            <p:cNvSpPr txBox="1"/>
            <p:nvPr/>
          </p:nvSpPr>
          <p:spPr>
            <a:xfrm>
              <a:off x="292829" y="1695755"/>
              <a:ext cx="246291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4</a:t>
              </a:r>
            </a:p>
          </p:txBody>
        </p:sp>
      </p:grpSp>
      <p:grpSp>
        <p:nvGrpSpPr>
          <p:cNvPr id="49" name="그룹 48"/>
          <p:cNvGrpSpPr/>
          <p:nvPr/>
        </p:nvGrpSpPr>
        <p:grpSpPr>
          <a:xfrm>
            <a:off x="7470470" y="3766086"/>
            <a:ext cx="240772" cy="215444"/>
            <a:chOff x="292829" y="1695755"/>
            <a:chExt cx="240772" cy="215444"/>
          </a:xfrm>
        </p:grpSpPr>
        <p:sp>
          <p:nvSpPr>
            <p:cNvPr id="50" name="타원 49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1" name="TextBox 96"/>
            <p:cNvSpPr txBox="1"/>
            <p:nvPr/>
          </p:nvSpPr>
          <p:spPr>
            <a:xfrm>
              <a:off x="292829" y="1695755"/>
              <a:ext cx="240970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5</a:t>
              </a:r>
            </a:p>
          </p:txBody>
        </p:sp>
      </p:grpSp>
      <p:grpSp>
        <p:nvGrpSpPr>
          <p:cNvPr id="52" name="그룹 51"/>
          <p:cNvGrpSpPr/>
          <p:nvPr/>
        </p:nvGrpSpPr>
        <p:grpSpPr>
          <a:xfrm>
            <a:off x="7354702" y="5329113"/>
            <a:ext cx="240772" cy="215444"/>
            <a:chOff x="292829" y="1695755"/>
            <a:chExt cx="240772" cy="215444"/>
          </a:xfrm>
        </p:grpSpPr>
        <p:sp>
          <p:nvSpPr>
            <p:cNvPr id="53" name="타원 52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4" name="TextBox 96"/>
            <p:cNvSpPr txBox="1"/>
            <p:nvPr/>
          </p:nvSpPr>
          <p:spPr>
            <a:xfrm>
              <a:off x="292829" y="1695755"/>
              <a:ext cx="242438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6</a:t>
              </a:r>
            </a:p>
          </p:txBody>
        </p:sp>
      </p:grpSp>
      <p:grpSp>
        <p:nvGrpSpPr>
          <p:cNvPr id="55" name="그룹 54"/>
          <p:cNvGrpSpPr/>
          <p:nvPr/>
        </p:nvGrpSpPr>
        <p:grpSpPr>
          <a:xfrm>
            <a:off x="3008124" y="2186606"/>
            <a:ext cx="240772" cy="215444"/>
            <a:chOff x="292829" y="1695755"/>
            <a:chExt cx="240772" cy="215444"/>
          </a:xfrm>
        </p:grpSpPr>
        <p:sp>
          <p:nvSpPr>
            <p:cNvPr id="56" name="타원 55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7" name="TextBox 96"/>
            <p:cNvSpPr txBox="1"/>
            <p:nvPr/>
          </p:nvSpPr>
          <p:spPr>
            <a:xfrm>
              <a:off x="292829" y="1695755"/>
              <a:ext cx="245616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58" name="그룹 57"/>
          <p:cNvGrpSpPr/>
          <p:nvPr/>
        </p:nvGrpSpPr>
        <p:grpSpPr>
          <a:xfrm>
            <a:off x="5567665" y="5608304"/>
            <a:ext cx="240772" cy="215444"/>
            <a:chOff x="292829" y="1695755"/>
            <a:chExt cx="240772" cy="215444"/>
          </a:xfrm>
        </p:grpSpPr>
        <p:sp>
          <p:nvSpPr>
            <p:cNvPr id="59" name="타원 58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60" name="TextBox 96"/>
            <p:cNvSpPr txBox="1"/>
            <p:nvPr/>
          </p:nvSpPr>
          <p:spPr>
            <a:xfrm>
              <a:off x="292829" y="1695755"/>
              <a:ext cx="248300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7</a:t>
              </a:r>
            </a:p>
          </p:txBody>
        </p:sp>
      </p:grpSp>
      <p:graphicFrame>
        <p:nvGraphicFramePr>
          <p:cNvPr id="151" name="표 150"/>
          <p:cNvGraphicFramePr/>
          <p:nvPr/>
        </p:nvGraphicFramePr>
        <p:xfrm>
          <a:off x="1524000" y="0"/>
          <a:ext cx="6369353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97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62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13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주 관리자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주 관리자 지점관리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지점관리 메인 페이지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표 29"/>
          <p:cNvGraphicFramePr>
            <a:graphicFrameLocks noGrp="1"/>
          </p:cNvGraphicFramePr>
          <p:nvPr/>
        </p:nvGraphicFramePr>
        <p:xfrm>
          <a:off x="8472263" y="3096"/>
          <a:ext cx="2111351" cy="58218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지점 영화관 등록 모달 창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영화관 이름 지정</a:t>
                      </a:r>
                      <a:endParaRPr lang="en-US" altLang="ko-KR" sz="800" baseline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해당 영화관 지점 지역 구분 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해당 지점 주소 등록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지점 상세 주소 입력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지점 관리자 아이디 등록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410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지점 관리자 비밀번호 등록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9407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등록 모달 창 닫기 버튼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412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지점 등록 버튼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지점 등록 클릭 시 영화관 명과 주소 해당 지점 관리자 등록 모달 창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grpSp>
        <p:nvGrpSpPr>
          <p:cNvPr id="104" name="그룹 103"/>
          <p:cNvGrpSpPr/>
          <p:nvPr/>
        </p:nvGrpSpPr>
        <p:grpSpPr>
          <a:xfrm>
            <a:off x="1568516" y="1772816"/>
            <a:ext cx="6831740" cy="4176464"/>
            <a:chOff x="0" y="1363611"/>
            <a:chExt cx="9053116" cy="4666067"/>
          </a:xfrm>
        </p:grpSpPr>
        <p:pic>
          <p:nvPicPr>
            <p:cNvPr id="105" name="Picture 2"/>
            <p:cNvPicPr>
              <a:picLocks noChangeAspect="1" noChangeArrowheads="1"/>
            </p:cNvPicPr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0" y="1363611"/>
              <a:ext cx="9053116" cy="4653136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106" name="직사각형 105"/>
            <p:cNvSpPr/>
            <p:nvPr/>
          </p:nvSpPr>
          <p:spPr>
            <a:xfrm>
              <a:off x="5823" y="1372079"/>
              <a:ext cx="1763688" cy="4656972"/>
            </a:xfrm>
            <a:prstGeom prst="rect">
              <a:avLst/>
            </a:prstGeom>
            <a:solidFill>
              <a:srgbClr val="343A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1814568" y="1772816"/>
              <a:ext cx="7238548" cy="4256862"/>
            </a:xfrm>
            <a:prstGeom prst="rect">
              <a:avLst/>
            </a:prstGeom>
            <a:solidFill>
              <a:srgbClr val="F4F6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1907704" y="1412776"/>
              <a:ext cx="7056784" cy="2866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pic>
        <p:nvPicPr>
          <p:cNvPr id="112" name="그림 111"/>
          <p:cNvPicPr>
            <a:picLocks noChangeAspect="1"/>
          </p:cNvPicPr>
          <p:nvPr/>
        </p:nvPicPr>
        <p:blipFill rotWithShape="1">
          <a:blip r:embed="rId3"/>
          <a:srcRect l="36090" t="1640" r="35830" b="89530"/>
          <a:stretch>
            <a:fillRect/>
          </a:stretch>
        </p:blipFill>
        <p:spPr>
          <a:xfrm>
            <a:off x="4655840" y="1785011"/>
            <a:ext cx="1759100" cy="34784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591931" y="2545159"/>
            <a:ext cx="1330929" cy="276999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지점관리</a:t>
            </a:r>
          </a:p>
        </p:txBody>
      </p:sp>
      <p:sp>
        <p:nvSpPr>
          <p:cNvPr id="117" name="TextBox 116"/>
          <p:cNvSpPr txBox="1"/>
          <p:nvPr/>
        </p:nvSpPr>
        <p:spPr>
          <a:xfrm>
            <a:off x="1591931" y="2924944"/>
            <a:ext cx="1330929" cy="2640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영화관리</a:t>
            </a:r>
          </a:p>
        </p:txBody>
      </p:sp>
      <p:sp>
        <p:nvSpPr>
          <p:cNvPr id="148" name="TextBox 147"/>
          <p:cNvSpPr txBox="1"/>
          <p:nvPr/>
        </p:nvSpPr>
        <p:spPr>
          <a:xfrm>
            <a:off x="1591931" y="3277707"/>
            <a:ext cx="1330929" cy="263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고객관리</a:t>
            </a:r>
          </a:p>
        </p:txBody>
      </p:sp>
      <p:sp>
        <p:nvSpPr>
          <p:cNvPr id="149" name="TextBox 148"/>
          <p:cNvSpPr txBox="1"/>
          <p:nvPr/>
        </p:nvSpPr>
        <p:spPr>
          <a:xfrm>
            <a:off x="1591931" y="3657492"/>
            <a:ext cx="1330929" cy="2649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이벤트관리</a:t>
            </a:r>
          </a:p>
        </p:txBody>
      </p:sp>
      <p:sp>
        <p:nvSpPr>
          <p:cNvPr id="150" name="TextBox 149"/>
          <p:cNvSpPr txBox="1"/>
          <p:nvPr/>
        </p:nvSpPr>
        <p:spPr>
          <a:xfrm>
            <a:off x="1591931" y="4044182"/>
            <a:ext cx="13309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스토어관리</a:t>
            </a:r>
          </a:p>
        </p:txBody>
      </p:sp>
      <p:graphicFrame>
        <p:nvGraphicFramePr>
          <p:cNvPr id="17" name="표 16"/>
          <p:cNvGraphicFramePr>
            <a:graphicFrameLocks noGrp="1"/>
          </p:cNvGraphicFramePr>
          <p:nvPr/>
        </p:nvGraphicFramePr>
        <p:xfrm>
          <a:off x="2975974" y="2986412"/>
          <a:ext cx="5389550" cy="2293944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6923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57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31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3943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3943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3943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97504">
                <a:tc gridSpan="5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/>
                        <a:t>지점관리</a:t>
                      </a:r>
                      <a:endParaRPr lang="en-US" altLang="ko-KR" sz="11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7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1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439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900" b="1"/>
                        <a:t>영화관명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900" b="1"/>
                        <a:t>지역구분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900" b="1"/>
                        <a:t>주소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900" b="1"/>
                        <a:t>지점 관리자 </a:t>
                      </a:r>
                    </a:p>
                    <a:p>
                      <a:pPr algn="ctr" latinLnBrk="1">
                        <a:defRPr/>
                      </a:pPr>
                      <a:r>
                        <a:rPr lang="ko-KR" altLang="en-US" sz="900" b="1"/>
                        <a:t>아이디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900" b="1"/>
                        <a:t>지점 관리자 </a:t>
                      </a:r>
                    </a:p>
                    <a:p>
                      <a:pPr algn="ctr" latinLnBrk="1">
                        <a:defRPr/>
                      </a:pPr>
                      <a:r>
                        <a:rPr lang="ko-KR" altLang="en-US" sz="900" b="1"/>
                        <a:t>비밀번호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900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578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700"/>
                        <a:t>대전 유성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700"/>
                        <a:t>대전</a:t>
                      </a:r>
                      <a:r>
                        <a:rPr lang="en-US" altLang="ko-KR" sz="700"/>
                        <a:t>/</a:t>
                      </a:r>
                      <a:r>
                        <a:rPr lang="ko-KR" altLang="en-US" sz="700"/>
                        <a:t>충청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7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대전광역시 유성구 계룡로</a:t>
                      </a:r>
                      <a:r>
                        <a:rPr lang="en-US" altLang="ko-KR" sz="7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132</a:t>
                      </a:r>
                      <a:r>
                        <a:rPr lang="ko-KR" altLang="en-US" sz="7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번길 </a:t>
                      </a:r>
                      <a:r>
                        <a:rPr lang="en-US" altLang="ko-KR" sz="7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10, (</a:t>
                      </a:r>
                      <a:r>
                        <a:rPr lang="ko-KR" altLang="en-US" sz="7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봉명동</a:t>
                      </a:r>
                      <a:r>
                        <a:rPr lang="en-US" altLang="ko-KR" sz="7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</a:t>
                      </a:r>
                      <a:r>
                        <a:rPr lang="ko-KR" altLang="en-US" sz="7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센트럴프라자 </a:t>
                      </a:r>
                      <a:r>
                        <a:rPr lang="en-US" altLang="ko-KR" sz="7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r>
                        <a:rPr lang="ko-KR" altLang="en-US" sz="7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층</a:t>
                      </a:r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700"/>
                        <a:t>admin1</a:t>
                      </a:r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700"/>
                        <a:t>admin1</a:t>
                      </a:r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7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578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700"/>
                        <a:t>대전 중앙로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700"/>
                        <a:t>대전</a:t>
                      </a:r>
                      <a:r>
                        <a:rPr lang="en-US" altLang="ko-KR" sz="700"/>
                        <a:t>/</a:t>
                      </a:r>
                      <a:r>
                        <a:rPr lang="ko-KR" altLang="en-US" sz="700"/>
                        <a:t>충청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7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대전광역시 중구 중앙로 </a:t>
                      </a:r>
                      <a:r>
                        <a:rPr lang="en-US" altLang="ko-KR" sz="7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126, (</a:t>
                      </a:r>
                      <a:r>
                        <a:rPr lang="ko-KR" altLang="en-US" sz="7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대흥동</a:t>
                      </a:r>
                      <a:r>
                        <a:rPr lang="en-US" altLang="ko-KR" sz="7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4</a:t>
                      </a:r>
                      <a:r>
                        <a:rPr lang="ko-KR" altLang="en-US" sz="7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층</a:t>
                      </a:r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700"/>
                        <a:t>admin2</a:t>
                      </a:r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700"/>
                        <a:t>admin2</a:t>
                      </a:r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7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578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700"/>
                        <a:t>공주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700"/>
                        <a:t>대전</a:t>
                      </a:r>
                      <a:r>
                        <a:rPr lang="en-US" altLang="ko-KR" sz="700"/>
                        <a:t>/</a:t>
                      </a:r>
                      <a:r>
                        <a:rPr lang="ko-KR" altLang="en-US" sz="700"/>
                        <a:t>충청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7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충청남도 공주시 신관동 흑수골길 </a:t>
                      </a:r>
                      <a:r>
                        <a:rPr lang="en-US" altLang="ko-KR" sz="7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</a:t>
                      </a:r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700"/>
                        <a:t>admin3</a:t>
                      </a:r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700"/>
                        <a:t>admin3</a:t>
                      </a:r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7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578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700"/>
                        <a:t>논산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700"/>
                        <a:t>대전</a:t>
                      </a:r>
                      <a:r>
                        <a:rPr lang="en-US" altLang="ko-KR" sz="700"/>
                        <a:t>/</a:t>
                      </a:r>
                      <a:r>
                        <a:rPr lang="ko-KR" altLang="en-US" sz="700"/>
                        <a:t>충청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7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충청남도 논산시 중앙로 </a:t>
                      </a:r>
                      <a:r>
                        <a:rPr lang="en-US" altLang="ko-KR" sz="7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255, 3,4</a:t>
                      </a:r>
                      <a:r>
                        <a:rPr lang="ko-KR" altLang="en-US" sz="7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층</a:t>
                      </a:r>
                      <a:r>
                        <a:rPr lang="en-US" altLang="ko-KR" sz="7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7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내동</a:t>
                      </a:r>
                      <a:r>
                        <a:rPr lang="en-US" altLang="ko-KR" sz="7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700"/>
                        <a:t>admin4</a:t>
                      </a:r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700"/>
                        <a:t>admin4</a:t>
                      </a:r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7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578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700"/>
                        <a:t>세종청사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700"/>
                        <a:t>대전</a:t>
                      </a:r>
                      <a:r>
                        <a:rPr lang="en-US" altLang="ko-KR" sz="700"/>
                        <a:t>/</a:t>
                      </a:r>
                      <a:r>
                        <a:rPr lang="ko-KR" altLang="en-US" sz="700"/>
                        <a:t>충청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7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세종특별자치시 도움</a:t>
                      </a:r>
                      <a:r>
                        <a:rPr lang="en-US" altLang="ko-KR" sz="7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r>
                        <a:rPr lang="ko-KR" altLang="en-US" sz="7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로 </a:t>
                      </a:r>
                      <a:r>
                        <a:rPr lang="en-US" altLang="ko-KR" sz="7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19, (</a:t>
                      </a:r>
                      <a:r>
                        <a:rPr lang="ko-KR" altLang="en-US" sz="7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어진동</a:t>
                      </a:r>
                      <a:r>
                        <a:rPr lang="en-US" altLang="ko-KR" sz="7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</a:t>
                      </a:r>
                      <a:r>
                        <a:rPr lang="ko-KR" altLang="en-US" sz="7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엠브릿지 지하</a:t>
                      </a:r>
                      <a:r>
                        <a:rPr lang="en-US" altLang="ko-KR" sz="7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7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층</a:t>
                      </a:r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700"/>
                        <a:t>admin5</a:t>
                      </a:r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700"/>
                        <a:t>admin5</a:t>
                      </a:r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7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8" name="직사각형 17"/>
          <p:cNvSpPr/>
          <p:nvPr/>
        </p:nvSpPr>
        <p:spPr>
          <a:xfrm>
            <a:off x="7094897" y="2704171"/>
            <a:ext cx="765229" cy="199678"/>
          </a:xfrm>
          <a:prstGeom prst="rect">
            <a:avLst/>
          </a:prstGeom>
          <a:noFill/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7913577" y="2683658"/>
            <a:ext cx="407463" cy="219562"/>
          </a:xfrm>
          <a:prstGeom prst="rect">
            <a:avLst/>
          </a:prstGeom>
          <a:solidFill>
            <a:srgbClr val="343A40"/>
          </a:solidFill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900">
                <a:solidFill>
                  <a:schemeClr val="bg1"/>
                </a:solidFill>
              </a:rPr>
              <a:t>검색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6168008" y="2704171"/>
            <a:ext cx="837237" cy="19967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900">
                <a:solidFill>
                  <a:schemeClr val="tx1"/>
                </a:solidFill>
              </a:rPr>
              <a:t>지역구분  ▼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671452" y="5328914"/>
            <a:ext cx="648899" cy="230832"/>
          </a:xfrm>
          <a:prstGeom prst="rect">
            <a:avLst/>
          </a:prstGeom>
          <a:solidFill>
            <a:srgbClr val="343A4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>
                <a:solidFill>
                  <a:schemeClr val="bg1"/>
                </a:solidFill>
              </a:rPr>
              <a:t>지점등록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7749684" y="3736132"/>
            <a:ext cx="409430" cy="230832"/>
          </a:xfrm>
          <a:prstGeom prst="rect">
            <a:avLst/>
          </a:prstGeom>
          <a:solidFill>
            <a:srgbClr val="343A40"/>
          </a:solidFill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900">
                <a:solidFill>
                  <a:schemeClr val="bg1"/>
                </a:solidFill>
              </a:rPr>
              <a:t>수정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7749684" y="4103049"/>
            <a:ext cx="409430" cy="219396"/>
          </a:xfrm>
          <a:prstGeom prst="rect">
            <a:avLst/>
          </a:prstGeom>
          <a:solidFill>
            <a:srgbClr val="343A40"/>
          </a:solidFill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900">
                <a:solidFill>
                  <a:schemeClr val="bg1"/>
                </a:solidFill>
              </a:rPr>
              <a:t>수정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749684" y="4411712"/>
            <a:ext cx="409430" cy="215533"/>
          </a:xfrm>
          <a:prstGeom prst="rect">
            <a:avLst/>
          </a:prstGeom>
          <a:solidFill>
            <a:srgbClr val="343A40"/>
          </a:solidFill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900">
                <a:solidFill>
                  <a:schemeClr val="bg1"/>
                </a:solidFill>
              </a:rPr>
              <a:t>수정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7749684" y="4718794"/>
            <a:ext cx="409430" cy="230832"/>
          </a:xfrm>
          <a:prstGeom prst="rect">
            <a:avLst/>
          </a:prstGeom>
          <a:solidFill>
            <a:srgbClr val="343A40"/>
          </a:solidFill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900">
                <a:solidFill>
                  <a:schemeClr val="bg1"/>
                </a:solidFill>
              </a:rPr>
              <a:t>수정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7749684" y="5011142"/>
            <a:ext cx="409430" cy="216178"/>
          </a:xfrm>
          <a:prstGeom prst="rect">
            <a:avLst/>
          </a:prstGeom>
          <a:solidFill>
            <a:srgbClr val="343A40"/>
          </a:solidFill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900">
                <a:solidFill>
                  <a:schemeClr val="bg1"/>
                </a:solidFill>
              </a:rPr>
              <a:t>수정</a:t>
            </a:r>
          </a:p>
        </p:txBody>
      </p:sp>
      <p:sp>
        <p:nvSpPr>
          <p:cNvPr id="34" name="직사각형 33"/>
          <p:cNvSpPr/>
          <p:nvPr/>
        </p:nvSpPr>
        <p:spPr>
          <a:xfrm>
            <a:off x="1598863" y="1772815"/>
            <a:ext cx="6763293" cy="4175903"/>
          </a:xfrm>
          <a:prstGeom prst="rect">
            <a:avLst/>
          </a:prstGeom>
          <a:solidFill>
            <a:schemeClr val="tx1"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3503712" y="2747628"/>
            <a:ext cx="3216610" cy="2494346"/>
          </a:xfrm>
          <a:prstGeom prst="rect">
            <a:avLst/>
          </a:prstGeom>
          <a:solidFill>
            <a:srgbClr val="F4F6F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4151784" y="2822158"/>
            <a:ext cx="19442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600"/>
              <a:t>지점등록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647728" y="3210259"/>
            <a:ext cx="720080" cy="235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영화관명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3647728" y="3492795"/>
            <a:ext cx="72008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지역구분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3647728" y="3775331"/>
            <a:ext cx="72008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주소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3647728" y="4057867"/>
            <a:ext cx="720080" cy="2360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상세주소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3647728" y="4340403"/>
            <a:ext cx="108012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관리자 아이디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3647728" y="4622939"/>
            <a:ext cx="115212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관리자 비밀번호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5112017" y="3210259"/>
            <a:ext cx="1416031" cy="24622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000"/>
          </a:p>
        </p:txBody>
      </p:sp>
      <p:sp>
        <p:nvSpPr>
          <p:cNvPr id="52" name="TextBox 51"/>
          <p:cNvSpPr txBox="1"/>
          <p:nvPr/>
        </p:nvSpPr>
        <p:spPr>
          <a:xfrm>
            <a:off x="5112017" y="3492795"/>
            <a:ext cx="1416031" cy="24622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선택                   ▼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5112017" y="3775331"/>
            <a:ext cx="1416031" cy="24622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000"/>
          </a:p>
        </p:txBody>
      </p:sp>
      <p:sp>
        <p:nvSpPr>
          <p:cNvPr id="54" name="TextBox 53"/>
          <p:cNvSpPr txBox="1"/>
          <p:nvPr/>
        </p:nvSpPr>
        <p:spPr>
          <a:xfrm>
            <a:off x="5112017" y="4059570"/>
            <a:ext cx="1416031" cy="24622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000"/>
          </a:p>
        </p:txBody>
      </p:sp>
      <p:sp>
        <p:nvSpPr>
          <p:cNvPr id="55" name="TextBox 54"/>
          <p:cNvSpPr txBox="1"/>
          <p:nvPr/>
        </p:nvSpPr>
        <p:spPr>
          <a:xfrm>
            <a:off x="5112017" y="4622938"/>
            <a:ext cx="1416031" cy="24622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000"/>
          </a:p>
        </p:txBody>
      </p:sp>
      <p:sp>
        <p:nvSpPr>
          <p:cNvPr id="56" name="TextBox 55"/>
          <p:cNvSpPr txBox="1"/>
          <p:nvPr/>
        </p:nvSpPr>
        <p:spPr>
          <a:xfrm>
            <a:off x="5112017" y="4342263"/>
            <a:ext cx="1416031" cy="24622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000"/>
          </a:p>
        </p:txBody>
      </p:sp>
      <p:sp>
        <p:nvSpPr>
          <p:cNvPr id="57" name="TextBox 56"/>
          <p:cNvSpPr txBox="1"/>
          <p:nvPr/>
        </p:nvSpPr>
        <p:spPr>
          <a:xfrm>
            <a:off x="6096000" y="4958084"/>
            <a:ext cx="432048" cy="230832"/>
          </a:xfrm>
          <a:prstGeom prst="rect">
            <a:avLst/>
          </a:prstGeom>
          <a:solidFill>
            <a:srgbClr val="343A4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>
                <a:solidFill>
                  <a:schemeClr val="bg1"/>
                </a:solidFill>
              </a:rPr>
              <a:t>등록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5604008" y="4958084"/>
            <a:ext cx="432048" cy="230832"/>
          </a:xfrm>
          <a:prstGeom prst="rect">
            <a:avLst/>
          </a:prstGeom>
          <a:solidFill>
            <a:srgbClr val="343A4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>
                <a:solidFill>
                  <a:schemeClr val="bg1"/>
                </a:solidFill>
              </a:rPr>
              <a:t>취소</a:t>
            </a:r>
          </a:p>
        </p:txBody>
      </p:sp>
      <p:graphicFrame>
        <p:nvGraphicFramePr>
          <p:cNvPr id="44" name="표 43"/>
          <p:cNvGraphicFramePr>
            <a:graphicFrameLocks noGrp="1"/>
          </p:cNvGraphicFramePr>
          <p:nvPr/>
        </p:nvGraphicFramePr>
        <p:xfrm>
          <a:off x="1524000" y="0"/>
          <a:ext cx="6372198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138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101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관리자 메인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/>
                          </a:solidFill>
                        </a:rPr>
                        <a:t>SS-RC-01-00-02</a:t>
                      </a:r>
                      <a:endParaRPr lang="ko-KR" altLang="en-US" sz="11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230701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관리자 지점 관리 메인</a:t>
                      </a:r>
                      <a:r>
                        <a:rPr lang="ko-KR" altLang="en-US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화면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지점 관리 등록 페이지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45" name="그룹 44"/>
          <p:cNvGrpSpPr/>
          <p:nvPr/>
        </p:nvGrpSpPr>
        <p:grpSpPr>
          <a:xfrm>
            <a:off x="4432539" y="2881330"/>
            <a:ext cx="240772" cy="215444"/>
            <a:chOff x="292829" y="1695755"/>
            <a:chExt cx="240772" cy="215444"/>
          </a:xfrm>
        </p:grpSpPr>
        <p:sp>
          <p:nvSpPr>
            <p:cNvPr id="47" name="타원 46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8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49" name="그룹 48"/>
          <p:cNvGrpSpPr/>
          <p:nvPr/>
        </p:nvGrpSpPr>
        <p:grpSpPr>
          <a:xfrm>
            <a:off x="3496407" y="3529800"/>
            <a:ext cx="240772" cy="215444"/>
            <a:chOff x="292829" y="1695755"/>
            <a:chExt cx="240772" cy="215444"/>
          </a:xfrm>
        </p:grpSpPr>
        <p:sp>
          <p:nvSpPr>
            <p:cNvPr id="50" name="타원 49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1" name="TextBox 96"/>
            <p:cNvSpPr txBox="1"/>
            <p:nvPr/>
          </p:nvSpPr>
          <p:spPr>
            <a:xfrm>
              <a:off x="292829" y="1695755"/>
              <a:ext cx="243108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</a:p>
          </p:txBody>
        </p:sp>
      </p:grpSp>
      <p:grpSp>
        <p:nvGrpSpPr>
          <p:cNvPr id="59" name="그룹 58"/>
          <p:cNvGrpSpPr/>
          <p:nvPr/>
        </p:nvGrpSpPr>
        <p:grpSpPr>
          <a:xfrm>
            <a:off x="3483984" y="3812805"/>
            <a:ext cx="240772" cy="215444"/>
            <a:chOff x="292829" y="1695755"/>
            <a:chExt cx="240772" cy="215444"/>
          </a:xfrm>
        </p:grpSpPr>
        <p:sp>
          <p:nvSpPr>
            <p:cNvPr id="60" name="타원 59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61" name="TextBox 96"/>
            <p:cNvSpPr txBox="1"/>
            <p:nvPr/>
          </p:nvSpPr>
          <p:spPr>
            <a:xfrm>
              <a:off x="292829" y="1695755"/>
              <a:ext cx="246006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4</a:t>
              </a:r>
            </a:p>
          </p:txBody>
        </p:sp>
      </p:grpSp>
      <p:grpSp>
        <p:nvGrpSpPr>
          <p:cNvPr id="62" name="그룹 61"/>
          <p:cNvGrpSpPr/>
          <p:nvPr/>
        </p:nvGrpSpPr>
        <p:grpSpPr>
          <a:xfrm>
            <a:off x="3483984" y="4098126"/>
            <a:ext cx="240772" cy="215444"/>
            <a:chOff x="292829" y="1695755"/>
            <a:chExt cx="240772" cy="215444"/>
          </a:xfrm>
        </p:grpSpPr>
        <p:sp>
          <p:nvSpPr>
            <p:cNvPr id="63" name="타원 62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64" name="TextBox 96"/>
            <p:cNvSpPr txBox="1"/>
            <p:nvPr/>
          </p:nvSpPr>
          <p:spPr>
            <a:xfrm>
              <a:off x="292829" y="1695755"/>
              <a:ext cx="246006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5</a:t>
              </a:r>
            </a:p>
          </p:txBody>
        </p:sp>
      </p:grpSp>
      <p:grpSp>
        <p:nvGrpSpPr>
          <p:cNvPr id="65" name="그룹 64"/>
          <p:cNvGrpSpPr/>
          <p:nvPr/>
        </p:nvGrpSpPr>
        <p:grpSpPr>
          <a:xfrm>
            <a:off x="3483984" y="4369582"/>
            <a:ext cx="240772" cy="215444"/>
            <a:chOff x="292829" y="1695755"/>
            <a:chExt cx="240772" cy="215444"/>
          </a:xfrm>
        </p:grpSpPr>
        <p:sp>
          <p:nvSpPr>
            <p:cNvPr id="66" name="타원 65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67" name="TextBox 96"/>
            <p:cNvSpPr txBox="1"/>
            <p:nvPr/>
          </p:nvSpPr>
          <p:spPr>
            <a:xfrm>
              <a:off x="292829" y="1695755"/>
              <a:ext cx="246006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6</a:t>
              </a:r>
            </a:p>
          </p:txBody>
        </p:sp>
      </p:grpSp>
      <p:grpSp>
        <p:nvGrpSpPr>
          <p:cNvPr id="68" name="그룹 67"/>
          <p:cNvGrpSpPr/>
          <p:nvPr/>
        </p:nvGrpSpPr>
        <p:grpSpPr>
          <a:xfrm>
            <a:off x="3495967" y="4667192"/>
            <a:ext cx="240772" cy="215444"/>
            <a:chOff x="292829" y="1695755"/>
            <a:chExt cx="240772" cy="215444"/>
          </a:xfrm>
        </p:grpSpPr>
        <p:sp>
          <p:nvSpPr>
            <p:cNvPr id="69" name="타원 68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70" name="TextBox 96"/>
            <p:cNvSpPr txBox="1"/>
            <p:nvPr/>
          </p:nvSpPr>
          <p:spPr>
            <a:xfrm>
              <a:off x="292829" y="1695755"/>
              <a:ext cx="243548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7</a:t>
              </a:r>
            </a:p>
          </p:txBody>
        </p:sp>
      </p:grpSp>
      <p:grpSp>
        <p:nvGrpSpPr>
          <p:cNvPr id="71" name="그룹 70"/>
          <p:cNvGrpSpPr/>
          <p:nvPr/>
        </p:nvGrpSpPr>
        <p:grpSpPr>
          <a:xfrm>
            <a:off x="5708832" y="4718794"/>
            <a:ext cx="240772" cy="215444"/>
            <a:chOff x="292829" y="1695755"/>
            <a:chExt cx="240772" cy="215444"/>
          </a:xfrm>
        </p:grpSpPr>
        <p:sp>
          <p:nvSpPr>
            <p:cNvPr id="72" name="타원 71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73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8</a:t>
              </a:r>
            </a:p>
          </p:txBody>
        </p:sp>
      </p:grpSp>
      <p:grpSp>
        <p:nvGrpSpPr>
          <p:cNvPr id="74" name="그룹 73"/>
          <p:cNvGrpSpPr/>
          <p:nvPr/>
        </p:nvGrpSpPr>
        <p:grpSpPr>
          <a:xfrm>
            <a:off x="6202894" y="4718191"/>
            <a:ext cx="240772" cy="215444"/>
            <a:chOff x="292829" y="1695755"/>
            <a:chExt cx="240772" cy="215444"/>
          </a:xfrm>
        </p:grpSpPr>
        <p:sp>
          <p:nvSpPr>
            <p:cNvPr id="75" name="타원 74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76" name="TextBox 96"/>
            <p:cNvSpPr txBox="1"/>
            <p:nvPr/>
          </p:nvSpPr>
          <p:spPr>
            <a:xfrm>
              <a:off x="292829" y="1695755"/>
              <a:ext cx="241720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9</a:t>
              </a:r>
            </a:p>
          </p:txBody>
        </p:sp>
      </p:grpSp>
      <p:grpSp>
        <p:nvGrpSpPr>
          <p:cNvPr id="77" name="그룹 76"/>
          <p:cNvGrpSpPr/>
          <p:nvPr/>
        </p:nvGrpSpPr>
        <p:grpSpPr>
          <a:xfrm>
            <a:off x="3495349" y="3235131"/>
            <a:ext cx="240772" cy="215444"/>
            <a:chOff x="292829" y="1695755"/>
            <a:chExt cx="240772" cy="215444"/>
          </a:xfrm>
        </p:grpSpPr>
        <p:sp>
          <p:nvSpPr>
            <p:cNvPr id="78" name="타원 77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79" name="TextBox 96"/>
            <p:cNvSpPr txBox="1"/>
            <p:nvPr/>
          </p:nvSpPr>
          <p:spPr>
            <a:xfrm>
              <a:off x="292829" y="1695755"/>
              <a:ext cx="244166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표 29"/>
          <p:cNvGraphicFramePr>
            <a:graphicFrameLocks noGrp="1"/>
          </p:cNvGraphicFramePr>
          <p:nvPr/>
        </p:nvGraphicFramePr>
        <p:xfrm>
          <a:off x="8472263" y="3096"/>
          <a:ext cx="2111351" cy="61480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지점 영화관 수정 페이지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영화관 명을 수정 할 수 있다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en-US" altLang="ko-KR" sz="800" baseline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지역 구분을 수정 할 수 있다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영화관 주소</a:t>
                      </a: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수정 가능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상세 주소 수정 가능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지점 관리자 아이디 수정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410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지점 관리자 비밀번호 수정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9407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수정 창 취소 버튼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412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영화관 수정 버튼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2622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10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지점 삭제 버튼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지점 수정 버튼 클릭 시 나오는 창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이름과 주소 관리자를 수정 할 수 있으며 삭제 또한 가능하다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grpSp>
        <p:nvGrpSpPr>
          <p:cNvPr id="104" name="그룹 103"/>
          <p:cNvGrpSpPr/>
          <p:nvPr/>
        </p:nvGrpSpPr>
        <p:grpSpPr>
          <a:xfrm>
            <a:off x="1568516" y="1772816"/>
            <a:ext cx="6831740" cy="4176464"/>
            <a:chOff x="0" y="1363611"/>
            <a:chExt cx="9053116" cy="4666067"/>
          </a:xfrm>
        </p:grpSpPr>
        <p:pic>
          <p:nvPicPr>
            <p:cNvPr id="105" name="Picture 2"/>
            <p:cNvPicPr>
              <a:picLocks noChangeAspect="1" noChangeArrowheads="1"/>
            </p:cNvPicPr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0" y="1363611"/>
              <a:ext cx="9053116" cy="4653136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106" name="직사각형 105"/>
            <p:cNvSpPr/>
            <p:nvPr/>
          </p:nvSpPr>
          <p:spPr>
            <a:xfrm>
              <a:off x="5823" y="1372079"/>
              <a:ext cx="1763688" cy="4656972"/>
            </a:xfrm>
            <a:prstGeom prst="rect">
              <a:avLst/>
            </a:prstGeom>
            <a:solidFill>
              <a:srgbClr val="343A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1814568" y="1772816"/>
              <a:ext cx="7238548" cy="4256862"/>
            </a:xfrm>
            <a:prstGeom prst="rect">
              <a:avLst/>
            </a:prstGeom>
            <a:solidFill>
              <a:srgbClr val="F4F6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1907704" y="1412776"/>
              <a:ext cx="7056784" cy="2866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pic>
        <p:nvPicPr>
          <p:cNvPr id="112" name="그림 111"/>
          <p:cNvPicPr>
            <a:picLocks noChangeAspect="1"/>
          </p:cNvPicPr>
          <p:nvPr/>
        </p:nvPicPr>
        <p:blipFill rotWithShape="1">
          <a:blip r:embed="rId3"/>
          <a:srcRect l="36090" t="1640" r="35830" b="89530"/>
          <a:stretch>
            <a:fillRect/>
          </a:stretch>
        </p:blipFill>
        <p:spPr>
          <a:xfrm>
            <a:off x="4655840" y="1785011"/>
            <a:ext cx="1759100" cy="34784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591931" y="2545159"/>
            <a:ext cx="1330929" cy="276999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지점관리</a:t>
            </a:r>
          </a:p>
        </p:txBody>
      </p:sp>
      <p:sp>
        <p:nvSpPr>
          <p:cNvPr id="117" name="TextBox 116"/>
          <p:cNvSpPr txBox="1"/>
          <p:nvPr/>
        </p:nvSpPr>
        <p:spPr>
          <a:xfrm>
            <a:off x="1591931" y="2924944"/>
            <a:ext cx="1330929" cy="2640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영화관리</a:t>
            </a:r>
          </a:p>
        </p:txBody>
      </p:sp>
      <p:sp>
        <p:nvSpPr>
          <p:cNvPr id="148" name="TextBox 147"/>
          <p:cNvSpPr txBox="1"/>
          <p:nvPr/>
        </p:nvSpPr>
        <p:spPr>
          <a:xfrm>
            <a:off x="1591931" y="3277707"/>
            <a:ext cx="1330929" cy="263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고객관리</a:t>
            </a:r>
          </a:p>
        </p:txBody>
      </p:sp>
      <p:sp>
        <p:nvSpPr>
          <p:cNvPr id="149" name="TextBox 148"/>
          <p:cNvSpPr txBox="1"/>
          <p:nvPr/>
        </p:nvSpPr>
        <p:spPr>
          <a:xfrm>
            <a:off x="1591931" y="3657492"/>
            <a:ext cx="1330929" cy="2649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이벤트관리</a:t>
            </a:r>
          </a:p>
        </p:txBody>
      </p:sp>
      <p:sp>
        <p:nvSpPr>
          <p:cNvPr id="150" name="TextBox 149"/>
          <p:cNvSpPr txBox="1"/>
          <p:nvPr/>
        </p:nvSpPr>
        <p:spPr>
          <a:xfrm>
            <a:off x="1591931" y="4044182"/>
            <a:ext cx="13309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스토어관리</a:t>
            </a:r>
          </a:p>
        </p:txBody>
      </p:sp>
      <p:graphicFrame>
        <p:nvGraphicFramePr>
          <p:cNvPr id="17" name="표 16"/>
          <p:cNvGraphicFramePr>
            <a:graphicFrameLocks noGrp="1"/>
          </p:cNvGraphicFramePr>
          <p:nvPr/>
        </p:nvGraphicFramePr>
        <p:xfrm>
          <a:off x="2975974" y="2986412"/>
          <a:ext cx="5389550" cy="2293944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6923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57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31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3943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3943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3943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97504">
                <a:tc gridSpan="5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/>
                        <a:t>지점관리</a:t>
                      </a:r>
                      <a:endParaRPr lang="en-US" altLang="ko-KR" sz="11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7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1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439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900" b="1"/>
                        <a:t>영화관명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900" b="1"/>
                        <a:t>지역구분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900" b="1"/>
                        <a:t>주소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900" b="1"/>
                        <a:t>지점 관리자 </a:t>
                      </a:r>
                    </a:p>
                    <a:p>
                      <a:pPr algn="ctr" latinLnBrk="1">
                        <a:defRPr/>
                      </a:pPr>
                      <a:r>
                        <a:rPr lang="ko-KR" altLang="en-US" sz="900" b="1"/>
                        <a:t>아이디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900" b="1"/>
                        <a:t>지점 관리자 </a:t>
                      </a:r>
                    </a:p>
                    <a:p>
                      <a:pPr algn="ctr" latinLnBrk="1">
                        <a:defRPr/>
                      </a:pPr>
                      <a:r>
                        <a:rPr lang="ko-KR" altLang="en-US" sz="900" b="1"/>
                        <a:t>비밀번호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900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578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700"/>
                        <a:t>대전 유성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700"/>
                        <a:t>대전</a:t>
                      </a:r>
                      <a:r>
                        <a:rPr lang="en-US" altLang="ko-KR" sz="700"/>
                        <a:t>/</a:t>
                      </a:r>
                      <a:r>
                        <a:rPr lang="ko-KR" altLang="en-US" sz="700"/>
                        <a:t>충청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7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대전광역시 유성구 계룡로</a:t>
                      </a:r>
                      <a:r>
                        <a:rPr lang="en-US" altLang="ko-KR" sz="7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132</a:t>
                      </a:r>
                      <a:r>
                        <a:rPr lang="ko-KR" altLang="en-US" sz="7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번길 </a:t>
                      </a:r>
                      <a:r>
                        <a:rPr lang="en-US" altLang="ko-KR" sz="7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10, (</a:t>
                      </a:r>
                      <a:r>
                        <a:rPr lang="ko-KR" altLang="en-US" sz="7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봉명동</a:t>
                      </a:r>
                      <a:r>
                        <a:rPr lang="en-US" altLang="ko-KR" sz="7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</a:t>
                      </a:r>
                      <a:r>
                        <a:rPr lang="ko-KR" altLang="en-US" sz="7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센트럴프라자 </a:t>
                      </a:r>
                      <a:r>
                        <a:rPr lang="en-US" altLang="ko-KR" sz="7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r>
                        <a:rPr lang="ko-KR" altLang="en-US" sz="7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층</a:t>
                      </a:r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700"/>
                        <a:t>admin1</a:t>
                      </a:r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700"/>
                        <a:t>admin1</a:t>
                      </a:r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7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578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700"/>
                        <a:t>대전 중앙로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700"/>
                        <a:t>대전</a:t>
                      </a:r>
                      <a:r>
                        <a:rPr lang="en-US" altLang="ko-KR" sz="700"/>
                        <a:t>/</a:t>
                      </a:r>
                      <a:r>
                        <a:rPr lang="ko-KR" altLang="en-US" sz="700"/>
                        <a:t>충청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7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대전광역시 중구 중앙로 </a:t>
                      </a:r>
                      <a:r>
                        <a:rPr lang="en-US" altLang="ko-KR" sz="7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126, (</a:t>
                      </a:r>
                      <a:r>
                        <a:rPr lang="ko-KR" altLang="en-US" sz="7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대흥동</a:t>
                      </a:r>
                      <a:r>
                        <a:rPr lang="en-US" altLang="ko-KR" sz="7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4</a:t>
                      </a:r>
                      <a:r>
                        <a:rPr lang="ko-KR" altLang="en-US" sz="7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층</a:t>
                      </a:r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700"/>
                        <a:t>admin2</a:t>
                      </a:r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700"/>
                        <a:t>admin2</a:t>
                      </a:r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7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578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700"/>
                        <a:t>공주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700"/>
                        <a:t>대전</a:t>
                      </a:r>
                      <a:r>
                        <a:rPr lang="en-US" altLang="ko-KR" sz="700"/>
                        <a:t>/</a:t>
                      </a:r>
                      <a:r>
                        <a:rPr lang="ko-KR" altLang="en-US" sz="700"/>
                        <a:t>충청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7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충청남도 공주시 신관동 흑수골길 </a:t>
                      </a:r>
                      <a:r>
                        <a:rPr lang="en-US" altLang="ko-KR" sz="7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</a:t>
                      </a:r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700"/>
                        <a:t>admin3</a:t>
                      </a:r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700"/>
                        <a:t>admin3</a:t>
                      </a:r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7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578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700"/>
                        <a:t>논산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700"/>
                        <a:t>대전</a:t>
                      </a:r>
                      <a:r>
                        <a:rPr lang="en-US" altLang="ko-KR" sz="700"/>
                        <a:t>/</a:t>
                      </a:r>
                      <a:r>
                        <a:rPr lang="ko-KR" altLang="en-US" sz="700"/>
                        <a:t>충청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7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충청남도 논산시 중앙로 </a:t>
                      </a:r>
                      <a:r>
                        <a:rPr lang="en-US" altLang="ko-KR" sz="7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255, 3,4</a:t>
                      </a:r>
                      <a:r>
                        <a:rPr lang="ko-KR" altLang="en-US" sz="7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층</a:t>
                      </a:r>
                      <a:r>
                        <a:rPr lang="en-US" altLang="ko-KR" sz="7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7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내동</a:t>
                      </a:r>
                      <a:r>
                        <a:rPr lang="en-US" altLang="ko-KR" sz="7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700"/>
                        <a:t>admin4</a:t>
                      </a:r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700"/>
                        <a:t>admin4</a:t>
                      </a:r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7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578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700"/>
                        <a:t>세종청사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700"/>
                        <a:t>대전</a:t>
                      </a:r>
                      <a:r>
                        <a:rPr lang="en-US" altLang="ko-KR" sz="700"/>
                        <a:t>/</a:t>
                      </a:r>
                      <a:r>
                        <a:rPr lang="ko-KR" altLang="en-US" sz="700"/>
                        <a:t>충청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7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세종특별자치시 도움</a:t>
                      </a:r>
                      <a:r>
                        <a:rPr lang="en-US" altLang="ko-KR" sz="7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r>
                        <a:rPr lang="ko-KR" altLang="en-US" sz="7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로 </a:t>
                      </a:r>
                      <a:r>
                        <a:rPr lang="en-US" altLang="ko-KR" sz="7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19, (</a:t>
                      </a:r>
                      <a:r>
                        <a:rPr lang="ko-KR" altLang="en-US" sz="7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어진동</a:t>
                      </a:r>
                      <a:r>
                        <a:rPr lang="en-US" altLang="ko-KR" sz="7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</a:t>
                      </a:r>
                      <a:r>
                        <a:rPr lang="ko-KR" altLang="en-US" sz="7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엠브릿지 지하</a:t>
                      </a:r>
                      <a:r>
                        <a:rPr lang="en-US" altLang="ko-KR" sz="7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7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층</a:t>
                      </a:r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700"/>
                        <a:t>admin5</a:t>
                      </a:r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700"/>
                        <a:t>admin5</a:t>
                      </a:r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7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8" name="직사각형 17"/>
          <p:cNvSpPr/>
          <p:nvPr/>
        </p:nvSpPr>
        <p:spPr>
          <a:xfrm>
            <a:off x="7094897" y="2704171"/>
            <a:ext cx="765229" cy="199678"/>
          </a:xfrm>
          <a:prstGeom prst="rect">
            <a:avLst/>
          </a:prstGeom>
          <a:noFill/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7913577" y="2683658"/>
            <a:ext cx="407463" cy="219562"/>
          </a:xfrm>
          <a:prstGeom prst="rect">
            <a:avLst/>
          </a:prstGeom>
          <a:solidFill>
            <a:srgbClr val="343A40"/>
          </a:solidFill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900">
                <a:solidFill>
                  <a:schemeClr val="bg1"/>
                </a:solidFill>
              </a:rPr>
              <a:t>검색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6168008" y="2704171"/>
            <a:ext cx="837237" cy="19967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900">
                <a:solidFill>
                  <a:schemeClr val="tx1"/>
                </a:solidFill>
              </a:rPr>
              <a:t>지역구분  ▼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671452" y="5328914"/>
            <a:ext cx="648899" cy="230832"/>
          </a:xfrm>
          <a:prstGeom prst="rect">
            <a:avLst/>
          </a:prstGeom>
          <a:solidFill>
            <a:srgbClr val="343A4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>
                <a:solidFill>
                  <a:schemeClr val="bg1"/>
                </a:solidFill>
              </a:rPr>
              <a:t>지점등록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7749684" y="3736132"/>
            <a:ext cx="409430" cy="230832"/>
          </a:xfrm>
          <a:prstGeom prst="rect">
            <a:avLst/>
          </a:prstGeom>
          <a:solidFill>
            <a:srgbClr val="343A40"/>
          </a:solidFill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900">
                <a:solidFill>
                  <a:schemeClr val="bg1"/>
                </a:solidFill>
              </a:rPr>
              <a:t>수정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7749684" y="4103049"/>
            <a:ext cx="409430" cy="219396"/>
          </a:xfrm>
          <a:prstGeom prst="rect">
            <a:avLst/>
          </a:prstGeom>
          <a:solidFill>
            <a:srgbClr val="343A40"/>
          </a:solidFill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900">
                <a:solidFill>
                  <a:schemeClr val="bg1"/>
                </a:solidFill>
              </a:rPr>
              <a:t>수정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749684" y="4411712"/>
            <a:ext cx="409430" cy="215533"/>
          </a:xfrm>
          <a:prstGeom prst="rect">
            <a:avLst/>
          </a:prstGeom>
          <a:solidFill>
            <a:srgbClr val="343A40"/>
          </a:solidFill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900">
                <a:solidFill>
                  <a:schemeClr val="bg1"/>
                </a:solidFill>
              </a:rPr>
              <a:t>수정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7749684" y="4718794"/>
            <a:ext cx="409430" cy="230832"/>
          </a:xfrm>
          <a:prstGeom prst="rect">
            <a:avLst/>
          </a:prstGeom>
          <a:solidFill>
            <a:srgbClr val="343A40"/>
          </a:solidFill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900">
                <a:solidFill>
                  <a:schemeClr val="bg1"/>
                </a:solidFill>
              </a:rPr>
              <a:t>수정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7749684" y="5011142"/>
            <a:ext cx="409430" cy="216178"/>
          </a:xfrm>
          <a:prstGeom prst="rect">
            <a:avLst/>
          </a:prstGeom>
          <a:solidFill>
            <a:srgbClr val="343A40"/>
          </a:solidFill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900">
                <a:solidFill>
                  <a:schemeClr val="bg1"/>
                </a:solidFill>
              </a:rPr>
              <a:t>수정</a:t>
            </a:r>
          </a:p>
        </p:txBody>
      </p:sp>
      <p:sp>
        <p:nvSpPr>
          <p:cNvPr id="34" name="직사각형 33"/>
          <p:cNvSpPr/>
          <p:nvPr/>
        </p:nvSpPr>
        <p:spPr>
          <a:xfrm>
            <a:off x="1598863" y="1772815"/>
            <a:ext cx="6763293" cy="4175903"/>
          </a:xfrm>
          <a:prstGeom prst="rect">
            <a:avLst/>
          </a:prstGeom>
          <a:solidFill>
            <a:schemeClr val="tx1"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3503712" y="2747628"/>
            <a:ext cx="3216610" cy="2494346"/>
          </a:xfrm>
          <a:prstGeom prst="rect">
            <a:avLst/>
          </a:prstGeom>
          <a:solidFill>
            <a:srgbClr val="F4F6F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4151784" y="2822158"/>
            <a:ext cx="19442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600"/>
              <a:t>지점수정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647728" y="3210259"/>
            <a:ext cx="720080" cy="235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영화관명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3647728" y="3492795"/>
            <a:ext cx="72008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지역구분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3647728" y="3775331"/>
            <a:ext cx="72008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주소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3647728" y="4057867"/>
            <a:ext cx="720080" cy="2360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상세주소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3647728" y="4340403"/>
            <a:ext cx="108012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관리자 아이디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3647728" y="4622939"/>
            <a:ext cx="115212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관리자 비밀번호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5112017" y="3210259"/>
            <a:ext cx="1416031" cy="235886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대전 유성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5112017" y="3492795"/>
            <a:ext cx="1416031" cy="24622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대전</a:t>
            </a:r>
            <a:r>
              <a:rPr lang="en-US" altLang="ko-KR" sz="1000"/>
              <a:t>/</a:t>
            </a:r>
            <a:r>
              <a:rPr lang="ko-KR" altLang="en-US" sz="1000"/>
              <a:t>충청            ▼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5112017" y="3775331"/>
            <a:ext cx="1416031" cy="24622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000"/>
          </a:p>
        </p:txBody>
      </p:sp>
      <p:sp>
        <p:nvSpPr>
          <p:cNvPr id="54" name="TextBox 53"/>
          <p:cNvSpPr txBox="1"/>
          <p:nvPr/>
        </p:nvSpPr>
        <p:spPr>
          <a:xfrm>
            <a:off x="5112017" y="4059570"/>
            <a:ext cx="1416031" cy="215444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800"/>
              <a:t>센트럴프라자 </a:t>
            </a:r>
            <a:r>
              <a:rPr lang="en-US" altLang="ko-KR" sz="800"/>
              <a:t>5</a:t>
            </a:r>
            <a:r>
              <a:rPr lang="ko-KR" altLang="en-US" sz="800"/>
              <a:t>층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5112017" y="4622938"/>
            <a:ext cx="1416031" cy="24622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000"/>
              <a:t>admin1</a:t>
            </a:r>
            <a:endParaRPr lang="ko-KR" altLang="en-US" sz="1000"/>
          </a:p>
        </p:txBody>
      </p:sp>
      <p:sp>
        <p:nvSpPr>
          <p:cNvPr id="56" name="TextBox 55"/>
          <p:cNvSpPr txBox="1"/>
          <p:nvPr/>
        </p:nvSpPr>
        <p:spPr>
          <a:xfrm>
            <a:off x="5112017" y="4342263"/>
            <a:ext cx="1416031" cy="24622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000"/>
              <a:t>admin1</a:t>
            </a:r>
            <a:endParaRPr lang="ko-KR" altLang="en-US" sz="1000"/>
          </a:p>
        </p:txBody>
      </p:sp>
      <p:sp>
        <p:nvSpPr>
          <p:cNvPr id="57" name="TextBox 56"/>
          <p:cNvSpPr txBox="1"/>
          <p:nvPr/>
        </p:nvSpPr>
        <p:spPr>
          <a:xfrm>
            <a:off x="6096000" y="4958084"/>
            <a:ext cx="432048" cy="230832"/>
          </a:xfrm>
          <a:prstGeom prst="rect">
            <a:avLst/>
          </a:prstGeom>
          <a:solidFill>
            <a:srgbClr val="343A4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>
                <a:solidFill>
                  <a:schemeClr val="bg1"/>
                </a:solidFill>
              </a:rPr>
              <a:t>삭제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5604008" y="4958084"/>
            <a:ext cx="432048" cy="230832"/>
          </a:xfrm>
          <a:prstGeom prst="rect">
            <a:avLst/>
          </a:prstGeom>
          <a:solidFill>
            <a:srgbClr val="343A4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>
                <a:solidFill>
                  <a:schemeClr val="bg1"/>
                </a:solidFill>
              </a:rPr>
              <a:t>수정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112017" y="3739016"/>
            <a:ext cx="141603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800"/>
              <a:t>대전광역시 유성구 계룡로</a:t>
            </a:r>
            <a:r>
              <a:rPr lang="en-US" altLang="ko-KR" sz="800"/>
              <a:t>132</a:t>
            </a:r>
            <a:r>
              <a:rPr lang="ko-KR" altLang="en-US" sz="800"/>
              <a:t>번길 </a:t>
            </a:r>
            <a:r>
              <a:rPr lang="en-US" altLang="ko-KR" sz="800"/>
              <a:t>10</a:t>
            </a:r>
            <a:endParaRPr lang="ko-KR" altLang="en-US"/>
          </a:p>
        </p:txBody>
      </p:sp>
      <p:sp>
        <p:nvSpPr>
          <p:cNvPr id="47" name="TextBox 46"/>
          <p:cNvSpPr txBox="1"/>
          <p:nvPr/>
        </p:nvSpPr>
        <p:spPr>
          <a:xfrm>
            <a:off x="5123892" y="4958084"/>
            <a:ext cx="432048" cy="230832"/>
          </a:xfrm>
          <a:prstGeom prst="rect">
            <a:avLst/>
          </a:prstGeom>
          <a:solidFill>
            <a:srgbClr val="343A4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>
                <a:solidFill>
                  <a:schemeClr val="bg1"/>
                </a:solidFill>
              </a:rPr>
              <a:t>취소</a:t>
            </a:r>
          </a:p>
        </p:txBody>
      </p:sp>
      <p:grpSp>
        <p:nvGrpSpPr>
          <p:cNvPr id="45" name="그룹 44"/>
          <p:cNvGrpSpPr/>
          <p:nvPr/>
        </p:nvGrpSpPr>
        <p:grpSpPr>
          <a:xfrm>
            <a:off x="4432539" y="2881330"/>
            <a:ext cx="240772" cy="215444"/>
            <a:chOff x="292829" y="1695755"/>
            <a:chExt cx="240772" cy="215444"/>
          </a:xfrm>
        </p:grpSpPr>
        <p:sp>
          <p:nvSpPr>
            <p:cNvPr id="48" name="타원 47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9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50" name="그룹 49"/>
          <p:cNvGrpSpPr/>
          <p:nvPr/>
        </p:nvGrpSpPr>
        <p:grpSpPr>
          <a:xfrm>
            <a:off x="3496407" y="3529800"/>
            <a:ext cx="240772" cy="215444"/>
            <a:chOff x="292829" y="1695755"/>
            <a:chExt cx="240772" cy="215444"/>
          </a:xfrm>
        </p:grpSpPr>
        <p:sp>
          <p:nvSpPr>
            <p:cNvPr id="51" name="타원 50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9" name="TextBox 96"/>
            <p:cNvSpPr txBox="1"/>
            <p:nvPr/>
          </p:nvSpPr>
          <p:spPr>
            <a:xfrm>
              <a:off x="292829" y="1695755"/>
              <a:ext cx="243108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</a:p>
          </p:txBody>
        </p:sp>
      </p:grpSp>
      <p:grpSp>
        <p:nvGrpSpPr>
          <p:cNvPr id="60" name="그룹 59"/>
          <p:cNvGrpSpPr/>
          <p:nvPr/>
        </p:nvGrpSpPr>
        <p:grpSpPr>
          <a:xfrm>
            <a:off x="3483984" y="3812805"/>
            <a:ext cx="240772" cy="215444"/>
            <a:chOff x="292829" y="1695755"/>
            <a:chExt cx="240772" cy="215444"/>
          </a:xfrm>
        </p:grpSpPr>
        <p:sp>
          <p:nvSpPr>
            <p:cNvPr id="61" name="타원 60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62" name="TextBox 96"/>
            <p:cNvSpPr txBox="1"/>
            <p:nvPr/>
          </p:nvSpPr>
          <p:spPr>
            <a:xfrm>
              <a:off x="292829" y="1695755"/>
              <a:ext cx="246006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4</a:t>
              </a:r>
            </a:p>
          </p:txBody>
        </p:sp>
      </p:grpSp>
      <p:grpSp>
        <p:nvGrpSpPr>
          <p:cNvPr id="63" name="그룹 62"/>
          <p:cNvGrpSpPr/>
          <p:nvPr/>
        </p:nvGrpSpPr>
        <p:grpSpPr>
          <a:xfrm>
            <a:off x="3483984" y="4098126"/>
            <a:ext cx="240772" cy="215444"/>
            <a:chOff x="292829" y="1695755"/>
            <a:chExt cx="240772" cy="215444"/>
          </a:xfrm>
        </p:grpSpPr>
        <p:sp>
          <p:nvSpPr>
            <p:cNvPr id="64" name="타원 63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65" name="TextBox 96"/>
            <p:cNvSpPr txBox="1"/>
            <p:nvPr/>
          </p:nvSpPr>
          <p:spPr>
            <a:xfrm>
              <a:off x="292829" y="1695755"/>
              <a:ext cx="246006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5</a:t>
              </a:r>
            </a:p>
          </p:txBody>
        </p:sp>
      </p:grpSp>
      <p:grpSp>
        <p:nvGrpSpPr>
          <p:cNvPr id="66" name="그룹 65"/>
          <p:cNvGrpSpPr/>
          <p:nvPr/>
        </p:nvGrpSpPr>
        <p:grpSpPr>
          <a:xfrm>
            <a:off x="3483984" y="4369582"/>
            <a:ext cx="240772" cy="215444"/>
            <a:chOff x="292829" y="1695755"/>
            <a:chExt cx="240772" cy="215444"/>
          </a:xfrm>
        </p:grpSpPr>
        <p:sp>
          <p:nvSpPr>
            <p:cNvPr id="67" name="타원 66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68" name="TextBox 96"/>
            <p:cNvSpPr txBox="1"/>
            <p:nvPr/>
          </p:nvSpPr>
          <p:spPr>
            <a:xfrm>
              <a:off x="292829" y="1695755"/>
              <a:ext cx="246006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6</a:t>
              </a:r>
            </a:p>
          </p:txBody>
        </p:sp>
      </p:grpSp>
      <p:grpSp>
        <p:nvGrpSpPr>
          <p:cNvPr id="69" name="그룹 68"/>
          <p:cNvGrpSpPr/>
          <p:nvPr/>
        </p:nvGrpSpPr>
        <p:grpSpPr>
          <a:xfrm>
            <a:off x="3495967" y="4667192"/>
            <a:ext cx="240772" cy="215444"/>
            <a:chOff x="292829" y="1695755"/>
            <a:chExt cx="240772" cy="215444"/>
          </a:xfrm>
        </p:grpSpPr>
        <p:sp>
          <p:nvSpPr>
            <p:cNvPr id="70" name="타원 69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71" name="TextBox 96"/>
            <p:cNvSpPr txBox="1"/>
            <p:nvPr/>
          </p:nvSpPr>
          <p:spPr>
            <a:xfrm>
              <a:off x="292829" y="1695755"/>
              <a:ext cx="243548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7</a:t>
              </a:r>
            </a:p>
          </p:txBody>
        </p:sp>
      </p:grpSp>
      <p:grpSp>
        <p:nvGrpSpPr>
          <p:cNvPr id="72" name="그룹 71"/>
          <p:cNvGrpSpPr/>
          <p:nvPr/>
        </p:nvGrpSpPr>
        <p:grpSpPr>
          <a:xfrm>
            <a:off x="3495349" y="3235131"/>
            <a:ext cx="240772" cy="215444"/>
            <a:chOff x="292829" y="1695755"/>
            <a:chExt cx="240772" cy="215444"/>
          </a:xfrm>
        </p:grpSpPr>
        <p:sp>
          <p:nvSpPr>
            <p:cNvPr id="73" name="타원 72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74" name="TextBox 96"/>
            <p:cNvSpPr txBox="1"/>
            <p:nvPr/>
          </p:nvSpPr>
          <p:spPr>
            <a:xfrm>
              <a:off x="292829" y="1695755"/>
              <a:ext cx="244166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</a:p>
          </p:txBody>
        </p:sp>
      </p:grpSp>
      <p:grpSp>
        <p:nvGrpSpPr>
          <p:cNvPr id="75" name="그룹 74"/>
          <p:cNvGrpSpPr/>
          <p:nvPr/>
        </p:nvGrpSpPr>
        <p:grpSpPr>
          <a:xfrm>
            <a:off x="5219530" y="5230036"/>
            <a:ext cx="240772" cy="215444"/>
            <a:chOff x="292829" y="1695755"/>
            <a:chExt cx="240772" cy="215444"/>
          </a:xfrm>
        </p:grpSpPr>
        <p:sp>
          <p:nvSpPr>
            <p:cNvPr id="76" name="타원 75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77" name="TextBox 96"/>
            <p:cNvSpPr txBox="1"/>
            <p:nvPr/>
          </p:nvSpPr>
          <p:spPr>
            <a:xfrm>
              <a:off x="292829" y="1695755"/>
              <a:ext cx="244010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8</a:t>
              </a:r>
            </a:p>
          </p:txBody>
        </p:sp>
      </p:grpSp>
      <p:grpSp>
        <p:nvGrpSpPr>
          <p:cNvPr id="78" name="그룹 77"/>
          <p:cNvGrpSpPr/>
          <p:nvPr/>
        </p:nvGrpSpPr>
        <p:grpSpPr>
          <a:xfrm>
            <a:off x="5706148" y="5230036"/>
            <a:ext cx="240772" cy="215444"/>
            <a:chOff x="292829" y="1695755"/>
            <a:chExt cx="240772" cy="215444"/>
          </a:xfrm>
        </p:grpSpPr>
        <p:sp>
          <p:nvSpPr>
            <p:cNvPr id="79" name="타원 78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80" name="TextBox 96"/>
            <p:cNvSpPr txBox="1"/>
            <p:nvPr/>
          </p:nvSpPr>
          <p:spPr>
            <a:xfrm>
              <a:off x="292829" y="1695755"/>
              <a:ext cx="243166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9</a:t>
              </a:r>
            </a:p>
          </p:txBody>
        </p:sp>
      </p:grpSp>
      <p:grpSp>
        <p:nvGrpSpPr>
          <p:cNvPr id="81" name="그룹 80"/>
          <p:cNvGrpSpPr/>
          <p:nvPr/>
        </p:nvGrpSpPr>
        <p:grpSpPr>
          <a:xfrm>
            <a:off x="6182389" y="5220413"/>
            <a:ext cx="296876" cy="215444"/>
            <a:chOff x="292829" y="1695755"/>
            <a:chExt cx="296876" cy="215444"/>
          </a:xfrm>
        </p:grpSpPr>
        <p:sp>
          <p:nvSpPr>
            <p:cNvPr id="82" name="타원 81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83" name="TextBox 96"/>
            <p:cNvSpPr txBox="1"/>
            <p:nvPr/>
          </p:nvSpPr>
          <p:spPr>
            <a:xfrm>
              <a:off x="292829" y="1695755"/>
              <a:ext cx="300325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10</a:t>
              </a:r>
            </a:p>
          </p:txBody>
        </p:sp>
      </p:grpSp>
      <p:graphicFrame>
        <p:nvGraphicFramePr>
          <p:cNvPr id="151" name="표 150"/>
          <p:cNvGraphicFramePr/>
          <p:nvPr/>
        </p:nvGraphicFramePr>
        <p:xfrm>
          <a:off x="1524000" y="0"/>
          <a:ext cx="6369353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97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62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13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주 관리자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주 관리자 지점관리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지점등록 페이지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표 29"/>
          <p:cNvGraphicFramePr>
            <a:graphicFrameLocks noGrp="1"/>
          </p:cNvGraphicFramePr>
          <p:nvPr/>
        </p:nvGraphicFramePr>
        <p:xfrm>
          <a:off x="8472263" y="3096"/>
          <a:ext cx="2111351" cy="40044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박스오피스 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/ </a:t>
                      </a: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상영 예정 작 리스트 목록 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 등록 버튼</a:t>
                      </a:r>
                      <a:endParaRPr lang="en-US" altLang="ko-KR" sz="800" baseline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박스오피스 리스트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상영 예정 작 리스트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해당 키워드 영화 검색 기능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 리스트 메인 화면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검색기능과 영화등록이 있다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pSp>
        <p:nvGrpSpPr>
          <p:cNvPr id="104" name="그룹 103"/>
          <p:cNvGrpSpPr/>
          <p:nvPr/>
        </p:nvGrpSpPr>
        <p:grpSpPr>
          <a:xfrm>
            <a:off x="1568516" y="1772816"/>
            <a:ext cx="6831740" cy="4176464"/>
            <a:chOff x="0" y="1363611"/>
            <a:chExt cx="9053116" cy="4666067"/>
          </a:xfrm>
        </p:grpSpPr>
        <p:pic>
          <p:nvPicPr>
            <p:cNvPr id="105" name="Picture 2"/>
            <p:cNvPicPr>
              <a:picLocks noChangeAspect="1" noChangeArrowheads="1"/>
            </p:cNvPicPr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0" y="1363611"/>
              <a:ext cx="9053116" cy="4653136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106" name="직사각형 105"/>
            <p:cNvSpPr/>
            <p:nvPr/>
          </p:nvSpPr>
          <p:spPr>
            <a:xfrm>
              <a:off x="5823" y="1372079"/>
              <a:ext cx="1763688" cy="4656972"/>
            </a:xfrm>
            <a:prstGeom prst="rect">
              <a:avLst/>
            </a:prstGeom>
            <a:solidFill>
              <a:srgbClr val="343A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1814568" y="1772816"/>
              <a:ext cx="7238548" cy="4256862"/>
            </a:xfrm>
            <a:prstGeom prst="rect">
              <a:avLst/>
            </a:prstGeom>
            <a:solidFill>
              <a:srgbClr val="F4F6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1907704" y="1412776"/>
              <a:ext cx="7056784" cy="2866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pic>
        <p:nvPicPr>
          <p:cNvPr id="112" name="그림 111"/>
          <p:cNvPicPr>
            <a:picLocks noChangeAspect="1"/>
          </p:cNvPicPr>
          <p:nvPr/>
        </p:nvPicPr>
        <p:blipFill rotWithShape="1">
          <a:blip r:embed="rId3"/>
          <a:srcRect l="36090" t="1640" r="35830" b="89530"/>
          <a:stretch>
            <a:fillRect/>
          </a:stretch>
        </p:blipFill>
        <p:spPr>
          <a:xfrm>
            <a:off x="4655840" y="1785011"/>
            <a:ext cx="1759100" cy="34784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591931" y="2545159"/>
            <a:ext cx="13309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지점관리</a:t>
            </a:r>
          </a:p>
        </p:txBody>
      </p:sp>
      <p:sp>
        <p:nvSpPr>
          <p:cNvPr id="117" name="TextBox 116"/>
          <p:cNvSpPr txBox="1"/>
          <p:nvPr/>
        </p:nvSpPr>
        <p:spPr>
          <a:xfrm>
            <a:off x="1591931" y="2924944"/>
            <a:ext cx="1330929" cy="264026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영화관리</a:t>
            </a:r>
          </a:p>
        </p:txBody>
      </p:sp>
      <p:sp>
        <p:nvSpPr>
          <p:cNvPr id="148" name="TextBox 147"/>
          <p:cNvSpPr txBox="1"/>
          <p:nvPr/>
        </p:nvSpPr>
        <p:spPr>
          <a:xfrm>
            <a:off x="1591931" y="3277707"/>
            <a:ext cx="1330929" cy="263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고객관리</a:t>
            </a:r>
          </a:p>
        </p:txBody>
      </p:sp>
      <p:sp>
        <p:nvSpPr>
          <p:cNvPr id="149" name="TextBox 148"/>
          <p:cNvSpPr txBox="1"/>
          <p:nvPr/>
        </p:nvSpPr>
        <p:spPr>
          <a:xfrm>
            <a:off x="1591931" y="3657492"/>
            <a:ext cx="1330929" cy="2649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이벤트관리</a:t>
            </a:r>
          </a:p>
        </p:txBody>
      </p:sp>
      <p:sp>
        <p:nvSpPr>
          <p:cNvPr id="150" name="TextBox 149"/>
          <p:cNvSpPr txBox="1"/>
          <p:nvPr/>
        </p:nvSpPr>
        <p:spPr>
          <a:xfrm>
            <a:off x="1591931" y="4044182"/>
            <a:ext cx="13309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스토어관리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3127889" y="2807920"/>
            <a:ext cx="5082317" cy="189747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5"/>
          <a:srcRect b="39380"/>
          <a:stretch>
            <a:fillRect/>
          </a:stretch>
        </p:blipFill>
        <p:spPr>
          <a:xfrm>
            <a:off x="3110288" y="4797153"/>
            <a:ext cx="5113734" cy="1152128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3"/>
          <a:srcRect t="26600" r="76980" b="64700"/>
          <a:stretch>
            <a:fillRect/>
          </a:stretch>
        </p:blipFill>
        <p:spPr>
          <a:xfrm>
            <a:off x="3008124" y="2473653"/>
            <a:ext cx="1242324" cy="294976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6960096" y="2570609"/>
            <a:ext cx="765229" cy="199678"/>
          </a:xfrm>
          <a:prstGeom prst="rect">
            <a:avLst/>
          </a:prstGeom>
          <a:noFill/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800">
                <a:solidFill>
                  <a:schemeClr val="tx1">
                    <a:lumMod val="50000"/>
                    <a:lumOff val="50000"/>
                  </a:schemeClr>
                </a:solidFill>
              </a:rPr>
              <a:t>전체검색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778776" y="2550096"/>
            <a:ext cx="418438" cy="219774"/>
          </a:xfrm>
          <a:prstGeom prst="rect">
            <a:avLst/>
          </a:prstGeom>
          <a:solidFill>
            <a:srgbClr val="343A40"/>
          </a:solidFill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900">
                <a:solidFill>
                  <a:schemeClr val="bg1"/>
                </a:solidFill>
              </a:rPr>
              <a:t>검색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547943" y="2242821"/>
            <a:ext cx="649271" cy="230832"/>
          </a:xfrm>
          <a:prstGeom prst="rect">
            <a:avLst/>
          </a:prstGeom>
          <a:solidFill>
            <a:srgbClr val="343A40"/>
          </a:solidFill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900">
                <a:solidFill>
                  <a:schemeClr val="bg1"/>
                </a:solidFill>
              </a:rPr>
              <a:t>영화등록</a:t>
            </a:r>
          </a:p>
        </p:txBody>
      </p:sp>
      <p:grpSp>
        <p:nvGrpSpPr>
          <p:cNvPr id="24" name="그룹 23"/>
          <p:cNvGrpSpPr/>
          <p:nvPr/>
        </p:nvGrpSpPr>
        <p:grpSpPr>
          <a:xfrm>
            <a:off x="2955006" y="2166446"/>
            <a:ext cx="240772" cy="215444"/>
            <a:chOff x="292829" y="1695755"/>
            <a:chExt cx="240772" cy="215444"/>
          </a:xfrm>
        </p:grpSpPr>
        <p:sp>
          <p:nvSpPr>
            <p:cNvPr id="25" name="타원 24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6" name="TextBox 96"/>
            <p:cNvSpPr txBox="1"/>
            <p:nvPr/>
          </p:nvSpPr>
          <p:spPr>
            <a:xfrm>
              <a:off x="292829" y="1695755"/>
              <a:ext cx="241584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7256004" y="2254205"/>
            <a:ext cx="240772" cy="215444"/>
            <a:chOff x="292829" y="1695755"/>
            <a:chExt cx="240772" cy="215444"/>
          </a:xfrm>
        </p:grpSpPr>
        <p:sp>
          <p:nvSpPr>
            <p:cNvPr id="28" name="타원 27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9" name="TextBox 96"/>
            <p:cNvSpPr txBox="1"/>
            <p:nvPr/>
          </p:nvSpPr>
          <p:spPr>
            <a:xfrm>
              <a:off x="292829" y="1695755"/>
              <a:ext cx="245886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6672064" y="2557790"/>
            <a:ext cx="240772" cy="215444"/>
            <a:chOff x="292829" y="1695755"/>
            <a:chExt cx="240772" cy="215444"/>
          </a:xfrm>
        </p:grpSpPr>
        <p:sp>
          <p:nvSpPr>
            <p:cNvPr id="32" name="타원 31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3" name="TextBox 96"/>
            <p:cNvSpPr txBox="1"/>
            <p:nvPr/>
          </p:nvSpPr>
          <p:spPr>
            <a:xfrm>
              <a:off x="292829" y="1695755"/>
              <a:ext cx="248801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5</a:t>
              </a:r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3214538" y="2726616"/>
            <a:ext cx="240772" cy="215444"/>
            <a:chOff x="292829" y="1695755"/>
            <a:chExt cx="240772" cy="215444"/>
          </a:xfrm>
        </p:grpSpPr>
        <p:sp>
          <p:nvSpPr>
            <p:cNvPr id="35" name="타원 34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6" name="TextBox 96"/>
            <p:cNvSpPr txBox="1"/>
            <p:nvPr/>
          </p:nvSpPr>
          <p:spPr>
            <a:xfrm>
              <a:off x="292829" y="1695755"/>
              <a:ext cx="24875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3796440" y="2729374"/>
            <a:ext cx="240772" cy="215444"/>
            <a:chOff x="292829" y="1695755"/>
            <a:chExt cx="240772" cy="215444"/>
          </a:xfrm>
        </p:grpSpPr>
        <p:sp>
          <p:nvSpPr>
            <p:cNvPr id="38" name="타원 37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9" name="TextBox 96"/>
            <p:cNvSpPr txBox="1"/>
            <p:nvPr/>
          </p:nvSpPr>
          <p:spPr>
            <a:xfrm>
              <a:off x="292829" y="1695755"/>
              <a:ext cx="247875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4</a:t>
              </a:r>
            </a:p>
          </p:txBody>
        </p:sp>
      </p:grpSp>
      <p:graphicFrame>
        <p:nvGraphicFramePr>
          <p:cNvPr id="2052" name="표 2051"/>
          <p:cNvGraphicFramePr/>
          <p:nvPr/>
        </p:nvGraphicFramePr>
        <p:xfrm>
          <a:off x="1524000" y="0"/>
          <a:ext cx="6369353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97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62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13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주 관리자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주 관리자 영화관리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영화관리 메인 페이지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표 29"/>
          <p:cNvGraphicFramePr>
            <a:graphicFrameLocks noGrp="1"/>
          </p:cNvGraphicFramePr>
          <p:nvPr/>
        </p:nvGraphicFramePr>
        <p:xfrm>
          <a:off x="8472263" y="3097"/>
          <a:ext cx="2111351" cy="66879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7008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737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 등록 메인 페이지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737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 포스터 이미지 등록 기능</a:t>
                      </a:r>
                      <a:endParaRPr lang="en-US" altLang="ko-KR" sz="800" baseline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737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3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 제목 입력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394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 감독 입력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551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상영시간 입력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931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 개봉일 입력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312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 상영 종료일 입력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2991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 장르 선택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1077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관람 등급 선택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299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10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 출연진 입력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4172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상영 타입 선택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7215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해당 영화 관련 소개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8894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13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해당 영화 관련 사진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8726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14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 예고편 파일 업로드 기능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8726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15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 등록 버튼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8726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16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취소 버튼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375849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142471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 등록 페이지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포스터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사진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예고편 등을 업로드하고 </a:t>
                      </a:r>
                    </a:p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영화관련 정보들을 입력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선택 한다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</a:tbl>
          </a:graphicData>
        </a:graphic>
      </p:graphicFrame>
      <p:grpSp>
        <p:nvGrpSpPr>
          <p:cNvPr id="104" name="그룹 103"/>
          <p:cNvGrpSpPr/>
          <p:nvPr/>
        </p:nvGrpSpPr>
        <p:grpSpPr>
          <a:xfrm>
            <a:off x="1568516" y="980728"/>
            <a:ext cx="6831740" cy="5616624"/>
            <a:chOff x="0" y="1363611"/>
            <a:chExt cx="9053116" cy="4666067"/>
          </a:xfrm>
        </p:grpSpPr>
        <p:pic>
          <p:nvPicPr>
            <p:cNvPr id="105" name="Picture 2"/>
            <p:cNvPicPr>
              <a:picLocks noChangeAspect="1" noChangeArrowheads="1"/>
            </p:cNvPicPr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0" y="1363611"/>
              <a:ext cx="9053116" cy="4653136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106" name="직사각형 105"/>
            <p:cNvSpPr/>
            <p:nvPr/>
          </p:nvSpPr>
          <p:spPr>
            <a:xfrm>
              <a:off x="5823" y="1372079"/>
              <a:ext cx="1763688" cy="4656972"/>
            </a:xfrm>
            <a:prstGeom prst="rect">
              <a:avLst/>
            </a:prstGeom>
            <a:solidFill>
              <a:srgbClr val="343A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1814568" y="1772816"/>
              <a:ext cx="7238548" cy="4256862"/>
            </a:xfrm>
            <a:prstGeom prst="rect">
              <a:avLst/>
            </a:prstGeom>
            <a:solidFill>
              <a:srgbClr val="F4F6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1907704" y="1412776"/>
              <a:ext cx="7056784" cy="2866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pic>
        <p:nvPicPr>
          <p:cNvPr id="112" name="그림 111"/>
          <p:cNvPicPr>
            <a:picLocks noChangeAspect="1"/>
          </p:cNvPicPr>
          <p:nvPr/>
        </p:nvPicPr>
        <p:blipFill rotWithShape="1">
          <a:blip r:embed="rId3"/>
          <a:srcRect l="36090" t="1640" r="35830" b="89530"/>
          <a:stretch>
            <a:fillRect/>
          </a:stretch>
        </p:blipFill>
        <p:spPr>
          <a:xfrm>
            <a:off x="4655840" y="992923"/>
            <a:ext cx="1759100" cy="34784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591931" y="1753071"/>
            <a:ext cx="1330929" cy="264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지점관리</a:t>
            </a:r>
          </a:p>
        </p:txBody>
      </p:sp>
      <p:sp>
        <p:nvSpPr>
          <p:cNvPr id="117" name="TextBox 116"/>
          <p:cNvSpPr txBox="1"/>
          <p:nvPr/>
        </p:nvSpPr>
        <p:spPr>
          <a:xfrm>
            <a:off x="1591931" y="2132856"/>
            <a:ext cx="1330929" cy="265539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영화관리</a:t>
            </a:r>
          </a:p>
        </p:txBody>
      </p:sp>
      <p:sp>
        <p:nvSpPr>
          <p:cNvPr id="148" name="TextBox 147"/>
          <p:cNvSpPr txBox="1"/>
          <p:nvPr/>
        </p:nvSpPr>
        <p:spPr>
          <a:xfrm>
            <a:off x="1591931" y="2485619"/>
            <a:ext cx="1330929" cy="2652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고객관리</a:t>
            </a:r>
          </a:p>
        </p:txBody>
      </p:sp>
      <p:sp>
        <p:nvSpPr>
          <p:cNvPr id="149" name="TextBox 148"/>
          <p:cNvSpPr txBox="1"/>
          <p:nvPr/>
        </p:nvSpPr>
        <p:spPr>
          <a:xfrm>
            <a:off x="1591931" y="2865404"/>
            <a:ext cx="1330929" cy="2664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이벤트관리</a:t>
            </a:r>
          </a:p>
        </p:txBody>
      </p:sp>
      <p:sp>
        <p:nvSpPr>
          <p:cNvPr id="150" name="TextBox 149"/>
          <p:cNvSpPr txBox="1"/>
          <p:nvPr/>
        </p:nvSpPr>
        <p:spPr>
          <a:xfrm>
            <a:off x="1591931" y="3252094"/>
            <a:ext cx="13309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스토어관리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986792" y="1506270"/>
            <a:ext cx="19442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600"/>
              <a:t>영화등록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3071664" y="1916832"/>
            <a:ext cx="1944216" cy="252028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u="sng">
                <a:solidFill>
                  <a:schemeClr val="tx1">
                    <a:lumMod val="50000"/>
                    <a:lumOff val="50000"/>
                  </a:schemeClr>
                </a:solidFill>
              </a:rPr>
              <a:t>포스터 등록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174677" y="1916832"/>
            <a:ext cx="9921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200"/>
              <a:t>제목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384030" y="1916832"/>
            <a:ext cx="1800201" cy="2880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000"/>
          </a:p>
        </p:txBody>
      </p:sp>
      <p:sp>
        <p:nvSpPr>
          <p:cNvPr id="25" name="TextBox 24"/>
          <p:cNvSpPr txBox="1"/>
          <p:nvPr/>
        </p:nvSpPr>
        <p:spPr>
          <a:xfrm>
            <a:off x="5174677" y="2590836"/>
            <a:ext cx="992143" cy="2647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200"/>
              <a:t>러닝타임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384030" y="2587418"/>
            <a:ext cx="1800201" cy="246221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000"/>
              <a:t>분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174677" y="2927838"/>
            <a:ext cx="9921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200"/>
              <a:t>개봉일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174677" y="3264841"/>
            <a:ext cx="1209355" cy="2670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200"/>
              <a:t>상영 종료일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174676" y="2253834"/>
            <a:ext cx="120935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200"/>
              <a:t>감독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3071664" y="4761096"/>
            <a:ext cx="1209355" cy="2661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200"/>
              <a:t>영화소개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3906124" y="4782256"/>
            <a:ext cx="4320480" cy="2520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r">
              <a:defRPr/>
            </a:pPr>
            <a:endParaRPr lang="ko-KR" altLang="en-US" sz="1000"/>
          </a:p>
        </p:txBody>
      </p:sp>
      <p:sp>
        <p:nvSpPr>
          <p:cNvPr id="36" name="TextBox 35"/>
          <p:cNvSpPr txBox="1"/>
          <p:nvPr/>
        </p:nvSpPr>
        <p:spPr>
          <a:xfrm>
            <a:off x="6384030" y="2252125"/>
            <a:ext cx="1800201" cy="2880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000"/>
          </a:p>
        </p:txBody>
      </p:sp>
      <p:sp>
        <p:nvSpPr>
          <p:cNvPr id="40" name="TextBox 39"/>
          <p:cNvSpPr txBox="1"/>
          <p:nvPr/>
        </p:nvSpPr>
        <p:spPr>
          <a:xfrm>
            <a:off x="5174676" y="3562386"/>
            <a:ext cx="1209355" cy="2647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200"/>
              <a:t>장르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6384030" y="3551516"/>
            <a:ext cx="1800201" cy="246221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선택                           ▼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5174676" y="3856736"/>
            <a:ext cx="1209355" cy="2656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200"/>
              <a:t>관람등급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6384030" y="3845866"/>
            <a:ext cx="1800201" cy="246221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선택                           ▼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6384030" y="2882622"/>
            <a:ext cx="1800201" cy="2880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000"/>
          </a:p>
        </p:txBody>
      </p:sp>
      <p:sp>
        <p:nvSpPr>
          <p:cNvPr id="45" name="TextBox 44"/>
          <p:cNvSpPr txBox="1"/>
          <p:nvPr/>
        </p:nvSpPr>
        <p:spPr>
          <a:xfrm>
            <a:off x="6384030" y="3221559"/>
            <a:ext cx="1800201" cy="2880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000"/>
          </a:p>
        </p:txBody>
      </p:sp>
      <p:sp>
        <p:nvSpPr>
          <p:cNvPr id="46" name="TextBox 45"/>
          <p:cNvSpPr txBox="1"/>
          <p:nvPr/>
        </p:nvSpPr>
        <p:spPr>
          <a:xfrm>
            <a:off x="5213865" y="4159814"/>
            <a:ext cx="1209355" cy="2674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200"/>
              <a:t>출연진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6384030" y="4133735"/>
            <a:ext cx="1800201" cy="2880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000"/>
          </a:p>
        </p:txBody>
      </p:sp>
      <p:sp>
        <p:nvSpPr>
          <p:cNvPr id="48" name="TextBox 47"/>
          <p:cNvSpPr txBox="1"/>
          <p:nvPr/>
        </p:nvSpPr>
        <p:spPr>
          <a:xfrm>
            <a:off x="3077356" y="5111723"/>
            <a:ext cx="120935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200"/>
              <a:t>관련사진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3077356" y="5518371"/>
            <a:ext cx="120935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200"/>
              <a:t>예고편</a:t>
            </a:r>
          </a:p>
        </p:txBody>
      </p:sp>
      <p:sp>
        <p:nvSpPr>
          <p:cNvPr id="51" name="직사각형 50"/>
          <p:cNvSpPr/>
          <p:nvPr/>
        </p:nvSpPr>
        <p:spPr>
          <a:xfrm>
            <a:off x="4085407" y="5123544"/>
            <a:ext cx="851293" cy="215255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100">
                <a:solidFill>
                  <a:schemeClr val="tx1"/>
                </a:solidFill>
              </a:rPr>
              <a:t>파일선택</a:t>
            </a:r>
          </a:p>
        </p:txBody>
      </p:sp>
      <p:sp>
        <p:nvSpPr>
          <p:cNvPr id="54" name="직사각형 53"/>
          <p:cNvSpPr/>
          <p:nvPr/>
        </p:nvSpPr>
        <p:spPr>
          <a:xfrm>
            <a:off x="4085407" y="5519140"/>
            <a:ext cx="851293" cy="215255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100">
                <a:solidFill>
                  <a:schemeClr val="tx1"/>
                </a:solidFill>
              </a:rPr>
              <a:t>파일선택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5180369" y="5954598"/>
            <a:ext cx="415498" cy="215696"/>
          </a:xfrm>
          <a:prstGeom prst="rect">
            <a:avLst/>
          </a:prstGeom>
          <a:solidFill>
            <a:srgbClr val="343A40"/>
          </a:solidFill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900">
                <a:solidFill>
                  <a:schemeClr val="bg1"/>
                </a:solidFill>
              </a:rPr>
              <a:t>등록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5633640" y="5954598"/>
            <a:ext cx="415498" cy="215696"/>
          </a:xfrm>
          <a:prstGeom prst="rect">
            <a:avLst/>
          </a:prstGeom>
          <a:solidFill>
            <a:srgbClr val="343A40"/>
          </a:solidFill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900">
                <a:solidFill>
                  <a:schemeClr val="bg1"/>
                </a:solidFill>
              </a:rPr>
              <a:t>취소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3089082" y="4480657"/>
            <a:ext cx="95468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200"/>
              <a:t>상영타입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4072678" y="4547156"/>
            <a:ext cx="144000" cy="1440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000"/>
          </a:p>
        </p:txBody>
      </p:sp>
      <p:sp>
        <p:nvSpPr>
          <p:cNvPr id="61" name="TextBox 60"/>
          <p:cNvSpPr txBox="1"/>
          <p:nvPr/>
        </p:nvSpPr>
        <p:spPr>
          <a:xfrm>
            <a:off x="4223793" y="4480657"/>
            <a:ext cx="57606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100"/>
              <a:t>더빙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4870833" y="4547156"/>
            <a:ext cx="144000" cy="1440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000"/>
          </a:p>
        </p:txBody>
      </p:sp>
      <p:sp>
        <p:nvSpPr>
          <p:cNvPr id="63" name="TextBox 62"/>
          <p:cNvSpPr txBox="1"/>
          <p:nvPr/>
        </p:nvSpPr>
        <p:spPr>
          <a:xfrm>
            <a:off x="5021948" y="4480657"/>
            <a:ext cx="57606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100"/>
              <a:t>자막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5727673" y="4547156"/>
            <a:ext cx="144000" cy="1440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000"/>
          </a:p>
        </p:txBody>
      </p:sp>
      <p:sp>
        <p:nvSpPr>
          <p:cNvPr id="65" name="TextBox 64"/>
          <p:cNvSpPr txBox="1"/>
          <p:nvPr/>
        </p:nvSpPr>
        <p:spPr>
          <a:xfrm>
            <a:off x="5878788" y="4480657"/>
            <a:ext cx="57606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100"/>
              <a:t>2D</a:t>
            </a:r>
            <a:endParaRPr lang="ko-KR" altLang="en-US" sz="1100"/>
          </a:p>
        </p:txBody>
      </p:sp>
      <p:sp>
        <p:nvSpPr>
          <p:cNvPr id="66" name="TextBox 65"/>
          <p:cNvSpPr txBox="1"/>
          <p:nvPr/>
        </p:nvSpPr>
        <p:spPr>
          <a:xfrm>
            <a:off x="6592957" y="4547156"/>
            <a:ext cx="144000" cy="1440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000"/>
          </a:p>
        </p:txBody>
      </p:sp>
      <p:sp>
        <p:nvSpPr>
          <p:cNvPr id="67" name="TextBox 66"/>
          <p:cNvSpPr txBox="1"/>
          <p:nvPr/>
        </p:nvSpPr>
        <p:spPr>
          <a:xfrm>
            <a:off x="6744072" y="4480657"/>
            <a:ext cx="57606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100"/>
              <a:t>3D</a:t>
            </a:r>
            <a:endParaRPr lang="ko-KR" altLang="en-US" sz="1100"/>
          </a:p>
        </p:txBody>
      </p:sp>
      <p:grpSp>
        <p:nvGrpSpPr>
          <p:cNvPr id="52" name="그룹 51"/>
          <p:cNvGrpSpPr/>
          <p:nvPr/>
        </p:nvGrpSpPr>
        <p:grpSpPr>
          <a:xfrm>
            <a:off x="2819850" y="1555784"/>
            <a:ext cx="240772" cy="215444"/>
            <a:chOff x="292829" y="1695755"/>
            <a:chExt cx="240772" cy="215444"/>
          </a:xfrm>
        </p:grpSpPr>
        <p:sp>
          <p:nvSpPr>
            <p:cNvPr id="53" name="타원 52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7" name="TextBox 96"/>
            <p:cNvSpPr txBox="1"/>
            <p:nvPr/>
          </p:nvSpPr>
          <p:spPr>
            <a:xfrm>
              <a:off x="292829" y="1695755"/>
              <a:ext cx="243390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58" name="그룹 57"/>
          <p:cNvGrpSpPr/>
          <p:nvPr/>
        </p:nvGrpSpPr>
        <p:grpSpPr>
          <a:xfrm>
            <a:off x="3158453" y="3069250"/>
            <a:ext cx="240772" cy="215444"/>
            <a:chOff x="292829" y="1695755"/>
            <a:chExt cx="240772" cy="215444"/>
          </a:xfrm>
        </p:grpSpPr>
        <p:sp>
          <p:nvSpPr>
            <p:cNvPr id="68" name="타원 67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69" name="TextBox 96"/>
            <p:cNvSpPr txBox="1"/>
            <p:nvPr/>
          </p:nvSpPr>
          <p:spPr>
            <a:xfrm>
              <a:off x="292829" y="1695755"/>
              <a:ext cx="247687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</a:p>
          </p:txBody>
        </p:sp>
      </p:grpSp>
      <p:grpSp>
        <p:nvGrpSpPr>
          <p:cNvPr id="70" name="그룹 69"/>
          <p:cNvGrpSpPr/>
          <p:nvPr/>
        </p:nvGrpSpPr>
        <p:grpSpPr>
          <a:xfrm>
            <a:off x="4992318" y="1953816"/>
            <a:ext cx="240772" cy="215444"/>
            <a:chOff x="292829" y="1695755"/>
            <a:chExt cx="240772" cy="215444"/>
          </a:xfrm>
        </p:grpSpPr>
        <p:sp>
          <p:nvSpPr>
            <p:cNvPr id="71" name="타원 70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72" name="TextBox 96"/>
            <p:cNvSpPr txBox="1"/>
            <p:nvPr/>
          </p:nvSpPr>
          <p:spPr>
            <a:xfrm>
              <a:off x="292829" y="1695755"/>
              <a:ext cx="24262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</a:p>
          </p:txBody>
        </p:sp>
      </p:grpSp>
      <p:grpSp>
        <p:nvGrpSpPr>
          <p:cNvPr id="73" name="그룹 72"/>
          <p:cNvGrpSpPr/>
          <p:nvPr/>
        </p:nvGrpSpPr>
        <p:grpSpPr>
          <a:xfrm>
            <a:off x="5003507" y="2300343"/>
            <a:ext cx="240772" cy="215444"/>
            <a:chOff x="292829" y="1695755"/>
            <a:chExt cx="240772" cy="215444"/>
          </a:xfrm>
        </p:grpSpPr>
        <p:sp>
          <p:nvSpPr>
            <p:cNvPr id="74" name="타원 73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75" name="TextBox 96"/>
            <p:cNvSpPr txBox="1"/>
            <p:nvPr/>
          </p:nvSpPr>
          <p:spPr>
            <a:xfrm>
              <a:off x="292829" y="1695755"/>
              <a:ext cx="240958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4</a:t>
              </a:r>
            </a:p>
          </p:txBody>
        </p:sp>
      </p:grpSp>
      <p:grpSp>
        <p:nvGrpSpPr>
          <p:cNvPr id="76" name="그룹 75"/>
          <p:cNvGrpSpPr/>
          <p:nvPr/>
        </p:nvGrpSpPr>
        <p:grpSpPr>
          <a:xfrm>
            <a:off x="5003507" y="2632398"/>
            <a:ext cx="240772" cy="215444"/>
            <a:chOff x="292829" y="1695755"/>
            <a:chExt cx="240772" cy="215444"/>
          </a:xfrm>
        </p:grpSpPr>
        <p:sp>
          <p:nvSpPr>
            <p:cNvPr id="77" name="타원 76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78" name="TextBox 96"/>
            <p:cNvSpPr txBox="1"/>
            <p:nvPr/>
          </p:nvSpPr>
          <p:spPr>
            <a:xfrm>
              <a:off x="292829" y="1695755"/>
              <a:ext cx="240958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5</a:t>
              </a:r>
            </a:p>
          </p:txBody>
        </p:sp>
      </p:grpSp>
      <p:grpSp>
        <p:nvGrpSpPr>
          <p:cNvPr id="79" name="그룹 78"/>
          <p:cNvGrpSpPr/>
          <p:nvPr/>
        </p:nvGrpSpPr>
        <p:grpSpPr>
          <a:xfrm>
            <a:off x="5003507" y="2965987"/>
            <a:ext cx="240772" cy="215444"/>
            <a:chOff x="292829" y="1695755"/>
            <a:chExt cx="240772" cy="215444"/>
          </a:xfrm>
        </p:grpSpPr>
        <p:sp>
          <p:nvSpPr>
            <p:cNvPr id="80" name="타원 79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81" name="TextBox 96"/>
            <p:cNvSpPr txBox="1"/>
            <p:nvPr/>
          </p:nvSpPr>
          <p:spPr>
            <a:xfrm>
              <a:off x="292829" y="1695755"/>
              <a:ext cx="240958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6</a:t>
              </a:r>
            </a:p>
          </p:txBody>
        </p:sp>
      </p:grpSp>
      <p:grpSp>
        <p:nvGrpSpPr>
          <p:cNvPr id="82" name="그룹 81"/>
          <p:cNvGrpSpPr/>
          <p:nvPr/>
        </p:nvGrpSpPr>
        <p:grpSpPr>
          <a:xfrm>
            <a:off x="5003507" y="3310938"/>
            <a:ext cx="240772" cy="215444"/>
            <a:chOff x="292829" y="1695755"/>
            <a:chExt cx="240772" cy="215444"/>
          </a:xfrm>
        </p:grpSpPr>
        <p:sp>
          <p:nvSpPr>
            <p:cNvPr id="83" name="타원 82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84" name="TextBox 96"/>
            <p:cNvSpPr txBox="1"/>
            <p:nvPr/>
          </p:nvSpPr>
          <p:spPr>
            <a:xfrm>
              <a:off x="292829" y="1695755"/>
              <a:ext cx="240958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7</a:t>
              </a:r>
            </a:p>
          </p:txBody>
        </p:sp>
      </p:grpSp>
      <p:grpSp>
        <p:nvGrpSpPr>
          <p:cNvPr id="85" name="그룹 84"/>
          <p:cNvGrpSpPr/>
          <p:nvPr/>
        </p:nvGrpSpPr>
        <p:grpSpPr>
          <a:xfrm>
            <a:off x="5003507" y="3613241"/>
            <a:ext cx="240772" cy="215444"/>
            <a:chOff x="292829" y="1695755"/>
            <a:chExt cx="240772" cy="215444"/>
          </a:xfrm>
        </p:grpSpPr>
        <p:sp>
          <p:nvSpPr>
            <p:cNvPr id="86" name="타원 85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87" name="TextBox 96"/>
            <p:cNvSpPr txBox="1"/>
            <p:nvPr/>
          </p:nvSpPr>
          <p:spPr>
            <a:xfrm>
              <a:off x="292829" y="1695755"/>
              <a:ext cx="240958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8</a:t>
              </a:r>
            </a:p>
          </p:txBody>
        </p:sp>
      </p:grpSp>
      <p:grpSp>
        <p:nvGrpSpPr>
          <p:cNvPr id="88" name="그룹 87"/>
          <p:cNvGrpSpPr/>
          <p:nvPr/>
        </p:nvGrpSpPr>
        <p:grpSpPr>
          <a:xfrm>
            <a:off x="5003507" y="3918770"/>
            <a:ext cx="240772" cy="215444"/>
            <a:chOff x="292829" y="1695755"/>
            <a:chExt cx="240772" cy="215444"/>
          </a:xfrm>
        </p:grpSpPr>
        <p:sp>
          <p:nvSpPr>
            <p:cNvPr id="89" name="타원 88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90" name="TextBox 96"/>
            <p:cNvSpPr txBox="1"/>
            <p:nvPr/>
          </p:nvSpPr>
          <p:spPr>
            <a:xfrm>
              <a:off x="292829" y="1695755"/>
              <a:ext cx="240958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9</a:t>
              </a:r>
            </a:p>
          </p:txBody>
        </p:sp>
      </p:grpSp>
      <p:grpSp>
        <p:nvGrpSpPr>
          <p:cNvPr id="91" name="그룹 90"/>
          <p:cNvGrpSpPr/>
          <p:nvPr/>
        </p:nvGrpSpPr>
        <p:grpSpPr>
          <a:xfrm>
            <a:off x="5003507" y="4213120"/>
            <a:ext cx="296876" cy="215444"/>
            <a:chOff x="292829" y="1695755"/>
            <a:chExt cx="296876" cy="215444"/>
          </a:xfrm>
        </p:grpSpPr>
        <p:sp>
          <p:nvSpPr>
            <p:cNvPr id="92" name="타원 91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93" name="TextBox 96"/>
            <p:cNvSpPr txBox="1"/>
            <p:nvPr/>
          </p:nvSpPr>
          <p:spPr>
            <a:xfrm>
              <a:off x="292829" y="1695755"/>
              <a:ext cx="298108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10</a:t>
              </a:r>
            </a:p>
          </p:txBody>
        </p:sp>
      </p:grpSp>
      <p:grpSp>
        <p:nvGrpSpPr>
          <p:cNvPr id="94" name="그룹 93"/>
          <p:cNvGrpSpPr/>
          <p:nvPr/>
        </p:nvGrpSpPr>
        <p:grpSpPr>
          <a:xfrm>
            <a:off x="2851834" y="4510682"/>
            <a:ext cx="296876" cy="215444"/>
            <a:chOff x="292829" y="1695755"/>
            <a:chExt cx="296876" cy="215444"/>
          </a:xfrm>
        </p:grpSpPr>
        <p:sp>
          <p:nvSpPr>
            <p:cNvPr id="95" name="타원 94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96" name="TextBox 96"/>
            <p:cNvSpPr txBox="1"/>
            <p:nvPr/>
          </p:nvSpPr>
          <p:spPr>
            <a:xfrm>
              <a:off x="292829" y="1695755"/>
              <a:ext cx="306656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11</a:t>
              </a:r>
            </a:p>
          </p:txBody>
        </p:sp>
      </p:grpSp>
      <p:grpSp>
        <p:nvGrpSpPr>
          <p:cNvPr id="97" name="그룹 96"/>
          <p:cNvGrpSpPr/>
          <p:nvPr/>
        </p:nvGrpSpPr>
        <p:grpSpPr>
          <a:xfrm>
            <a:off x="2851219" y="4794624"/>
            <a:ext cx="296876" cy="215444"/>
            <a:chOff x="292829" y="1695755"/>
            <a:chExt cx="296876" cy="215444"/>
          </a:xfrm>
        </p:grpSpPr>
        <p:sp>
          <p:nvSpPr>
            <p:cNvPr id="98" name="타원 97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99" name="TextBox 96"/>
            <p:cNvSpPr txBox="1"/>
            <p:nvPr/>
          </p:nvSpPr>
          <p:spPr>
            <a:xfrm>
              <a:off x="292829" y="1695755"/>
              <a:ext cx="297746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12</a:t>
              </a:r>
            </a:p>
          </p:txBody>
        </p:sp>
      </p:grpSp>
      <p:grpSp>
        <p:nvGrpSpPr>
          <p:cNvPr id="100" name="그룹 99"/>
          <p:cNvGrpSpPr/>
          <p:nvPr/>
        </p:nvGrpSpPr>
        <p:grpSpPr>
          <a:xfrm>
            <a:off x="2848205" y="5146635"/>
            <a:ext cx="296876" cy="215444"/>
            <a:chOff x="292829" y="1695755"/>
            <a:chExt cx="296876" cy="215444"/>
          </a:xfrm>
        </p:grpSpPr>
        <p:sp>
          <p:nvSpPr>
            <p:cNvPr id="101" name="타원 100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02" name="TextBox 96"/>
            <p:cNvSpPr txBox="1"/>
            <p:nvPr/>
          </p:nvSpPr>
          <p:spPr>
            <a:xfrm>
              <a:off x="292829" y="1695755"/>
              <a:ext cx="300760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13</a:t>
              </a:r>
            </a:p>
          </p:txBody>
        </p:sp>
      </p:grpSp>
      <p:grpSp>
        <p:nvGrpSpPr>
          <p:cNvPr id="103" name="그룹 102"/>
          <p:cNvGrpSpPr/>
          <p:nvPr/>
        </p:nvGrpSpPr>
        <p:grpSpPr>
          <a:xfrm>
            <a:off x="2838354" y="5566486"/>
            <a:ext cx="296876" cy="215444"/>
            <a:chOff x="292829" y="1695755"/>
            <a:chExt cx="296876" cy="215444"/>
          </a:xfrm>
        </p:grpSpPr>
        <p:sp>
          <p:nvSpPr>
            <p:cNvPr id="107" name="타원 106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08" name="TextBox 96"/>
            <p:cNvSpPr txBox="1"/>
            <p:nvPr/>
          </p:nvSpPr>
          <p:spPr>
            <a:xfrm>
              <a:off x="292829" y="1695755"/>
              <a:ext cx="301086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14</a:t>
              </a:r>
            </a:p>
          </p:txBody>
        </p:sp>
      </p:grpSp>
      <p:grpSp>
        <p:nvGrpSpPr>
          <p:cNvPr id="109" name="그룹 108"/>
          <p:cNvGrpSpPr/>
          <p:nvPr/>
        </p:nvGrpSpPr>
        <p:grpSpPr>
          <a:xfrm>
            <a:off x="5267732" y="6224140"/>
            <a:ext cx="296876" cy="215444"/>
            <a:chOff x="292829" y="1695755"/>
            <a:chExt cx="296876" cy="215444"/>
          </a:xfrm>
        </p:grpSpPr>
        <p:sp>
          <p:nvSpPr>
            <p:cNvPr id="113" name="타원 112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4" name="TextBox 96"/>
            <p:cNvSpPr txBox="1"/>
            <p:nvPr/>
          </p:nvSpPr>
          <p:spPr>
            <a:xfrm>
              <a:off x="292829" y="1695755"/>
              <a:ext cx="300583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15</a:t>
              </a:r>
            </a:p>
          </p:txBody>
        </p:sp>
      </p:grpSp>
      <p:grpSp>
        <p:nvGrpSpPr>
          <p:cNvPr id="115" name="그룹 114"/>
          <p:cNvGrpSpPr/>
          <p:nvPr/>
        </p:nvGrpSpPr>
        <p:grpSpPr>
          <a:xfrm>
            <a:off x="5721003" y="6231030"/>
            <a:ext cx="296876" cy="215444"/>
            <a:chOff x="292829" y="1695755"/>
            <a:chExt cx="296876" cy="215444"/>
          </a:xfrm>
        </p:grpSpPr>
        <p:sp>
          <p:nvSpPr>
            <p:cNvPr id="116" name="타원 115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8" name="TextBox 96"/>
            <p:cNvSpPr txBox="1"/>
            <p:nvPr/>
          </p:nvSpPr>
          <p:spPr>
            <a:xfrm>
              <a:off x="292829" y="1695755"/>
              <a:ext cx="304511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16</a:t>
              </a:r>
            </a:p>
          </p:txBody>
        </p:sp>
      </p:grpSp>
      <p:graphicFrame>
        <p:nvGraphicFramePr>
          <p:cNvPr id="151" name="표 150"/>
          <p:cNvGraphicFramePr/>
          <p:nvPr/>
        </p:nvGraphicFramePr>
        <p:xfrm>
          <a:off x="1524000" y="0"/>
          <a:ext cx="6369353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97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62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13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주 관리자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주 관리자 영화관리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 등록 페이지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표 29"/>
          <p:cNvGraphicFramePr>
            <a:graphicFrameLocks noGrp="1"/>
          </p:cNvGraphicFramePr>
          <p:nvPr/>
        </p:nvGraphicFramePr>
        <p:xfrm>
          <a:off x="8472263" y="3096"/>
          <a:ext cx="2111351" cy="64726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 수정 페이지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수정 할 영화 제목</a:t>
                      </a:r>
                      <a:endParaRPr lang="en-US" altLang="ko-KR" sz="800" baseline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수정 할 영화 감독 이름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러닝타임 수정 가능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개봉일 수정 가능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상영 종료일 수정 가능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410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 장르 수정 가능 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9407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관람 등급 수정 가능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412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해당 영화 출연진 수정 가능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253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10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 상영 타입 수정 가능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253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 소개 수정 가능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내용의 정보를 수정하는 페이지이다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grpSp>
        <p:nvGrpSpPr>
          <p:cNvPr id="104" name="그룹 103"/>
          <p:cNvGrpSpPr/>
          <p:nvPr/>
        </p:nvGrpSpPr>
        <p:grpSpPr>
          <a:xfrm>
            <a:off x="1568516" y="980728"/>
            <a:ext cx="6831740" cy="5400600"/>
            <a:chOff x="0" y="1363611"/>
            <a:chExt cx="9053116" cy="4666067"/>
          </a:xfrm>
        </p:grpSpPr>
        <p:pic>
          <p:nvPicPr>
            <p:cNvPr id="105" name="Picture 2"/>
            <p:cNvPicPr>
              <a:picLocks noChangeAspect="1" noChangeArrowheads="1"/>
            </p:cNvPicPr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0" y="1363611"/>
              <a:ext cx="9053116" cy="4653136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106" name="직사각형 105"/>
            <p:cNvSpPr/>
            <p:nvPr/>
          </p:nvSpPr>
          <p:spPr>
            <a:xfrm>
              <a:off x="5823" y="1372079"/>
              <a:ext cx="1763688" cy="4656972"/>
            </a:xfrm>
            <a:prstGeom prst="rect">
              <a:avLst/>
            </a:prstGeom>
            <a:solidFill>
              <a:srgbClr val="343A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1814568" y="1772816"/>
              <a:ext cx="7238548" cy="4256862"/>
            </a:xfrm>
            <a:prstGeom prst="rect">
              <a:avLst/>
            </a:prstGeom>
            <a:solidFill>
              <a:srgbClr val="F4F6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1907704" y="1412776"/>
              <a:ext cx="7056784" cy="2866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pic>
        <p:nvPicPr>
          <p:cNvPr id="112" name="그림 111"/>
          <p:cNvPicPr>
            <a:picLocks noChangeAspect="1"/>
          </p:cNvPicPr>
          <p:nvPr/>
        </p:nvPicPr>
        <p:blipFill rotWithShape="1">
          <a:blip r:embed="rId3"/>
          <a:srcRect l="36090" t="1640" r="35830" b="89530"/>
          <a:stretch>
            <a:fillRect/>
          </a:stretch>
        </p:blipFill>
        <p:spPr>
          <a:xfrm>
            <a:off x="4655840" y="992923"/>
            <a:ext cx="1759100" cy="34784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591931" y="1753071"/>
            <a:ext cx="1330929" cy="264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지점관리</a:t>
            </a:r>
          </a:p>
        </p:txBody>
      </p:sp>
      <p:sp>
        <p:nvSpPr>
          <p:cNvPr id="117" name="TextBox 116"/>
          <p:cNvSpPr txBox="1"/>
          <p:nvPr/>
        </p:nvSpPr>
        <p:spPr>
          <a:xfrm>
            <a:off x="1591931" y="2132856"/>
            <a:ext cx="1330929" cy="265539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영화관리</a:t>
            </a:r>
          </a:p>
        </p:txBody>
      </p:sp>
      <p:sp>
        <p:nvSpPr>
          <p:cNvPr id="148" name="TextBox 147"/>
          <p:cNvSpPr txBox="1"/>
          <p:nvPr/>
        </p:nvSpPr>
        <p:spPr>
          <a:xfrm>
            <a:off x="1591931" y="2485619"/>
            <a:ext cx="1330929" cy="2652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고객관리</a:t>
            </a:r>
          </a:p>
        </p:txBody>
      </p:sp>
      <p:sp>
        <p:nvSpPr>
          <p:cNvPr id="149" name="TextBox 148"/>
          <p:cNvSpPr txBox="1"/>
          <p:nvPr/>
        </p:nvSpPr>
        <p:spPr>
          <a:xfrm>
            <a:off x="1591931" y="2865404"/>
            <a:ext cx="1330929" cy="2664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이벤트관리</a:t>
            </a:r>
          </a:p>
        </p:txBody>
      </p:sp>
      <p:sp>
        <p:nvSpPr>
          <p:cNvPr id="150" name="TextBox 149"/>
          <p:cNvSpPr txBox="1"/>
          <p:nvPr/>
        </p:nvSpPr>
        <p:spPr>
          <a:xfrm>
            <a:off x="1591931" y="3252094"/>
            <a:ext cx="13309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스토어관리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986792" y="1506270"/>
            <a:ext cx="19442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600"/>
              <a:t>영화수정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3071664" y="1916832"/>
            <a:ext cx="1944216" cy="252028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포스터 등록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174677" y="1916832"/>
            <a:ext cx="9921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200"/>
              <a:t>제목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174677" y="2590836"/>
            <a:ext cx="992143" cy="2647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200"/>
              <a:t>러닝타임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174677" y="2927838"/>
            <a:ext cx="9921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200"/>
              <a:t>개봉일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174677" y="3264841"/>
            <a:ext cx="1209355" cy="2670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200"/>
              <a:t>상영 종료일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174676" y="2253834"/>
            <a:ext cx="120935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200"/>
              <a:t>감독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3071664" y="4761096"/>
            <a:ext cx="1209355" cy="2661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200"/>
              <a:t>영화소개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3071664" y="5049208"/>
            <a:ext cx="5112568" cy="844862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올여름</a:t>
            </a:r>
            <a:r>
              <a:rPr lang="en-US" altLang="ko-KR" sz="1000"/>
              <a:t>, </a:t>
            </a:r>
            <a:r>
              <a:rPr lang="ko-KR" altLang="en-US" sz="1000"/>
              <a:t>세상이 살아 숨 쉰다</a:t>
            </a:r>
            <a:br>
              <a:rPr lang="ko-KR" altLang="en-US" sz="1000"/>
            </a:br>
            <a:r>
              <a:rPr lang="ko-KR" altLang="en-US" sz="1000"/>
              <a:t>불</a:t>
            </a:r>
            <a:r>
              <a:rPr lang="en-US" altLang="ko-KR" sz="1000"/>
              <a:t>, </a:t>
            </a:r>
            <a:r>
              <a:rPr lang="ko-KR" altLang="en-US" sz="1000"/>
              <a:t>물</a:t>
            </a:r>
            <a:r>
              <a:rPr lang="en-US" altLang="ko-KR" sz="1000"/>
              <a:t>, </a:t>
            </a:r>
            <a:r>
              <a:rPr lang="ko-KR" altLang="en-US" sz="1000"/>
              <a:t>공기</a:t>
            </a:r>
            <a:r>
              <a:rPr lang="en-US" altLang="ko-KR" sz="1000"/>
              <a:t>, </a:t>
            </a:r>
            <a:r>
              <a:rPr lang="ko-KR" altLang="en-US" sz="1000"/>
              <a:t>흙 </a:t>
            </a:r>
            <a:r>
              <a:rPr lang="en-US" altLang="ko-KR" sz="1000"/>
              <a:t>4</a:t>
            </a:r>
            <a:r>
              <a:rPr lang="ko-KR" altLang="en-US" sz="1000"/>
              <a:t>개의 원소들이 살고 있는 ‘엘리멘트 시티’</a:t>
            </a:r>
            <a:br>
              <a:rPr lang="ko-KR" altLang="en-US" sz="1000"/>
            </a:br>
            <a:r>
              <a:rPr lang="ko-KR" altLang="en-US" sz="1000"/>
              <a:t>재치 있고 불처럼 열정 넘치는 ‘앰버</a:t>
            </a:r>
            <a:r>
              <a:rPr lang="en-US" altLang="ko-KR" sz="1000"/>
              <a:t>'</a:t>
            </a:r>
            <a:r>
              <a:rPr lang="ko-KR" altLang="en-US" sz="1000"/>
              <a:t>는 어느 날 우연히</a:t>
            </a:r>
            <a:br>
              <a:rPr lang="ko-KR" altLang="en-US" sz="1000"/>
            </a:br>
            <a:r>
              <a:rPr lang="ko-KR" altLang="en-US" sz="1000"/>
              <a:t>유쾌하고 감성적이며 물 흐르듯 사는 </a:t>
            </a:r>
            <a:r>
              <a:rPr lang="en-US" altLang="ko-KR" sz="1000"/>
              <a:t>'</a:t>
            </a:r>
            <a:r>
              <a:rPr lang="ko-KR" altLang="en-US" sz="1000"/>
              <a:t>웨이드</a:t>
            </a:r>
            <a:r>
              <a:rPr lang="en-US" altLang="ko-KR" sz="1000"/>
              <a:t>'</a:t>
            </a:r>
            <a:r>
              <a:rPr lang="ko-KR" altLang="en-US" sz="1000"/>
              <a:t>를 만나 특별한 우정을 쌓으며</a:t>
            </a:r>
            <a:r>
              <a:rPr lang="en-US" altLang="ko-KR" sz="1000"/>
              <a:t>,</a:t>
            </a:r>
            <a:r>
              <a:rPr lang="ko-KR" altLang="en-US" sz="1000"/>
              <a:t/>
            </a:r>
            <a:br>
              <a:rPr lang="ko-KR" altLang="en-US" sz="1000"/>
            </a:br>
            <a:r>
              <a:rPr lang="ko-KR" altLang="en-US" sz="1000"/>
              <a:t>지금껏 믿어온 모든 것들이 흔들리는 새로운 경험을 하게 되는데</a:t>
            </a:r>
            <a:r>
              <a:rPr lang="en-US" altLang="ko-KR" sz="1000"/>
              <a:t>...</a:t>
            </a:r>
            <a:endParaRPr lang="ko-KR" altLang="en-US" sz="1000"/>
          </a:p>
        </p:txBody>
      </p:sp>
      <p:sp>
        <p:nvSpPr>
          <p:cNvPr id="40" name="TextBox 39"/>
          <p:cNvSpPr txBox="1"/>
          <p:nvPr/>
        </p:nvSpPr>
        <p:spPr>
          <a:xfrm>
            <a:off x="5174676" y="3562386"/>
            <a:ext cx="1209355" cy="2647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200"/>
              <a:t>장르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5174676" y="3856736"/>
            <a:ext cx="1209355" cy="2656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200"/>
              <a:t>관람등급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5174676" y="4160113"/>
            <a:ext cx="1209355" cy="267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200"/>
              <a:t>출연진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3089082" y="4480657"/>
            <a:ext cx="95468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200"/>
              <a:t>상영타입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4072678" y="4547156"/>
            <a:ext cx="144000" cy="1440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000"/>
          </a:p>
        </p:txBody>
      </p:sp>
      <p:sp>
        <p:nvSpPr>
          <p:cNvPr id="61" name="TextBox 60"/>
          <p:cNvSpPr txBox="1"/>
          <p:nvPr/>
        </p:nvSpPr>
        <p:spPr>
          <a:xfrm>
            <a:off x="4223793" y="4480657"/>
            <a:ext cx="57606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100"/>
              <a:t>더빙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4870833" y="4547156"/>
            <a:ext cx="144000" cy="1440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000"/>
          </a:p>
        </p:txBody>
      </p:sp>
      <p:sp>
        <p:nvSpPr>
          <p:cNvPr id="63" name="TextBox 62"/>
          <p:cNvSpPr txBox="1"/>
          <p:nvPr/>
        </p:nvSpPr>
        <p:spPr>
          <a:xfrm>
            <a:off x="5021948" y="4480657"/>
            <a:ext cx="57606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100"/>
              <a:t>자막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5727673" y="4547156"/>
            <a:ext cx="144000" cy="1440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000"/>
          </a:p>
        </p:txBody>
      </p:sp>
      <p:sp>
        <p:nvSpPr>
          <p:cNvPr id="65" name="TextBox 64"/>
          <p:cNvSpPr txBox="1"/>
          <p:nvPr/>
        </p:nvSpPr>
        <p:spPr>
          <a:xfrm>
            <a:off x="5878788" y="4480657"/>
            <a:ext cx="57606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100"/>
              <a:t>2D</a:t>
            </a:r>
            <a:endParaRPr lang="ko-KR" altLang="en-US" sz="1100"/>
          </a:p>
        </p:txBody>
      </p:sp>
      <p:sp>
        <p:nvSpPr>
          <p:cNvPr id="66" name="TextBox 65"/>
          <p:cNvSpPr txBox="1"/>
          <p:nvPr/>
        </p:nvSpPr>
        <p:spPr>
          <a:xfrm>
            <a:off x="6592957" y="4547156"/>
            <a:ext cx="144000" cy="1440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000"/>
          </a:p>
        </p:txBody>
      </p:sp>
      <p:sp>
        <p:nvSpPr>
          <p:cNvPr id="67" name="TextBox 66"/>
          <p:cNvSpPr txBox="1"/>
          <p:nvPr/>
        </p:nvSpPr>
        <p:spPr>
          <a:xfrm>
            <a:off x="6744072" y="4480657"/>
            <a:ext cx="57606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100"/>
              <a:t>3D</a:t>
            </a:r>
            <a:endParaRPr lang="ko-KR" altLang="en-US" sz="1100"/>
          </a:p>
        </p:txBody>
      </p:sp>
      <p:pic>
        <p:nvPicPr>
          <p:cNvPr id="50" name="Picture 2" descr="C:\Users\김민경\Desktop\엘리멘탈 포스터.jpg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3028807" y="1936428"/>
            <a:ext cx="1944000" cy="2562775"/>
          </a:xfrm>
          <a:prstGeom prst="rect">
            <a:avLst/>
          </a:prstGeom>
          <a:noFill/>
        </p:spPr>
      </p:pic>
      <p:sp>
        <p:nvSpPr>
          <p:cNvPr id="52" name="TextBox 51"/>
          <p:cNvSpPr txBox="1"/>
          <p:nvPr/>
        </p:nvSpPr>
        <p:spPr>
          <a:xfrm>
            <a:off x="6384030" y="1916832"/>
            <a:ext cx="1800201" cy="246221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엘리멘탈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6384030" y="2587418"/>
            <a:ext cx="1800201" cy="246221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000"/>
              <a:t>109                            </a:t>
            </a:r>
            <a:r>
              <a:rPr lang="ko-KR" altLang="en-US" sz="1000"/>
              <a:t>분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6384030" y="2252125"/>
            <a:ext cx="1800201" cy="246221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피터 손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6384030" y="3551516"/>
            <a:ext cx="1800201" cy="246221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애니메이션                   ▼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6384030" y="3845866"/>
            <a:ext cx="1800201" cy="246221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전체관람가                   ▼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6384030" y="2882622"/>
            <a:ext cx="1800201" cy="246221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000"/>
              <a:t>2023-06-14</a:t>
            </a:r>
            <a:endParaRPr lang="ko-KR" altLang="en-US" sz="1000"/>
          </a:p>
        </p:txBody>
      </p:sp>
      <p:sp>
        <p:nvSpPr>
          <p:cNvPr id="70" name="TextBox 69"/>
          <p:cNvSpPr txBox="1"/>
          <p:nvPr/>
        </p:nvSpPr>
        <p:spPr>
          <a:xfrm>
            <a:off x="6384030" y="3221559"/>
            <a:ext cx="1800201" cy="246221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000"/>
              <a:t>2023-10-30</a:t>
            </a:r>
            <a:endParaRPr lang="ko-KR" altLang="en-US" sz="1000"/>
          </a:p>
        </p:txBody>
      </p:sp>
      <p:sp>
        <p:nvSpPr>
          <p:cNvPr id="71" name="TextBox 70"/>
          <p:cNvSpPr txBox="1"/>
          <p:nvPr/>
        </p:nvSpPr>
        <p:spPr>
          <a:xfrm>
            <a:off x="6384030" y="4133735"/>
            <a:ext cx="1800201" cy="236335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레아 루이스</a:t>
            </a:r>
            <a:r>
              <a:rPr lang="en-US" altLang="ko-KR" sz="1000"/>
              <a:t>, </a:t>
            </a:r>
            <a:r>
              <a:rPr lang="ko-KR" altLang="en-US" sz="1000"/>
              <a:t>마무두 아티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007768" y="4487780"/>
            <a:ext cx="288032" cy="2442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50"/>
              <a:t>√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4808566" y="4487780"/>
            <a:ext cx="288032" cy="2442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50"/>
              <a:t>√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5670748" y="4487780"/>
            <a:ext cx="288032" cy="2442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50"/>
              <a:t>√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6538359" y="4487780"/>
            <a:ext cx="288032" cy="2442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50"/>
              <a:t>√</a:t>
            </a:r>
          </a:p>
        </p:txBody>
      </p:sp>
      <p:grpSp>
        <p:nvGrpSpPr>
          <p:cNvPr id="51" name="그룹 50"/>
          <p:cNvGrpSpPr/>
          <p:nvPr/>
        </p:nvGrpSpPr>
        <p:grpSpPr>
          <a:xfrm>
            <a:off x="2820991" y="1539395"/>
            <a:ext cx="240772" cy="215444"/>
            <a:chOff x="292829" y="1695755"/>
            <a:chExt cx="240772" cy="215444"/>
          </a:xfrm>
        </p:grpSpPr>
        <p:sp>
          <p:nvSpPr>
            <p:cNvPr id="54" name="타원 53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5" name="TextBox 96"/>
            <p:cNvSpPr txBox="1"/>
            <p:nvPr/>
          </p:nvSpPr>
          <p:spPr>
            <a:xfrm>
              <a:off x="292829" y="1695755"/>
              <a:ext cx="242249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80" name="그룹 79"/>
          <p:cNvGrpSpPr/>
          <p:nvPr/>
        </p:nvGrpSpPr>
        <p:grpSpPr>
          <a:xfrm>
            <a:off x="4992318" y="1953816"/>
            <a:ext cx="240772" cy="215444"/>
            <a:chOff x="292829" y="1695755"/>
            <a:chExt cx="240772" cy="215444"/>
          </a:xfrm>
        </p:grpSpPr>
        <p:sp>
          <p:nvSpPr>
            <p:cNvPr id="81" name="타원 80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82" name="TextBox 96"/>
            <p:cNvSpPr txBox="1"/>
            <p:nvPr/>
          </p:nvSpPr>
          <p:spPr>
            <a:xfrm>
              <a:off x="292829" y="1695755"/>
              <a:ext cx="24262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</a:p>
          </p:txBody>
        </p:sp>
      </p:grpSp>
      <p:grpSp>
        <p:nvGrpSpPr>
          <p:cNvPr id="83" name="그룹 82"/>
          <p:cNvGrpSpPr/>
          <p:nvPr/>
        </p:nvGrpSpPr>
        <p:grpSpPr>
          <a:xfrm>
            <a:off x="5003507" y="2300343"/>
            <a:ext cx="240772" cy="215444"/>
            <a:chOff x="292829" y="1695755"/>
            <a:chExt cx="240772" cy="215444"/>
          </a:xfrm>
        </p:grpSpPr>
        <p:sp>
          <p:nvSpPr>
            <p:cNvPr id="84" name="타원 83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85" name="TextBox 96"/>
            <p:cNvSpPr txBox="1"/>
            <p:nvPr/>
          </p:nvSpPr>
          <p:spPr>
            <a:xfrm>
              <a:off x="292829" y="1695755"/>
              <a:ext cx="240958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</a:p>
          </p:txBody>
        </p:sp>
      </p:grpSp>
      <p:grpSp>
        <p:nvGrpSpPr>
          <p:cNvPr id="86" name="그룹 85"/>
          <p:cNvGrpSpPr/>
          <p:nvPr/>
        </p:nvGrpSpPr>
        <p:grpSpPr>
          <a:xfrm>
            <a:off x="5003507" y="2632398"/>
            <a:ext cx="240772" cy="215444"/>
            <a:chOff x="292829" y="1695755"/>
            <a:chExt cx="240772" cy="215444"/>
          </a:xfrm>
        </p:grpSpPr>
        <p:sp>
          <p:nvSpPr>
            <p:cNvPr id="87" name="타원 86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88" name="TextBox 96"/>
            <p:cNvSpPr txBox="1"/>
            <p:nvPr/>
          </p:nvSpPr>
          <p:spPr>
            <a:xfrm>
              <a:off x="292829" y="1695755"/>
              <a:ext cx="240958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4</a:t>
              </a:r>
            </a:p>
          </p:txBody>
        </p:sp>
      </p:grpSp>
      <p:grpSp>
        <p:nvGrpSpPr>
          <p:cNvPr id="89" name="그룹 88"/>
          <p:cNvGrpSpPr/>
          <p:nvPr/>
        </p:nvGrpSpPr>
        <p:grpSpPr>
          <a:xfrm>
            <a:off x="5003507" y="2965987"/>
            <a:ext cx="240772" cy="215444"/>
            <a:chOff x="292829" y="1695755"/>
            <a:chExt cx="240772" cy="215444"/>
          </a:xfrm>
        </p:grpSpPr>
        <p:sp>
          <p:nvSpPr>
            <p:cNvPr id="90" name="타원 89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91" name="TextBox 96"/>
            <p:cNvSpPr txBox="1"/>
            <p:nvPr/>
          </p:nvSpPr>
          <p:spPr>
            <a:xfrm>
              <a:off x="292829" y="1695755"/>
              <a:ext cx="240958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5</a:t>
              </a:r>
            </a:p>
          </p:txBody>
        </p:sp>
      </p:grpSp>
      <p:grpSp>
        <p:nvGrpSpPr>
          <p:cNvPr id="92" name="그룹 91"/>
          <p:cNvGrpSpPr/>
          <p:nvPr/>
        </p:nvGrpSpPr>
        <p:grpSpPr>
          <a:xfrm>
            <a:off x="5003507" y="3310938"/>
            <a:ext cx="240772" cy="215444"/>
            <a:chOff x="292829" y="1695755"/>
            <a:chExt cx="240772" cy="215444"/>
          </a:xfrm>
        </p:grpSpPr>
        <p:sp>
          <p:nvSpPr>
            <p:cNvPr id="93" name="타원 92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94" name="TextBox 96"/>
            <p:cNvSpPr txBox="1"/>
            <p:nvPr/>
          </p:nvSpPr>
          <p:spPr>
            <a:xfrm>
              <a:off x="292829" y="1695755"/>
              <a:ext cx="240958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6</a:t>
              </a:r>
            </a:p>
          </p:txBody>
        </p:sp>
      </p:grpSp>
      <p:grpSp>
        <p:nvGrpSpPr>
          <p:cNvPr id="95" name="그룹 94"/>
          <p:cNvGrpSpPr/>
          <p:nvPr/>
        </p:nvGrpSpPr>
        <p:grpSpPr>
          <a:xfrm>
            <a:off x="5003507" y="3613241"/>
            <a:ext cx="240772" cy="215444"/>
            <a:chOff x="292829" y="1695755"/>
            <a:chExt cx="240772" cy="215444"/>
          </a:xfrm>
        </p:grpSpPr>
        <p:sp>
          <p:nvSpPr>
            <p:cNvPr id="96" name="타원 95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292829" y="1695755"/>
              <a:ext cx="240958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7</a:t>
              </a:r>
            </a:p>
          </p:txBody>
        </p:sp>
      </p:grpSp>
      <p:grpSp>
        <p:nvGrpSpPr>
          <p:cNvPr id="98" name="그룹 97"/>
          <p:cNvGrpSpPr/>
          <p:nvPr/>
        </p:nvGrpSpPr>
        <p:grpSpPr>
          <a:xfrm>
            <a:off x="5003507" y="3918770"/>
            <a:ext cx="240772" cy="215444"/>
            <a:chOff x="292829" y="1695755"/>
            <a:chExt cx="240772" cy="215444"/>
          </a:xfrm>
        </p:grpSpPr>
        <p:sp>
          <p:nvSpPr>
            <p:cNvPr id="99" name="타원 98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00" name="TextBox 96"/>
            <p:cNvSpPr txBox="1"/>
            <p:nvPr/>
          </p:nvSpPr>
          <p:spPr>
            <a:xfrm>
              <a:off x="292829" y="1695755"/>
              <a:ext cx="240958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8</a:t>
              </a:r>
            </a:p>
          </p:txBody>
        </p:sp>
      </p:grpSp>
      <p:grpSp>
        <p:nvGrpSpPr>
          <p:cNvPr id="101" name="그룹 100"/>
          <p:cNvGrpSpPr/>
          <p:nvPr/>
        </p:nvGrpSpPr>
        <p:grpSpPr>
          <a:xfrm>
            <a:off x="4996583" y="4205661"/>
            <a:ext cx="240772" cy="215444"/>
            <a:chOff x="292829" y="1695755"/>
            <a:chExt cx="240772" cy="215444"/>
          </a:xfrm>
        </p:grpSpPr>
        <p:sp>
          <p:nvSpPr>
            <p:cNvPr id="102" name="타원 101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03" name="TextBox 96"/>
            <p:cNvSpPr txBox="1"/>
            <p:nvPr/>
          </p:nvSpPr>
          <p:spPr>
            <a:xfrm>
              <a:off x="292829" y="1695755"/>
              <a:ext cx="24788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9</a:t>
              </a:r>
            </a:p>
          </p:txBody>
        </p:sp>
      </p:grpSp>
      <p:grpSp>
        <p:nvGrpSpPr>
          <p:cNvPr id="107" name="그룹 106"/>
          <p:cNvGrpSpPr/>
          <p:nvPr/>
        </p:nvGrpSpPr>
        <p:grpSpPr>
          <a:xfrm>
            <a:off x="2833957" y="4509444"/>
            <a:ext cx="296876" cy="215444"/>
            <a:chOff x="292829" y="1695755"/>
            <a:chExt cx="296876" cy="215444"/>
          </a:xfrm>
        </p:grpSpPr>
        <p:sp>
          <p:nvSpPr>
            <p:cNvPr id="108" name="타원 107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09" name="TextBox 96"/>
            <p:cNvSpPr txBox="1"/>
            <p:nvPr/>
          </p:nvSpPr>
          <p:spPr>
            <a:xfrm>
              <a:off x="292829" y="1695755"/>
              <a:ext cx="305483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10</a:t>
              </a:r>
            </a:p>
          </p:txBody>
        </p:sp>
      </p:grpSp>
      <p:grpSp>
        <p:nvGrpSpPr>
          <p:cNvPr id="113" name="그룹 112"/>
          <p:cNvGrpSpPr/>
          <p:nvPr/>
        </p:nvGrpSpPr>
        <p:grpSpPr>
          <a:xfrm>
            <a:off x="2833957" y="4806845"/>
            <a:ext cx="296876" cy="215444"/>
            <a:chOff x="292829" y="1695755"/>
            <a:chExt cx="296876" cy="215444"/>
          </a:xfrm>
        </p:grpSpPr>
        <p:sp>
          <p:nvSpPr>
            <p:cNvPr id="114" name="타원 113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5" name="TextBox 96"/>
            <p:cNvSpPr txBox="1"/>
            <p:nvPr/>
          </p:nvSpPr>
          <p:spPr>
            <a:xfrm>
              <a:off x="292829" y="1695755"/>
              <a:ext cx="305483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11</a:t>
              </a:r>
            </a:p>
          </p:txBody>
        </p:sp>
      </p:grpSp>
      <p:graphicFrame>
        <p:nvGraphicFramePr>
          <p:cNvPr id="151" name="표 150"/>
          <p:cNvGraphicFramePr/>
          <p:nvPr/>
        </p:nvGraphicFramePr>
        <p:xfrm>
          <a:off x="1524000" y="0"/>
          <a:ext cx="6369353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97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62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13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주 관리자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주 관리자 영화관리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 수정 페이지</a:t>
                      </a: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표 29"/>
          <p:cNvGraphicFramePr>
            <a:graphicFrameLocks noGrp="1"/>
          </p:cNvGraphicFramePr>
          <p:nvPr/>
        </p:nvGraphicFramePr>
        <p:xfrm>
          <a:off x="8472264" y="3096"/>
          <a:ext cx="2111351" cy="58218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비밀번호 찾기 페이지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아이디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비밀번호 찾기 선택 탭</a:t>
                      </a:r>
                      <a:endParaRPr lang="en-US" altLang="ko-KR" sz="800" baseline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비밀번호 찾기를 위해 적어야 할 개인정보 폼 양식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이메일 인증요청 버튼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인증번호 확인버튼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비밀번호 찾기 버튼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410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인증번호 일치시 비밀번호 변경창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9407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412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비밀번호 찾기 페이지</a:t>
                      </a:r>
                    </a:p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회원가입시 작성했던</a:t>
                      </a: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이메일로 인증요청을 보낸뒤 통과시 새 비밀번호 변경 페이지로 넘어간다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721879" y="867802"/>
            <a:ext cx="3672108" cy="3430056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 flipH="1">
            <a:off x="3009901" y="2659221"/>
            <a:ext cx="523874" cy="217330"/>
          </a:xfrm>
          <a:prstGeom prst="rect">
            <a:avLst/>
          </a:prstGeom>
          <a:solidFill>
            <a:srgbClr val="F7F8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ko-KR" altLang="en-US" sz="700" b="1">
                <a:solidFill>
                  <a:schemeClr val="tx1"/>
                </a:solidFill>
              </a:rPr>
              <a:t>이메일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3881658" y="3224212"/>
            <a:ext cx="676275" cy="147638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163079" y="4667969"/>
            <a:ext cx="2640924" cy="1344617"/>
          </a:xfrm>
          <a:prstGeom prst="rect">
            <a:avLst/>
          </a:prstGeom>
        </p:spPr>
      </p:pic>
      <p:grpSp>
        <p:nvGrpSpPr>
          <p:cNvPr id="11" name="그룹 10"/>
          <p:cNvGrpSpPr/>
          <p:nvPr/>
        </p:nvGrpSpPr>
        <p:grpSpPr>
          <a:xfrm>
            <a:off x="2721879" y="2027502"/>
            <a:ext cx="240772" cy="229696"/>
            <a:chOff x="283304" y="1719603"/>
            <a:chExt cx="240772" cy="229696"/>
          </a:xfrm>
        </p:grpSpPr>
        <p:sp>
          <p:nvSpPr>
            <p:cNvPr id="12" name="타원 11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3" name="TextBox 96"/>
            <p:cNvSpPr txBox="1"/>
            <p:nvPr/>
          </p:nvSpPr>
          <p:spPr>
            <a:xfrm>
              <a:off x="283304" y="1733855"/>
              <a:ext cx="246111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3640886" y="3884877"/>
            <a:ext cx="240772" cy="229696"/>
            <a:chOff x="283304" y="1719603"/>
            <a:chExt cx="240772" cy="229696"/>
          </a:xfrm>
        </p:grpSpPr>
        <p:sp>
          <p:nvSpPr>
            <p:cNvPr id="15" name="타원 14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6" name="TextBox 96"/>
            <p:cNvSpPr txBox="1"/>
            <p:nvPr/>
          </p:nvSpPr>
          <p:spPr>
            <a:xfrm>
              <a:off x="283304" y="1733855"/>
              <a:ext cx="241504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6</a:t>
              </a:r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2601493" y="4547416"/>
            <a:ext cx="240772" cy="229696"/>
            <a:chOff x="283304" y="1719603"/>
            <a:chExt cx="240772" cy="229696"/>
          </a:xfrm>
        </p:grpSpPr>
        <p:sp>
          <p:nvSpPr>
            <p:cNvPr id="18" name="타원 17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9" name="TextBox 96"/>
            <p:cNvSpPr txBox="1"/>
            <p:nvPr/>
          </p:nvSpPr>
          <p:spPr>
            <a:xfrm>
              <a:off x="283304" y="1733855"/>
              <a:ext cx="2426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7</a:t>
              </a: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5804003" y="2655978"/>
            <a:ext cx="240772" cy="229696"/>
            <a:chOff x="283304" y="1719603"/>
            <a:chExt cx="240772" cy="229696"/>
          </a:xfrm>
        </p:grpSpPr>
        <p:sp>
          <p:nvSpPr>
            <p:cNvPr id="21" name="타원 20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2" name="TextBox 96"/>
            <p:cNvSpPr txBox="1"/>
            <p:nvPr/>
          </p:nvSpPr>
          <p:spPr>
            <a:xfrm>
              <a:off x="283304" y="17338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4</a:t>
              </a:r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4589713" y="1332804"/>
            <a:ext cx="240772" cy="229696"/>
            <a:chOff x="283304" y="1719603"/>
            <a:chExt cx="240772" cy="229696"/>
          </a:xfrm>
        </p:grpSpPr>
        <p:sp>
          <p:nvSpPr>
            <p:cNvPr id="24" name="타원 23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5" name="TextBox 96"/>
            <p:cNvSpPr txBox="1"/>
            <p:nvPr/>
          </p:nvSpPr>
          <p:spPr>
            <a:xfrm>
              <a:off x="283304" y="1733855"/>
              <a:ext cx="245177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5804003" y="2929900"/>
            <a:ext cx="240772" cy="229696"/>
            <a:chOff x="283304" y="1719603"/>
            <a:chExt cx="240772" cy="229696"/>
          </a:xfrm>
        </p:grpSpPr>
        <p:sp>
          <p:nvSpPr>
            <p:cNvPr id="27" name="타원 26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8" name="TextBox 96"/>
            <p:cNvSpPr txBox="1"/>
            <p:nvPr/>
          </p:nvSpPr>
          <p:spPr>
            <a:xfrm>
              <a:off x="283304" y="17338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5</a:t>
              </a:r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3520500" y="920988"/>
            <a:ext cx="240772" cy="229696"/>
            <a:chOff x="283304" y="1719603"/>
            <a:chExt cx="240772" cy="229696"/>
          </a:xfrm>
        </p:grpSpPr>
        <p:sp>
          <p:nvSpPr>
            <p:cNvPr id="31" name="타원 30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2" name="TextBox 96"/>
            <p:cNvSpPr txBox="1"/>
            <p:nvPr/>
          </p:nvSpPr>
          <p:spPr>
            <a:xfrm>
              <a:off x="283304" y="1733855"/>
              <a:ext cx="247590" cy="205855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4"/>
          <a:srcRect l="500" b="77540"/>
          <a:stretch>
            <a:fillRect/>
          </a:stretch>
        </p:blipFill>
        <p:spPr>
          <a:xfrm>
            <a:off x="3164416" y="4398736"/>
            <a:ext cx="2639587" cy="266325"/>
          </a:xfrm>
          <a:prstGeom prst="rect">
            <a:avLst/>
          </a:prstGeom>
        </p:spPr>
      </p:pic>
      <p:sp>
        <p:nvSpPr>
          <p:cNvPr id="33" name="직사각형 32"/>
          <p:cNvSpPr/>
          <p:nvPr/>
        </p:nvSpPr>
        <p:spPr>
          <a:xfrm>
            <a:off x="3177866" y="4407474"/>
            <a:ext cx="1166812" cy="232564"/>
          </a:xfrm>
          <a:prstGeom prst="rect">
            <a:avLst/>
          </a:prstGeom>
          <a:solidFill>
            <a:srgbClr val="5033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ko-KR" altLang="en-US" sz="1000" b="1">
                <a:solidFill>
                  <a:schemeClr val="bg1"/>
                </a:solidFill>
              </a:rPr>
              <a:t>비밀번호 변경</a:t>
            </a:r>
          </a:p>
        </p:txBody>
      </p:sp>
      <p:graphicFrame>
        <p:nvGraphicFramePr>
          <p:cNvPr id="34" name="표 3"/>
          <p:cNvGraphicFramePr>
            <a:graphicFrameLocks noGrp="1"/>
          </p:cNvGraphicFramePr>
          <p:nvPr/>
        </p:nvGraphicFramePr>
        <p:xfrm>
          <a:off x="1524000" y="0"/>
          <a:ext cx="6369353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97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62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13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공통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아이디</a:t>
                      </a: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비밀번호 찾기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비밀번호 찾기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표 29"/>
          <p:cNvGraphicFramePr>
            <a:graphicFrameLocks noGrp="1"/>
          </p:cNvGraphicFramePr>
          <p:nvPr/>
        </p:nvGraphicFramePr>
        <p:xfrm>
          <a:off x="8472263" y="3096"/>
          <a:ext cx="2111351" cy="36093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관련 사진 파일을 추가 하거나</a:t>
                      </a: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삭제 할 수 있다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 예고편</a:t>
                      </a: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파일을 추가하거나 삭제 할 수 있다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 수정 버튼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취소 버튼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 관련 사진과 예고편을 추가하거나 삭제 할 수 있다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pSp>
        <p:nvGrpSpPr>
          <p:cNvPr id="104" name="그룹 103"/>
          <p:cNvGrpSpPr/>
          <p:nvPr/>
        </p:nvGrpSpPr>
        <p:grpSpPr>
          <a:xfrm>
            <a:off x="1568516" y="980728"/>
            <a:ext cx="6831740" cy="5400600"/>
            <a:chOff x="0" y="1363611"/>
            <a:chExt cx="9053116" cy="4666067"/>
          </a:xfrm>
        </p:grpSpPr>
        <p:pic>
          <p:nvPicPr>
            <p:cNvPr id="105" name="Picture 2"/>
            <p:cNvPicPr>
              <a:picLocks noChangeAspect="1" noChangeArrowheads="1"/>
            </p:cNvPicPr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0" y="1363611"/>
              <a:ext cx="9053116" cy="4653136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106" name="직사각형 105"/>
            <p:cNvSpPr/>
            <p:nvPr/>
          </p:nvSpPr>
          <p:spPr>
            <a:xfrm>
              <a:off x="5823" y="1372079"/>
              <a:ext cx="1763688" cy="4656972"/>
            </a:xfrm>
            <a:prstGeom prst="rect">
              <a:avLst/>
            </a:prstGeom>
            <a:solidFill>
              <a:srgbClr val="343A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1814568" y="1772816"/>
              <a:ext cx="7238548" cy="4256862"/>
            </a:xfrm>
            <a:prstGeom prst="rect">
              <a:avLst/>
            </a:prstGeom>
            <a:solidFill>
              <a:srgbClr val="F4F6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1907704" y="1412776"/>
              <a:ext cx="7056784" cy="2866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pic>
        <p:nvPicPr>
          <p:cNvPr id="112" name="그림 111"/>
          <p:cNvPicPr>
            <a:picLocks noChangeAspect="1"/>
          </p:cNvPicPr>
          <p:nvPr/>
        </p:nvPicPr>
        <p:blipFill rotWithShape="1">
          <a:blip r:embed="rId3"/>
          <a:srcRect l="36090" t="1640" r="35830" b="89530"/>
          <a:stretch>
            <a:fillRect/>
          </a:stretch>
        </p:blipFill>
        <p:spPr>
          <a:xfrm>
            <a:off x="4655840" y="992923"/>
            <a:ext cx="1759100" cy="34784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591931" y="1753071"/>
            <a:ext cx="1330929" cy="264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지점관리</a:t>
            </a:r>
          </a:p>
        </p:txBody>
      </p:sp>
      <p:sp>
        <p:nvSpPr>
          <p:cNvPr id="117" name="TextBox 116"/>
          <p:cNvSpPr txBox="1"/>
          <p:nvPr/>
        </p:nvSpPr>
        <p:spPr>
          <a:xfrm>
            <a:off x="1591931" y="2132856"/>
            <a:ext cx="1330929" cy="265539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영화관리</a:t>
            </a:r>
          </a:p>
        </p:txBody>
      </p:sp>
      <p:sp>
        <p:nvSpPr>
          <p:cNvPr id="148" name="TextBox 147"/>
          <p:cNvSpPr txBox="1"/>
          <p:nvPr/>
        </p:nvSpPr>
        <p:spPr>
          <a:xfrm>
            <a:off x="1591931" y="2485619"/>
            <a:ext cx="1330929" cy="2652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고객관리</a:t>
            </a:r>
          </a:p>
        </p:txBody>
      </p:sp>
      <p:sp>
        <p:nvSpPr>
          <p:cNvPr id="149" name="TextBox 148"/>
          <p:cNvSpPr txBox="1"/>
          <p:nvPr/>
        </p:nvSpPr>
        <p:spPr>
          <a:xfrm>
            <a:off x="1591931" y="2865404"/>
            <a:ext cx="1330929" cy="2664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이벤트관리</a:t>
            </a:r>
          </a:p>
        </p:txBody>
      </p:sp>
      <p:sp>
        <p:nvSpPr>
          <p:cNvPr id="150" name="TextBox 149"/>
          <p:cNvSpPr txBox="1"/>
          <p:nvPr/>
        </p:nvSpPr>
        <p:spPr>
          <a:xfrm>
            <a:off x="1591931" y="3252094"/>
            <a:ext cx="13309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스토어관리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986792" y="1578278"/>
            <a:ext cx="19442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600"/>
              <a:t>영화수정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3037813" y="2153885"/>
            <a:ext cx="1209355" cy="2635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200"/>
              <a:t>관련사진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3037813" y="4304129"/>
            <a:ext cx="1209355" cy="2659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200"/>
              <a:t>예고편</a:t>
            </a:r>
          </a:p>
        </p:txBody>
      </p:sp>
      <p:sp>
        <p:nvSpPr>
          <p:cNvPr id="51" name="직사각형 50"/>
          <p:cNvSpPr/>
          <p:nvPr/>
        </p:nvSpPr>
        <p:spPr>
          <a:xfrm>
            <a:off x="3958900" y="2204480"/>
            <a:ext cx="851293" cy="215255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100">
                <a:solidFill>
                  <a:schemeClr val="tx1"/>
                </a:solidFill>
              </a:rPr>
              <a:t>파일추가</a:t>
            </a:r>
          </a:p>
        </p:txBody>
      </p:sp>
      <p:sp>
        <p:nvSpPr>
          <p:cNvPr id="54" name="직사각형 53"/>
          <p:cNvSpPr/>
          <p:nvPr/>
        </p:nvSpPr>
        <p:spPr>
          <a:xfrm>
            <a:off x="3821521" y="4356248"/>
            <a:ext cx="851293" cy="215255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100">
                <a:solidFill>
                  <a:schemeClr val="tx1"/>
                </a:solidFill>
              </a:rPr>
              <a:t>파일추가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5174677" y="5862464"/>
            <a:ext cx="403163" cy="230832"/>
          </a:xfrm>
          <a:prstGeom prst="rect">
            <a:avLst/>
          </a:prstGeom>
          <a:solidFill>
            <a:srgbClr val="343A40"/>
          </a:solidFill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900">
                <a:solidFill>
                  <a:schemeClr val="bg1"/>
                </a:solidFill>
              </a:rPr>
              <a:t>수정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5627948" y="5862464"/>
            <a:ext cx="415498" cy="230832"/>
          </a:xfrm>
          <a:prstGeom prst="rect">
            <a:avLst/>
          </a:prstGeom>
          <a:solidFill>
            <a:srgbClr val="343A40"/>
          </a:solidFill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900">
                <a:solidFill>
                  <a:schemeClr val="bg1"/>
                </a:solidFill>
              </a:rPr>
              <a:t>취소</a:t>
            </a:r>
          </a:p>
        </p:txBody>
      </p:sp>
      <p:pic>
        <p:nvPicPr>
          <p:cNvPr id="3075" name="Picture 3" descr="C:\Users\김민경\Desktop\76JndiUpF56aVLnN6bNp5iXf46DO7Cpt_380.jpg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5711296" y="2502892"/>
            <a:ext cx="1100462" cy="1584000"/>
          </a:xfrm>
          <a:prstGeom prst="rect">
            <a:avLst/>
          </a:prstGeom>
          <a:noFill/>
        </p:spPr>
      </p:pic>
      <p:pic>
        <p:nvPicPr>
          <p:cNvPr id="3076" name="Picture 4" descr="C:\Users\김민경\Desktop\VN3kKMHKqcg4qxnJ43ED04XsNu99JBbR_380.jpg"/>
          <p:cNvPicPr>
            <a:picLocks noChangeAspect="1" noChangeArrowheads="1"/>
          </p:cNvPicPr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3057154" y="2502892"/>
            <a:ext cx="1100462" cy="1584000"/>
          </a:xfrm>
          <a:prstGeom prst="rect">
            <a:avLst/>
          </a:prstGeom>
          <a:noFill/>
        </p:spPr>
      </p:pic>
      <p:pic>
        <p:nvPicPr>
          <p:cNvPr id="3077" name="Picture 5" descr="C:\Users\김민경\Desktop\64mK6OauDmWHCdo9Rl6jfY4zap36LIZd_380.jp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4384225" y="2502892"/>
            <a:ext cx="1100462" cy="1584000"/>
          </a:xfrm>
          <a:prstGeom prst="rect">
            <a:avLst/>
          </a:prstGeom>
          <a:noFill/>
        </p:spPr>
      </p:pic>
      <p:pic>
        <p:nvPicPr>
          <p:cNvPr id="3078" name="Picture 6" descr="C:\Users\김민경\Desktop\5FobYJ7fd2o85fmpQxatbl3U5CY2V9Gi_380.jpg"/>
          <p:cNvPicPr>
            <a:picLocks noChangeAspect="1" noChangeArrowheads="1"/>
          </p:cNvPicPr>
          <p:nvPr/>
        </p:nvPicPr>
        <p:blipFill rotWithShape="1">
          <a:blip r:embed="rId7"/>
          <a:srcRect/>
          <a:stretch>
            <a:fillRect/>
          </a:stretch>
        </p:blipFill>
        <p:spPr>
          <a:xfrm>
            <a:off x="7038366" y="2502892"/>
            <a:ext cx="1100462" cy="1584000"/>
          </a:xfrm>
          <a:prstGeom prst="rect">
            <a:avLst/>
          </a:prstGeom>
          <a:noFill/>
        </p:spPr>
      </p:pic>
      <p:sp>
        <p:nvSpPr>
          <p:cNvPr id="5" name="직사각형 4"/>
          <p:cNvSpPr/>
          <p:nvPr/>
        </p:nvSpPr>
        <p:spPr>
          <a:xfrm>
            <a:off x="4157616" y="3942884"/>
            <a:ext cx="144000" cy="144000"/>
          </a:xfrm>
          <a:prstGeom prst="rect">
            <a:avLst/>
          </a:prstGeom>
          <a:solidFill>
            <a:schemeClr val="accent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/>
              <a:t>x</a:t>
            </a:r>
            <a:endParaRPr lang="ko-KR" altLang="en-US" sz="1100"/>
          </a:p>
        </p:txBody>
      </p:sp>
      <p:sp>
        <p:nvSpPr>
          <p:cNvPr id="50" name="직사각형 49"/>
          <p:cNvSpPr/>
          <p:nvPr/>
        </p:nvSpPr>
        <p:spPr>
          <a:xfrm>
            <a:off x="5484687" y="3942884"/>
            <a:ext cx="144000" cy="144000"/>
          </a:xfrm>
          <a:prstGeom prst="rect">
            <a:avLst/>
          </a:prstGeom>
          <a:solidFill>
            <a:schemeClr val="accent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/>
              <a:t>x</a:t>
            </a:r>
            <a:endParaRPr lang="ko-KR" altLang="en-US" sz="1100"/>
          </a:p>
        </p:txBody>
      </p:sp>
      <p:sp>
        <p:nvSpPr>
          <p:cNvPr id="52" name="직사각형 51"/>
          <p:cNvSpPr/>
          <p:nvPr/>
        </p:nvSpPr>
        <p:spPr>
          <a:xfrm>
            <a:off x="6811758" y="3942884"/>
            <a:ext cx="144000" cy="144000"/>
          </a:xfrm>
          <a:prstGeom prst="rect">
            <a:avLst/>
          </a:prstGeom>
          <a:solidFill>
            <a:schemeClr val="accent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/>
              <a:t>x</a:t>
            </a:r>
            <a:endParaRPr lang="ko-KR" altLang="en-US" sz="1100"/>
          </a:p>
        </p:txBody>
      </p:sp>
      <p:sp>
        <p:nvSpPr>
          <p:cNvPr id="53" name="직사각형 52"/>
          <p:cNvSpPr/>
          <p:nvPr/>
        </p:nvSpPr>
        <p:spPr>
          <a:xfrm>
            <a:off x="8138828" y="3942884"/>
            <a:ext cx="144000" cy="144000"/>
          </a:xfrm>
          <a:prstGeom prst="rect">
            <a:avLst/>
          </a:prstGeom>
          <a:solidFill>
            <a:schemeClr val="accent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/>
              <a:t>x</a:t>
            </a:r>
            <a:endParaRPr lang="ko-KR" altLang="en-US" sz="1100"/>
          </a:p>
        </p:txBody>
      </p:sp>
      <p:pic>
        <p:nvPicPr>
          <p:cNvPr id="3079" name="Picture 7"/>
          <p:cNvPicPr>
            <a:picLocks noChangeAspect="1" noChangeArrowheads="1"/>
          </p:cNvPicPr>
          <p:nvPr/>
        </p:nvPicPr>
        <p:blipFill rotWithShape="1">
          <a:blip r:embed="rId8"/>
          <a:srcRect l="4740" t="73790" r="73330"/>
          <a:stretch>
            <a:fillRect/>
          </a:stretch>
        </p:blipFill>
        <p:spPr>
          <a:xfrm>
            <a:off x="3071664" y="4588018"/>
            <a:ext cx="1532756" cy="1145238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57" name="Picture 7"/>
          <p:cNvPicPr>
            <a:picLocks noChangeAspect="1" noChangeArrowheads="1"/>
          </p:cNvPicPr>
          <p:nvPr/>
        </p:nvPicPr>
        <p:blipFill rotWithShape="1">
          <a:blip r:embed="rId8"/>
          <a:srcRect l="49890" t="73790" r="27550"/>
          <a:stretch>
            <a:fillRect/>
          </a:stretch>
        </p:blipFill>
        <p:spPr>
          <a:xfrm>
            <a:off x="6548635" y="4588018"/>
            <a:ext cx="1577249" cy="1145238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58" name="Picture 7"/>
          <p:cNvPicPr>
            <a:picLocks noChangeAspect="1" noChangeArrowheads="1"/>
          </p:cNvPicPr>
          <p:nvPr/>
        </p:nvPicPr>
        <p:blipFill rotWithShape="1">
          <a:blip r:embed="rId8"/>
          <a:srcRect l="26670" t="73790" r="49410"/>
          <a:stretch>
            <a:fillRect/>
          </a:stretch>
        </p:blipFill>
        <p:spPr>
          <a:xfrm>
            <a:off x="4740063" y="4588018"/>
            <a:ext cx="1672929" cy="1145238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59" name="직사각형 58"/>
          <p:cNvSpPr/>
          <p:nvPr/>
        </p:nvSpPr>
        <p:spPr>
          <a:xfrm>
            <a:off x="4583840" y="5442536"/>
            <a:ext cx="144000" cy="144000"/>
          </a:xfrm>
          <a:prstGeom prst="rect">
            <a:avLst/>
          </a:prstGeom>
          <a:solidFill>
            <a:schemeClr val="accent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/>
              <a:t>x</a:t>
            </a:r>
            <a:endParaRPr lang="ko-KR" altLang="en-US" sz="1100"/>
          </a:p>
        </p:txBody>
      </p:sp>
      <p:sp>
        <p:nvSpPr>
          <p:cNvPr id="60" name="직사각형 59"/>
          <p:cNvSpPr/>
          <p:nvPr/>
        </p:nvSpPr>
        <p:spPr>
          <a:xfrm>
            <a:off x="6285132" y="5442536"/>
            <a:ext cx="144000" cy="144000"/>
          </a:xfrm>
          <a:prstGeom prst="rect">
            <a:avLst/>
          </a:prstGeom>
          <a:solidFill>
            <a:schemeClr val="accent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/>
              <a:t>x</a:t>
            </a:r>
            <a:endParaRPr lang="ko-KR" altLang="en-US" sz="1100"/>
          </a:p>
        </p:txBody>
      </p:sp>
      <p:sp>
        <p:nvSpPr>
          <p:cNvPr id="61" name="직사각형 60"/>
          <p:cNvSpPr/>
          <p:nvPr/>
        </p:nvSpPr>
        <p:spPr>
          <a:xfrm>
            <a:off x="8053884" y="5442536"/>
            <a:ext cx="144000" cy="144000"/>
          </a:xfrm>
          <a:prstGeom prst="rect">
            <a:avLst/>
          </a:prstGeom>
          <a:solidFill>
            <a:schemeClr val="accent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/>
              <a:t>x</a:t>
            </a:r>
            <a:endParaRPr lang="ko-KR" altLang="en-US" sz="1100"/>
          </a:p>
        </p:txBody>
      </p:sp>
      <p:grpSp>
        <p:nvGrpSpPr>
          <p:cNvPr id="37" name="그룹 36"/>
          <p:cNvGrpSpPr/>
          <p:nvPr/>
        </p:nvGrpSpPr>
        <p:grpSpPr>
          <a:xfrm>
            <a:off x="4879018" y="2194411"/>
            <a:ext cx="240772" cy="215444"/>
            <a:chOff x="292829" y="1695755"/>
            <a:chExt cx="240772" cy="215444"/>
          </a:xfrm>
        </p:grpSpPr>
        <p:sp>
          <p:nvSpPr>
            <p:cNvPr id="38" name="타원 37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9" name="TextBox 96"/>
            <p:cNvSpPr txBox="1"/>
            <p:nvPr/>
          </p:nvSpPr>
          <p:spPr>
            <a:xfrm>
              <a:off x="292829" y="1695755"/>
              <a:ext cx="24162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4723923" y="4356248"/>
            <a:ext cx="240772" cy="215444"/>
            <a:chOff x="292829" y="1695755"/>
            <a:chExt cx="240772" cy="215444"/>
          </a:xfrm>
        </p:grpSpPr>
        <p:sp>
          <p:nvSpPr>
            <p:cNvPr id="41" name="타원 40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2" name="TextBox 96"/>
            <p:cNvSpPr txBox="1"/>
            <p:nvPr/>
          </p:nvSpPr>
          <p:spPr>
            <a:xfrm>
              <a:off x="292829" y="1695755"/>
              <a:ext cx="244317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</a:p>
          </p:txBody>
        </p:sp>
      </p:grpSp>
      <p:grpSp>
        <p:nvGrpSpPr>
          <p:cNvPr id="43" name="그룹 42"/>
          <p:cNvGrpSpPr/>
          <p:nvPr/>
        </p:nvGrpSpPr>
        <p:grpSpPr>
          <a:xfrm>
            <a:off x="5262040" y="6121766"/>
            <a:ext cx="240772" cy="215444"/>
            <a:chOff x="292829" y="1695755"/>
            <a:chExt cx="240772" cy="215444"/>
          </a:xfrm>
        </p:grpSpPr>
        <p:sp>
          <p:nvSpPr>
            <p:cNvPr id="44" name="타원 43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5" name="TextBox 96"/>
            <p:cNvSpPr txBox="1"/>
            <p:nvPr/>
          </p:nvSpPr>
          <p:spPr>
            <a:xfrm>
              <a:off x="292829" y="1695755"/>
              <a:ext cx="249125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</a:p>
          </p:txBody>
        </p:sp>
      </p:grpSp>
      <p:grpSp>
        <p:nvGrpSpPr>
          <p:cNvPr id="46" name="그룹 45"/>
          <p:cNvGrpSpPr/>
          <p:nvPr/>
        </p:nvGrpSpPr>
        <p:grpSpPr>
          <a:xfrm>
            <a:off x="5720159" y="6121766"/>
            <a:ext cx="240772" cy="215444"/>
            <a:chOff x="292829" y="1695755"/>
            <a:chExt cx="240772" cy="215444"/>
          </a:xfrm>
        </p:grpSpPr>
        <p:sp>
          <p:nvSpPr>
            <p:cNvPr id="47" name="타원 46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62" name="TextBox 96"/>
            <p:cNvSpPr txBox="1"/>
            <p:nvPr/>
          </p:nvSpPr>
          <p:spPr>
            <a:xfrm>
              <a:off x="292829" y="1695755"/>
              <a:ext cx="248206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4</a:t>
              </a:r>
            </a:p>
          </p:txBody>
        </p:sp>
      </p:grpSp>
      <p:graphicFrame>
        <p:nvGraphicFramePr>
          <p:cNvPr id="3080" name="표 3079"/>
          <p:cNvGraphicFramePr/>
          <p:nvPr/>
        </p:nvGraphicFramePr>
        <p:xfrm>
          <a:off x="1524000" y="0"/>
          <a:ext cx="6369353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97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62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13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주 관리자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주 관리자 영화관리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 수정 페이지</a:t>
                      </a: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표 29"/>
          <p:cNvGraphicFramePr>
            <a:graphicFrameLocks noGrp="1"/>
          </p:cNvGraphicFramePr>
          <p:nvPr/>
        </p:nvGraphicFramePr>
        <p:xfrm>
          <a:off x="8472263" y="3096"/>
          <a:ext cx="2111351" cy="66166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고객관리 하위 공지사항 메뉴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고객관리 하위 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FAQ </a:t>
                      </a: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메뉴</a:t>
                      </a:r>
                      <a:endParaRPr lang="en-US" altLang="ko-KR" sz="800" baseline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고객관리 하위 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1:1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문의 메뉴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고객관리 하위 회원 목록 메뉴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공지사항 전체 리스트 목록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DW</a:t>
                      </a: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시네마 공지 리스트 버튼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410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각 지점별로 공지사항 리스트 목록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9407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지역 선택 기능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412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선택된 지역의 극장 선택 기능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6492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10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해당 키워드 검색 기능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6492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페이징 기능 버튼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6492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글 등록 버튼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DW</a:t>
                      </a: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시네마의 공지사항과 각 지점별로의 공지 사항</a:t>
                      </a: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리스트가 있는 페이지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  <a:p>
                      <a:pPr algn="ctr" latinLnBrk="1">
                        <a:defRPr/>
                      </a:pP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검색과 글 등록을 할 수 있다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grpSp>
        <p:nvGrpSpPr>
          <p:cNvPr id="104" name="그룹 103"/>
          <p:cNvGrpSpPr/>
          <p:nvPr/>
        </p:nvGrpSpPr>
        <p:grpSpPr>
          <a:xfrm>
            <a:off x="1568516" y="1772816"/>
            <a:ext cx="6831740" cy="4176464"/>
            <a:chOff x="0" y="1363611"/>
            <a:chExt cx="9053116" cy="4666067"/>
          </a:xfrm>
        </p:grpSpPr>
        <p:pic>
          <p:nvPicPr>
            <p:cNvPr id="105" name="Picture 2"/>
            <p:cNvPicPr>
              <a:picLocks noChangeAspect="1" noChangeArrowheads="1"/>
            </p:cNvPicPr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0" y="1363611"/>
              <a:ext cx="9053116" cy="4653136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106" name="직사각형 105"/>
            <p:cNvSpPr/>
            <p:nvPr/>
          </p:nvSpPr>
          <p:spPr>
            <a:xfrm>
              <a:off x="5823" y="1372079"/>
              <a:ext cx="1763688" cy="4656972"/>
            </a:xfrm>
            <a:prstGeom prst="rect">
              <a:avLst/>
            </a:prstGeom>
            <a:solidFill>
              <a:srgbClr val="343A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1814568" y="1772816"/>
              <a:ext cx="7238548" cy="4256862"/>
            </a:xfrm>
            <a:prstGeom prst="rect">
              <a:avLst/>
            </a:prstGeom>
            <a:solidFill>
              <a:srgbClr val="F4F6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1907704" y="1412776"/>
              <a:ext cx="7056784" cy="2866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pic>
        <p:nvPicPr>
          <p:cNvPr id="112" name="그림 111"/>
          <p:cNvPicPr>
            <a:picLocks noChangeAspect="1"/>
          </p:cNvPicPr>
          <p:nvPr/>
        </p:nvPicPr>
        <p:blipFill rotWithShape="1">
          <a:blip r:embed="rId3"/>
          <a:srcRect l="36090" t="1640" r="35830" b="89530"/>
          <a:stretch>
            <a:fillRect/>
          </a:stretch>
        </p:blipFill>
        <p:spPr>
          <a:xfrm>
            <a:off x="4655840" y="1785011"/>
            <a:ext cx="1759100" cy="34784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591931" y="2545159"/>
            <a:ext cx="13309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지점관리</a:t>
            </a:r>
          </a:p>
        </p:txBody>
      </p:sp>
      <p:sp>
        <p:nvSpPr>
          <p:cNvPr id="117" name="TextBox 116"/>
          <p:cNvSpPr txBox="1"/>
          <p:nvPr/>
        </p:nvSpPr>
        <p:spPr>
          <a:xfrm>
            <a:off x="1591931" y="2924944"/>
            <a:ext cx="1330929" cy="2640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영화관리</a:t>
            </a:r>
          </a:p>
        </p:txBody>
      </p:sp>
      <p:sp>
        <p:nvSpPr>
          <p:cNvPr id="148" name="TextBox 147"/>
          <p:cNvSpPr txBox="1"/>
          <p:nvPr/>
        </p:nvSpPr>
        <p:spPr>
          <a:xfrm>
            <a:off x="1591931" y="3277707"/>
            <a:ext cx="1330929" cy="263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고객관리</a:t>
            </a:r>
          </a:p>
        </p:txBody>
      </p:sp>
      <p:sp>
        <p:nvSpPr>
          <p:cNvPr id="149" name="TextBox 148"/>
          <p:cNvSpPr txBox="1"/>
          <p:nvPr/>
        </p:nvSpPr>
        <p:spPr>
          <a:xfrm>
            <a:off x="1591931" y="4593974"/>
            <a:ext cx="13309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이벤트관리</a:t>
            </a:r>
          </a:p>
        </p:txBody>
      </p:sp>
      <p:sp>
        <p:nvSpPr>
          <p:cNvPr id="150" name="TextBox 149"/>
          <p:cNvSpPr txBox="1"/>
          <p:nvPr/>
        </p:nvSpPr>
        <p:spPr>
          <a:xfrm>
            <a:off x="1591931" y="4980664"/>
            <a:ext cx="1330929" cy="2657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스토어관리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568516" y="3588700"/>
            <a:ext cx="1354344" cy="246221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000">
                <a:solidFill>
                  <a:schemeClr val="bg1">
                    <a:lumMod val="65000"/>
                  </a:schemeClr>
                </a:solidFill>
              </a:rPr>
              <a:t>   공지사항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568516" y="3826045"/>
            <a:ext cx="13543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000">
                <a:solidFill>
                  <a:schemeClr val="bg1">
                    <a:lumMod val="65000"/>
                  </a:schemeClr>
                </a:solidFill>
              </a:rPr>
              <a:t>   FAQ</a:t>
            </a:r>
            <a:endParaRPr lang="ko-KR" altLang="en-US" sz="100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568516" y="4072266"/>
            <a:ext cx="13543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000">
                <a:solidFill>
                  <a:schemeClr val="bg1">
                    <a:lumMod val="65000"/>
                  </a:schemeClr>
                </a:solidFill>
              </a:rPr>
              <a:t>   1:1 </a:t>
            </a:r>
            <a:r>
              <a:rPr lang="ko-KR" altLang="en-US" sz="1000">
                <a:solidFill>
                  <a:schemeClr val="bg1">
                    <a:lumMod val="65000"/>
                  </a:schemeClr>
                </a:solidFill>
              </a:rPr>
              <a:t>문의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568516" y="4297378"/>
            <a:ext cx="1354344" cy="2346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000">
                <a:solidFill>
                  <a:schemeClr val="bg1">
                    <a:lumMod val="65000"/>
                  </a:schemeClr>
                </a:solidFill>
              </a:rPr>
              <a:t>   회원목록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3375150" y="2073375"/>
            <a:ext cx="4449042" cy="3597175"/>
            <a:chOff x="1851150" y="2132856"/>
            <a:chExt cx="4320480" cy="3478194"/>
          </a:xfrm>
        </p:grpSpPr>
        <p:pic>
          <p:nvPicPr>
            <p:cNvPr id="4098" name="Picture 2"/>
            <p:cNvPicPr>
              <a:picLocks noChangeAspect="1" noChangeArrowheads="1"/>
            </p:cNvPicPr>
            <p:nvPr/>
          </p:nvPicPr>
          <p:blipFill rotWithShape="1">
            <a:blip r:embed="rId4"/>
            <a:srcRect b="7190"/>
            <a:stretch>
              <a:fillRect/>
            </a:stretch>
          </p:blipFill>
          <p:spPr>
            <a:xfrm>
              <a:off x="1851150" y="2132856"/>
              <a:ext cx="4320480" cy="3478194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5" name="직사각형 4"/>
            <p:cNvSpPr/>
            <p:nvPr/>
          </p:nvSpPr>
          <p:spPr>
            <a:xfrm>
              <a:off x="2961410" y="2545159"/>
              <a:ext cx="319526" cy="9175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2869145" y="2513215"/>
              <a:ext cx="504056" cy="15494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500"/>
                <a:t>DW</a:t>
              </a:r>
              <a:r>
                <a:rPr lang="ko-KR" altLang="en-US" sz="500"/>
                <a:t>시네마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2443128" y="3306331"/>
              <a:ext cx="504056" cy="15388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500"/>
                <a:t>DW</a:t>
              </a:r>
              <a:r>
                <a:rPr lang="ko-KR" altLang="en-US" sz="500"/>
                <a:t>시네마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2443128" y="3516674"/>
              <a:ext cx="504056" cy="15537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500"/>
                <a:t>DW</a:t>
              </a:r>
              <a:r>
                <a:rPr lang="ko-KR" altLang="en-US" sz="500"/>
                <a:t>시네마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2443128" y="3784998"/>
              <a:ext cx="504056" cy="15413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500"/>
                <a:t>DW</a:t>
              </a:r>
              <a:r>
                <a:rPr lang="ko-KR" altLang="en-US" sz="500"/>
                <a:t>시네마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443128" y="4462511"/>
              <a:ext cx="504056" cy="15816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500"/>
                <a:t>DW</a:t>
              </a:r>
              <a:r>
                <a:rPr lang="ko-KR" altLang="en-US" sz="500"/>
                <a:t>시네마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443128" y="5315196"/>
              <a:ext cx="504056" cy="1692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500"/>
                <a:t>DW</a:t>
              </a:r>
              <a:r>
                <a:rPr lang="ko-KR" altLang="en-US" sz="500"/>
                <a:t>시네마</a:t>
              </a:r>
            </a:p>
          </p:txBody>
        </p:sp>
      </p:grpSp>
      <p:pic>
        <p:nvPicPr>
          <p:cNvPr id="31" name="Picture 2"/>
          <p:cNvPicPr>
            <a:picLocks noChangeAspect="1" noChangeArrowheads="1"/>
          </p:cNvPicPr>
          <p:nvPr/>
        </p:nvPicPr>
        <p:blipFill rotWithShape="1">
          <a:blip r:embed="rId4"/>
          <a:srcRect l="36150" t="24050" r="14670" b="8950"/>
          <a:stretch>
            <a:fillRect/>
          </a:stretch>
        </p:blipFill>
        <p:spPr>
          <a:xfrm>
            <a:off x="4542061" y="3009652"/>
            <a:ext cx="2195289" cy="2597151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34" name="Picture 2"/>
          <p:cNvPicPr>
            <a:picLocks noChangeAspect="1" noChangeArrowheads="1"/>
          </p:cNvPicPr>
          <p:nvPr/>
        </p:nvPicPr>
        <p:blipFill rotWithShape="1">
          <a:blip r:embed="rId4"/>
          <a:srcRect l="80920" t="24050" r="14670" b="8950"/>
          <a:stretch>
            <a:fillRect/>
          </a:stretch>
        </p:blipFill>
        <p:spPr>
          <a:xfrm>
            <a:off x="6594474" y="3011502"/>
            <a:ext cx="437629" cy="259715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44" name="직사각형 43"/>
          <p:cNvSpPr/>
          <p:nvPr/>
        </p:nvSpPr>
        <p:spPr>
          <a:xfrm>
            <a:off x="5246328" y="5661248"/>
            <a:ext cx="259504" cy="230832"/>
          </a:xfrm>
          <a:prstGeom prst="rect">
            <a:avLst/>
          </a:prstGeom>
          <a:solidFill>
            <a:srgbClr val="EAEAEA"/>
          </a:solidFill>
          <a:ln w="63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5" name="TextBox 44"/>
          <p:cNvSpPr txBox="1"/>
          <p:nvPr/>
        </p:nvSpPr>
        <p:spPr>
          <a:xfrm>
            <a:off x="5505537" y="5661248"/>
            <a:ext cx="240177" cy="230832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900"/>
              <a:t>2</a:t>
            </a:r>
            <a:endParaRPr lang="ko-KR" altLang="en-US" sz="900"/>
          </a:p>
        </p:txBody>
      </p:sp>
      <p:sp>
        <p:nvSpPr>
          <p:cNvPr id="46" name="TextBox 45"/>
          <p:cNvSpPr txBox="1"/>
          <p:nvPr/>
        </p:nvSpPr>
        <p:spPr>
          <a:xfrm>
            <a:off x="5264666" y="5661248"/>
            <a:ext cx="256024" cy="2308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900"/>
              <a:t>1</a:t>
            </a:r>
            <a:endParaRPr lang="ko-KR" altLang="en-US" sz="900"/>
          </a:p>
        </p:txBody>
      </p:sp>
      <p:sp>
        <p:nvSpPr>
          <p:cNvPr id="47" name="TextBox 46"/>
          <p:cNvSpPr txBox="1"/>
          <p:nvPr/>
        </p:nvSpPr>
        <p:spPr>
          <a:xfrm>
            <a:off x="5015880" y="5661248"/>
            <a:ext cx="264816" cy="2308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900"/>
              <a:t>&lt;</a:t>
            </a:r>
            <a:endParaRPr lang="ko-KR" altLang="en-US" sz="900"/>
          </a:p>
        </p:txBody>
      </p:sp>
      <p:sp>
        <p:nvSpPr>
          <p:cNvPr id="48" name="TextBox 47"/>
          <p:cNvSpPr txBox="1"/>
          <p:nvPr/>
        </p:nvSpPr>
        <p:spPr>
          <a:xfrm>
            <a:off x="5737980" y="5661248"/>
            <a:ext cx="264816" cy="2308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900"/>
              <a:t>&gt;</a:t>
            </a:r>
            <a:endParaRPr lang="ko-KR" altLang="en-US" sz="900"/>
          </a:p>
        </p:txBody>
      </p:sp>
      <p:sp>
        <p:nvSpPr>
          <p:cNvPr id="49" name="TextBox 48"/>
          <p:cNvSpPr txBox="1"/>
          <p:nvPr/>
        </p:nvSpPr>
        <p:spPr>
          <a:xfrm>
            <a:off x="7193688" y="5709981"/>
            <a:ext cx="517752" cy="230832"/>
          </a:xfrm>
          <a:prstGeom prst="rect">
            <a:avLst/>
          </a:prstGeom>
          <a:solidFill>
            <a:srgbClr val="343A40"/>
          </a:solidFill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900">
                <a:solidFill>
                  <a:schemeClr val="bg1"/>
                </a:solidFill>
              </a:rPr>
              <a:t>글등록</a:t>
            </a:r>
          </a:p>
        </p:txBody>
      </p:sp>
      <p:grpSp>
        <p:nvGrpSpPr>
          <p:cNvPr id="37" name="그룹 36"/>
          <p:cNvGrpSpPr/>
          <p:nvPr/>
        </p:nvGrpSpPr>
        <p:grpSpPr>
          <a:xfrm>
            <a:off x="1730839" y="3587669"/>
            <a:ext cx="240772" cy="215444"/>
            <a:chOff x="292829" y="1695755"/>
            <a:chExt cx="240772" cy="215444"/>
          </a:xfrm>
        </p:grpSpPr>
        <p:sp>
          <p:nvSpPr>
            <p:cNvPr id="38" name="타원 37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9" name="TextBox 96"/>
            <p:cNvSpPr txBox="1"/>
            <p:nvPr/>
          </p:nvSpPr>
          <p:spPr>
            <a:xfrm>
              <a:off x="292829" y="1695755"/>
              <a:ext cx="246551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1730839" y="3839967"/>
            <a:ext cx="240772" cy="218773"/>
            <a:chOff x="292829" y="1668598"/>
            <a:chExt cx="240772" cy="218773"/>
          </a:xfrm>
        </p:grpSpPr>
        <p:sp>
          <p:nvSpPr>
            <p:cNvPr id="41" name="타원 40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2" name="TextBox 96"/>
            <p:cNvSpPr txBox="1"/>
            <p:nvPr/>
          </p:nvSpPr>
          <p:spPr>
            <a:xfrm>
              <a:off x="292829" y="1668598"/>
              <a:ext cx="246551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</a:p>
          </p:txBody>
        </p:sp>
      </p:grpSp>
      <p:grpSp>
        <p:nvGrpSpPr>
          <p:cNvPr id="43" name="그룹 42"/>
          <p:cNvGrpSpPr/>
          <p:nvPr/>
        </p:nvGrpSpPr>
        <p:grpSpPr>
          <a:xfrm>
            <a:off x="1730839" y="4092783"/>
            <a:ext cx="240772" cy="215444"/>
            <a:chOff x="292829" y="1695755"/>
            <a:chExt cx="240772" cy="215444"/>
          </a:xfrm>
        </p:grpSpPr>
        <p:sp>
          <p:nvSpPr>
            <p:cNvPr id="50" name="타원 49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1" name="TextBox 96"/>
            <p:cNvSpPr txBox="1"/>
            <p:nvPr/>
          </p:nvSpPr>
          <p:spPr>
            <a:xfrm>
              <a:off x="292829" y="1695755"/>
              <a:ext cx="246551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</a:p>
          </p:txBody>
        </p:sp>
      </p:grpSp>
      <p:grpSp>
        <p:nvGrpSpPr>
          <p:cNvPr id="52" name="그룹 51"/>
          <p:cNvGrpSpPr/>
          <p:nvPr/>
        </p:nvGrpSpPr>
        <p:grpSpPr>
          <a:xfrm>
            <a:off x="1730839" y="4339370"/>
            <a:ext cx="240772" cy="215444"/>
            <a:chOff x="292829" y="1695755"/>
            <a:chExt cx="240772" cy="215444"/>
          </a:xfrm>
        </p:grpSpPr>
        <p:sp>
          <p:nvSpPr>
            <p:cNvPr id="53" name="타원 52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4" name="TextBox 96"/>
            <p:cNvSpPr txBox="1"/>
            <p:nvPr/>
          </p:nvSpPr>
          <p:spPr>
            <a:xfrm>
              <a:off x="292829" y="1695755"/>
              <a:ext cx="246551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4</a:t>
              </a:r>
            </a:p>
          </p:txBody>
        </p:sp>
      </p:grpSp>
      <p:grpSp>
        <p:nvGrpSpPr>
          <p:cNvPr id="58" name="그룹 57"/>
          <p:cNvGrpSpPr/>
          <p:nvPr/>
        </p:nvGrpSpPr>
        <p:grpSpPr>
          <a:xfrm>
            <a:off x="3590403" y="2437437"/>
            <a:ext cx="240772" cy="215444"/>
            <a:chOff x="292829" y="1695755"/>
            <a:chExt cx="240772" cy="215444"/>
          </a:xfrm>
        </p:grpSpPr>
        <p:sp>
          <p:nvSpPr>
            <p:cNvPr id="59" name="타원 58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60" name="TextBox 96"/>
            <p:cNvSpPr txBox="1"/>
            <p:nvPr/>
          </p:nvSpPr>
          <p:spPr>
            <a:xfrm>
              <a:off x="292829" y="1695755"/>
              <a:ext cx="24436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5</a:t>
              </a:r>
            </a:p>
          </p:txBody>
        </p:sp>
      </p:grpSp>
      <p:grpSp>
        <p:nvGrpSpPr>
          <p:cNvPr id="61" name="그룹 60"/>
          <p:cNvGrpSpPr/>
          <p:nvPr/>
        </p:nvGrpSpPr>
        <p:grpSpPr>
          <a:xfrm>
            <a:off x="4682964" y="2272433"/>
            <a:ext cx="240772" cy="215444"/>
            <a:chOff x="292829" y="1695755"/>
            <a:chExt cx="240772" cy="215444"/>
          </a:xfrm>
        </p:grpSpPr>
        <p:sp>
          <p:nvSpPr>
            <p:cNvPr id="62" name="타원 61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63" name="TextBox 96"/>
            <p:cNvSpPr txBox="1"/>
            <p:nvPr/>
          </p:nvSpPr>
          <p:spPr>
            <a:xfrm>
              <a:off x="292829" y="1695755"/>
              <a:ext cx="247176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6</a:t>
              </a:r>
            </a:p>
          </p:txBody>
        </p:sp>
      </p:grpSp>
      <p:grpSp>
        <p:nvGrpSpPr>
          <p:cNvPr id="64" name="그룹 63"/>
          <p:cNvGrpSpPr/>
          <p:nvPr/>
        </p:nvGrpSpPr>
        <p:grpSpPr>
          <a:xfrm>
            <a:off x="5479285" y="2281687"/>
            <a:ext cx="240772" cy="215444"/>
            <a:chOff x="292829" y="1695755"/>
            <a:chExt cx="240772" cy="215444"/>
          </a:xfrm>
        </p:grpSpPr>
        <p:sp>
          <p:nvSpPr>
            <p:cNvPr id="65" name="타원 64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66" name="TextBox 96"/>
            <p:cNvSpPr txBox="1"/>
            <p:nvPr/>
          </p:nvSpPr>
          <p:spPr>
            <a:xfrm>
              <a:off x="292829" y="1695755"/>
              <a:ext cx="241429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7</a:t>
              </a:r>
            </a:p>
          </p:txBody>
        </p:sp>
      </p:grpSp>
      <p:grpSp>
        <p:nvGrpSpPr>
          <p:cNvPr id="67" name="그룹 66"/>
          <p:cNvGrpSpPr/>
          <p:nvPr/>
        </p:nvGrpSpPr>
        <p:grpSpPr>
          <a:xfrm>
            <a:off x="5261712" y="2771401"/>
            <a:ext cx="240772" cy="215444"/>
            <a:chOff x="292829" y="1695755"/>
            <a:chExt cx="240772" cy="215444"/>
          </a:xfrm>
        </p:grpSpPr>
        <p:sp>
          <p:nvSpPr>
            <p:cNvPr id="68" name="타원 67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69" name="TextBox 96"/>
            <p:cNvSpPr txBox="1"/>
            <p:nvPr/>
          </p:nvSpPr>
          <p:spPr>
            <a:xfrm>
              <a:off x="292829" y="1695755"/>
              <a:ext cx="249453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8</a:t>
              </a:r>
            </a:p>
          </p:txBody>
        </p:sp>
      </p:grpSp>
      <p:grpSp>
        <p:nvGrpSpPr>
          <p:cNvPr id="70" name="그룹 69"/>
          <p:cNvGrpSpPr/>
          <p:nvPr/>
        </p:nvGrpSpPr>
        <p:grpSpPr>
          <a:xfrm>
            <a:off x="6142570" y="2610289"/>
            <a:ext cx="240772" cy="215444"/>
            <a:chOff x="292829" y="1695755"/>
            <a:chExt cx="240772" cy="215444"/>
          </a:xfrm>
        </p:grpSpPr>
        <p:sp>
          <p:nvSpPr>
            <p:cNvPr id="71" name="타원 70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72" name="TextBox 96"/>
            <p:cNvSpPr txBox="1"/>
            <p:nvPr/>
          </p:nvSpPr>
          <p:spPr>
            <a:xfrm>
              <a:off x="292829" y="1695755"/>
              <a:ext cx="244895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9</a:t>
              </a:r>
            </a:p>
          </p:txBody>
        </p:sp>
      </p:grpSp>
      <p:grpSp>
        <p:nvGrpSpPr>
          <p:cNvPr id="73" name="그룹 72"/>
          <p:cNvGrpSpPr/>
          <p:nvPr/>
        </p:nvGrpSpPr>
        <p:grpSpPr>
          <a:xfrm>
            <a:off x="6903042" y="2596254"/>
            <a:ext cx="296876" cy="215444"/>
            <a:chOff x="292829" y="1695755"/>
            <a:chExt cx="296876" cy="215444"/>
          </a:xfrm>
        </p:grpSpPr>
        <p:sp>
          <p:nvSpPr>
            <p:cNvPr id="74" name="타원 73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75" name="TextBox 96"/>
            <p:cNvSpPr txBox="1"/>
            <p:nvPr/>
          </p:nvSpPr>
          <p:spPr>
            <a:xfrm>
              <a:off x="292829" y="1695755"/>
              <a:ext cx="3035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10</a:t>
              </a:r>
            </a:p>
          </p:txBody>
        </p:sp>
      </p:grpSp>
      <p:grpSp>
        <p:nvGrpSpPr>
          <p:cNvPr id="76" name="그룹 75"/>
          <p:cNvGrpSpPr/>
          <p:nvPr/>
        </p:nvGrpSpPr>
        <p:grpSpPr>
          <a:xfrm>
            <a:off x="5393066" y="5444803"/>
            <a:ext cx="296876" cy="215444"/>
            <a:chOff x="292829" y="1695755"/>
            <a:chExt cx="296876" cy="215444"/>
          </a:xfrm>
        </p:grpSpPr>
        <p:sp>
          <p:nvSpPr>
            <p:cNvPr id="77" name="타원 76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78" name="TextBox 96"/>
            <p:cNvSpPr txBox="1"/>
            <p:nvPr/>
          </p:nvSpPr>
          <p:spPr>
            <a:xfrm>
              <a:off x="292829" y="1695755"/>
              <a:ext cx="299074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11</a:t>
              </a:r>
            </a:p>
          </p:txBody>
        </p:sp>
      </p:grpSp>
      <p:grpSp>
        <p:nvGrpSpPr>
          <p:cNvPr id="79" name="그룹 78"/>
          <p:cNvGrpSpPr/>
          <p:nvPr/>
        </p:nvGrpSpPr>
        <p:grpSpPr>
          <a:xfrm>
            <a:off x="6945296" y="5717675"/>
            <a:ext cx="296876" cy="215444"/>
            <a:chOff x="292829" y="1695755"/>
            <a:chExt cx="296876" cy="215444"/>
          </a:xfrm>
        </p:grpSpPr>
        <p:sp>
          <p:nvSpPr>
            <p:cNvPr id="80" name="타원 79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81" name="TextBox 96"/>
            <p:cNvSpPr txBox="1"/>
            <p:nvPr/>
          </p:nvSpPr>
          <p:spPr>
            <a:xfrm>
              <a:off x="292829" y="1695755"/>
              <a:ext cx="299418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12</a:t>
              </a:r>
            </a:p>
          </p:txBody>
        </p:sp>
      </p:grpSp>
      <p:graphicFrame>
        <p:nvGraphicFramePr>
          <p:cNvPr id="4099" name="표 4098"/>
          <p:cNvGraphicFramePr/>
          <p:nvPr/>
        </p:nvGraphicFramePr>
        <p:xfrm>
          <a:off x="1524000" y="0"/>
          <a:ext cx="6369353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97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62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13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주 관리자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주 관리자 고객관리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공지사항 </a:t>
                      </a: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-</a:t>
                      </a: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공지사항 메인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표 29"/>
          <p:cNvGraphicFramePr>
            <a:graphicFrameLocks noGrp="1"/>
          </p:cNvGraphicFramePr>
          <p:nvPr/>
        </p:nvGraphicFramePr>
        <p:xfrm>
          <a:off x="8472263" y="3096"/>
          <a:ext cx="2111351" cy="43995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공지사항 등록 페이지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관리자 별로 선택된 극장</a:t>
                      </a:r>
                      <a:endParaRPr lang="en-US" altLang="ko-KR" sz="800" baseline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공지사항 제목 입력 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공지사항 내용 입력 칸 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취소 버튼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공지사항 등록 버튼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주 관리자로 로그인시</a:t>
                      </a: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공지할 극장은 전체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(DW</a:t>
                      </a: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시네마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) </a:t>
                      </a: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로 설정되고 제목과 내용을 입력 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</a:t>
                      </a: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등록 할 수 있다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pSp>
        <p:nvGrpSpPr>
          <p:cNvPr id="104" name="그룹 103"/>
          <p:cNvGrpSpPr/>
          <p:nvPr/>
        </p:nvGrpSpPr>
        <p:grpSpPr>
          <a:xfrm>
            <a:off x="1568516" y="1772816"/>
            <a:ext cx="6831740" cy="4176464"/>
            <a:chOff x="0" y="1363611"/>
            <a:chExt cx="9053116" cy="4666067"/>
          </a:xfrm>
        </p:grpSpPr>
        <p:pic>
          <p:nvPicPr>
            <p:cNvPr id="105" name="Picture 2"/>
            <p:cNvPicPr>
              <a:picLocks noChangeAspect="1" noChangeArrowheads="1"/>
            </p:cNvPicPr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0" y="1363611"/>
              <a:ext cx="9053116" cy="4653136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106" name="직사각형 105"/>
            <p:cNvSpPr/>
            <p:nvPr/>
          </p:nvSpPr>
          <p:spPr>
            <a:xfrm>
              <a:off x="5823" y="1372079"/>
              <a:ext cx="1763688" cy="4656972"/>
            </a:xfrm>
            <a:prstGeom prst="rect">
              <a:avLst/>
            </a:prstGeom>
            <a:solidFill>
              <a:srgbClr val="343A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1814568" y="1772816"/>
              <a:ext cx="7238548" cy="4256862"/>
            </a:xfrm>
            <a:prstGeom prst="rect">
              <a:avLst/>
            </a:prstGeom>
            <a:solidFill>
              <a:srgbClr val="F4F6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1907704" y="1412776"/>
              <a:ext cx="7056784" cy="2866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pic>
        <p:nvPicPr>
          <p:cNvPr id="112" name="그림 111"/>
          <p:cNvPicPr>
            <a:picLocks noChangeAspect="1"/>
          </p:cNvPicPr>
          <p:nvPr/>
        </p:nvPicPr>
        <p:blipFill rotWithShape="1">
          <a:blip r:embed="rId3"/>
          <a:srcRect l="36090" t="1640" r="35830" b="89530"/>
          <a:stretch>
            <a:fillRect/>
          </a:stretch>
        </p:blipFill>
        <p:spPr>
          <a:xfrm>
            <a:off x="4655840" y="1785011"/>
            <a:ext cx="1759100" cy="34784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591931" y="2545159"/>
            <a:ext cx="13309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지점관리</a:t>
            </a:r>
          </a:p>
        </p:txBody>
      </p:sp>
      <p:sp>
        <p:nvSpPr>
          <p:cNvPr id="117" name="TextBox 116"/>
          <p:cNvSpPr txBox="1"/>
          <p:nvPr/>
        </p:nvSpPr>
        <p:spPr>
          <a:xfrm>
            <a:off x="1591931" y="2924944"/>
            <a:ext cx="1330929" cy="2640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영화관리</a:t>
            </a:r>
          </a:p>
        </p:txBody>
      </p:sp>
      <p:sp>
        <p:nvSpPr>
          <p:cNvPr id="148" name="TextBox 147"/>
          <p:cNvSpPr txBox="1"/>
          <p:nvPr/>
        </p:nvSpPr>
        <p:spPr>
          <a:xfrm>
            <a:off x="1591931" y="3277707"/>
            <a:ext cx="1330929" cy="263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고객관리</a:t>
            </a:r>
          </a:p>
        </p:txBody>
      </p:sp>
      <p:sp>
        <p:nvSpPr>
          <p:cNvPr id="149" name="TextBox 148"/>
          <p:cNvSpPr txBox="1"/>
          <p:nvPr/>
        </p:nvSpPr>
        <p:spPr>
          <a:xfrm>
            <a:off x="1591931" y="4593974"/>
            <a:ext cx="13309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이벤트관리</a:t>
            </a:r>
          </a:p>
        </p:txBody>
      </p:sp>
      <p:sp>
        <p:nvSpPr>
          <p:cNvPr id="150" name="TextBox 149"/>
          <p:cNvSpPr txBox="1"/>
          <p:nvPr/>
        </p:nvSpPr>
        <p:spPr>
          <a:xfrm>
            <a:off x="1591931" y="4980664"/>
            <a:ext cx="1330929" cy="2657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스토어관리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568516" y="3588700"/>
            <a:ext cx="1354344" cy="246221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000">
                <a:solidFill>
                  <a:schemeClr val="bg1">
                    <a:lumMod val="65000"/>
                  </a:schemeClr>
                </a:solidFill>
              </a:rPr>
              <a:t>   공지사항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568516" y="3826045"/>
            <a:ext cx="13543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000">
                <a:solidFill>
                  <a:schemeClr val="bg1">
                    <a:lumMod val="65000"/>
                  </a:schemeClr>
                </a:solidFill>
              </a:rPr>
              <a:t>   FAQ</a:t>
            </a:r>
            <a:endParaRPr lang="ko-KR" altLang="en-US" sz="100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568516" y="4072266"/>
            <a:ext cx="13543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000">
                <a:solidFill>
                  <a:schemeClr val="bg1">
                    <a:lumMod val="65000"/>
                  </a:schemeClr>
                </a:solidFill>
              </a:rPr>
              <a:t>   1:1 </a:t>
            </a:r>
            <a:r>
              <a:rPr lang="ko-KR" altLang="en-US" sz="1000">
                <a:solidFill>
                  <a:schemeClr val="bg1">
                    <a:lumMod val="65000"/>
                  </a:schemeClr>
                </a:solidFill>
              </a:rPr>
              <a:t>문의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568516" y="4297378"/>
            <a:ext cx="1354344" cy="2346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000">
                <a:solidFill>
                  <a:schemeClr val="bg1">
                    <a:lumMod val="65000"/>
                  </a:schemeClr>
                </a:solidFill>
              </a:rPr>
              <a:t>   회원목록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7696726" y="5574432"/>
            <a:ext cx="405239" cy="230832"/>
          </a:xfrm>
          <a:prstGeom prst="rect">
            <a:avLst/>
          </a:prstGeom>
          <a:solidFill>
            <a:srgbClr val="343A40"/>
          </a:solidFill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900">
                <a:solidFill>
                  <a:schemeClr val="bg1"/>
                </a:solidFill>
              </a:rPr>
              <a:t>등록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7248436" y="5574432"/>
            <a:ext cx="405853" cy="230832"/>
          </a:xfrm>
          <a:prstGeom prst="rect">
            <a:avLst/>
          </a:prstGeom>
          <a:solidFill>
            <a:srgbClr val="343A40"/>
          </a:solidFill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900">
                <a:solidFill>
                  <a:schemeClr val="bg1"/>
                </a:solidFill>
              </a:rPr>
              <a:t>취소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3215680" y="3003064"/>
            <a:ext cx="62607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00">
                <a:solidFill>
                  <a:schemeClr val="tx1"/>
                </a:solidFill>
              </a:rPr>
              <a:t>제목</a:t>
            </a:r>
          </a:p>
        </p:txBody>
      </p:sp>
      <p:sp>
        <p:nvSpPr>
          <p:cNvPr id="42" name="직사각형 41"/>
          <p:cNvSpPr/>
          <p:nvPr/>
        </p:nvSpPr>
        <p:spPr>
          <a:xfrm>
            <a:off x="3215680" y="2666622"/>
            <a:ext cx="62607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00">
                <a:solidFill>
                  <a:schemeClr val="tx1"/>
                </a:solidFill>
              </a:rPr>
              <a:t>극장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4007768" y="2698372"/>
            <a:ext cx="4032448" cy="24622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000"/>
              <a:t>DW</a:t>
            </a:r>
            <a:r>
              <a:rPr lang="ko-KR" altLang="en-US" sz="1000"/>
              <a:t>시네마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4007768" y="3035488"/>
            <a:ext cx="4032448" cy="246221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>
                <a:solidFill>
                  <a:schemeClr val="bg1">
                    <a:lumMod val="65000"/>
                  </a:schemeClr>
                </a:solidFill>
              </a:rPr>
              <a:t>제목을 입력하세요</a:t>
            </a:r>
            <a:r>
              <a:rPr lang="en-US" altLang="ko-KR" sz="1000">
                <a:solidFill>
                  <a:schemeClr val="bg1">
                    <a:lumMod val="65000"/>
                  </a:schemeClr>
                </a:solidFill>
              </a:rPr>
              <a:t>.</a:t>
            </a:r>
            <a:endParaRPr lang="ko-KR" altLang="en-US" sz="100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4007768" y="3362634"/>
            <a:ext cx="4032448" cy="235911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>
                <a:solidFill>
                  <a:schemeClr val="bg1">
                    <a:lumMod val="65000"/>
                  </a:schemeClr>
                </a:solidFill>
              </a:rPr>
              <a:t>내용을 입력하세요</a:t>
            </a:r>
            <a:r>
              <a:rPr lang="en-US" altLang="ko-KR" sz="1000">
                <a:solidFill>
                  <a:schemeClr val="bg1">
                    <a:lumMod val="65000"/>
                  </a:schemeClr>
                </a:solidFill>
              </a:rPr>
              <a:t>.</a:t>
            </a:r>
            <a:endParaRPr lang="ko-KR" altLang="en-US" sz="100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3215680" y="3362634"/>
            <a:ext cx="62607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00">
                <a:solidFill>
                  <a:schemeClr val="tx1"/>
                </a:solidFill>
              </a:rPr>
              <a:t>내용</a:t>
            </a:r>
          </a:p>
        </p:txBody>
      </p:sp>
      <p:sp>
        <p:nvSpPr>
          <p:cNvPr id="58" name="직사각형 57"/>
          <p:cNvSpPr/>
          <p:nvPr/>
        </p:nvSpPr>
        <p:spPr>
          <a:xfrm>
            <a:off x="3071664" y="2276872"/>
            <a:ext cx="1512168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600">
                <a:solidFill>
                  <a:schemeClr val="tx1"/>
                </a:solidFill>
              </a:rPr>
              <a:t>공지사항 등록</a:t>
            </a:r>
          </a:p>
        </p:txBody>
      </p:sp>
      <p:grpSp>
        <p:nvGrpSpPr>
          <p:cNvPr id="29" name="그룹 28"/>
          <p:cNvGrpSpPr/>
          <p:nvPr/>
        </p:nvGrpSpPr>
        <p:grpSpPr>
          <a:xfrm>
            <a:off x="2920113" y="2308999"/>
            <a:ext cx="240772" cy="215444"/>
            <a:chOff x="292829" y="1695755"/>
            <a:chExt cx="240772" cy="215444"/>
          </a:xfrm>
        </p:grpSpPr>
        <p:sp>
          <p:nvSpPr>
            <p:cNvPr id="31" name="타원 30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2" name="TextBox 96"/>
            <p:cNvSpPr txBox="1"/>
            <p:nvPr/>
          </p:nvSpPr>
          <p:spPr>
            <a:xfrm>
              <a:off x="292829" y="1695755"/>
              <a:ext cx="24790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3132472" y="2699746"/>
            <a:ext cx="240772" cy="215444"/>
            <a:chOff x="292829" y="1695755"/>
            <a:chExt cx="240772" cy="215444"/>
          </a:xfrm>
        </p:grpSpPr>
        <p:sp>
          <p:nvSpPr>
            <p:cNvPr id="34" name="타원 33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5" name="TextBox 96"/>
            <p:cNvSpPr txBox="1"/>
            <p:nvPr/>
          </p:nvSpPr>
          <p:spPr>
            <a:xfrm>
              <a:off x="292829" y="1695755"/>
              <a:ext cx="245093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</a:p>
          </p:txBody>
        </p:sp>
      </p:grpSp>
      <p:grpSp>
        <p:nvGrpSpPr>
          <p:cNvPr id="36" name="그룹 35"/>
          <p:cNvGrpSpPr/>
          <p:nvPr/>
        </p:nvGrpSpPr>
        <p:grpSpPr>
          <a:xfrm>
            <a:off x="3127854" y="3050876"/>
            <a:ext cx="240772" cy="215444"/>
            <a:chOff x="292829" y="1695755"/>
            <a:chExt cx="240772" cy="215444"/>
          </a:xfrm>
        </p:grpSpPr>
        <p:sp>
          <p:nvSpPr>
            <p:cNvPr id="37" name="타원 36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0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</a:p>
          </p:txBody>
        </p:sp>
      </p:grpSp>
      <p:grpSp>
        <p:nvGrpSpPr>
          <p:cNvPr id="41" name="그룹 40"/>
          <p:cNvGrpSpPr/>
          <p:nvPr/>
        </p:nvGrpSpPr>
        <p:grpSpPr>
          <a:xfrm>
            <a:off x="3119765" y="3416206"/>
            <a:ext cx="240772" cy="215444"/>
            <a:chOff x="292829" y="1695755"/>
            <a:chExt cx="240772" cy="215444"/>
          </a:xfrm>
        </p:grpSpPr>
        <p:sp>
          <p:nvSpPr>
            <p:cNvPr id="44" name="타원 43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5" name="TextBox 96"/>
            <p:cNvSpPr txBox="1"/>
            <p:nvPr/>
          </p:nvSpPr>
          <p:spPr>
            <a:xfrm>
              <a:off x="292829" y="1695755"/>
              <a:ext cx="248275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4</a:t>
              </a:r>
            </a:p>
          </p:txBody>
        </p:sp>
      </p:grpSp>
      <p:grpSp>
        <p:nvGrpSpPr>
          <p:cNvPr id="46" name="그룹 45"/>
          <p:cNvGrpSpPr/>
          <p:nvPr/>
        </p:nvGrpSpPr>
        <p:grpSpPr>
          <a:xfrm>
            <a:off x="7335799" y="5336899"/>
            <a:ext cx="240772" cy="215444"/>
            <a:chOff x="292829" y="1695755"/>
            <a:chExt cx="240772" cy="215444"/>
          </a:xfrm>
        </p:grpSpPr>
        <p:sp>
          <p:nvSpPr>
            <p:cNvPr id="47" name="타원 46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8" name="TextBox 96"/>
            <p:cNvSpPr txBox="1"/>
            <p:nvPr/>
          </p:nvSpPr>
          <p:spPr>
            <a:xfrm>
              <a:off x="292829" y="1695755"/>
              <a:ext cx="242291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5</a:t>
              </a:r>
            </a:p>
          </p:txBody>
        </p:sp>
      </p:grpSp>
      <p:grpSp>
        <p:nvGrpSpPr>
          <p:cNvPr id="51" name="그룹 50"/>
          <p:cNvGrpSpPr/>
          <p:nvPr/>
        </p:nvGrpSpPr>
        <p:grpSpPr>
          <a:xfrm>
            <a:off x="7775812" y="5326134"/>
            <a:ext cx="240772" cy="215444"/>
            <a:chOff x="292829" y="1695755"/>
            <a:chExt cx="240772" cy="215444"/>
          </a:xfrm>
        </p:grpSpPr>
        <p:sp>
          <p:nvSpPr>
            <p:cNvPr id="52" name="타원 51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3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6</a:t>
              </a:r>
            </a:p>
          </p:txBody>
        </p:sp>
      </p:grpSp>
      <p:graphicFrame>
        <p:nvGraphicFramePr>
          <p:cNvPr id="151" name="표 150"/>
          <p:cNvGraphicFramePr/>
          <p:nvPr/>
        </p:nvGraphicFramePr>
        <p:xfrm>
          <a:off x="1524000" y="0"/>
          <a:ext cx="6369353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97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62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13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주 관리자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주 관리자 고객관리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공지사항 </a:t>
                      </a: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-</a:t>
                      </a: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공지사항 등록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표 29"/>
          <p:cNvGraphicFramePr>
            <a:graphicFrameLocks noGrp="1"/>
          </p:cNvGraphicFramePr>
          <p:nvPr/>
        </p:nvGraphicFramePr>
        <p:xfrm>
          <a:off x="8472263" y="3096"/>
          <a:ext cx="2111351" cy="36093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공지사항 상세 페이지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공지사항 목록 페이지 이동 버튼</a:t>
                      </a:r>
                      <a:endParaRPr lang="en-US" altLang="ko-KR" sz="800" baseline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해당 공지사항 게시 글 수정 버튼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해당 게시 글 삭제 버튼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공지 글 상세 페이지이다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목록 페이지로 돌아가거나 수정 또는 삭제 할 수 있다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pSp>
        <p:nvGrpSpPr>
          <p:cNvPr id="104" name="그룹 103"/>
          <p:cNvGrpSpPr/>
          <p:nvPr/>
        </p:nvGrpSpPr>
        <p:grpSpPr>
          <a:xfrm>
            <a:off x="1568516" y="1772816"/>
            <a:ext cx="6831740" cy="4176464"/>
            <a:chOff x="0" y="1363611"/>
            <a:chExt cx="9053116" cy="4666067"/>
          </a:xfrm>
        </p:grpSpPr>
        <p:pic>
          <p:nvPicPr>
            <p:cNvPr id="105" name="Picture 2"/>
            <p:cNvPicPr>
              <a:picLocks noChangeAspect="1" noChangeArrowheads="1"/>
            </p:cNvPicPr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0" y="1363611"/>
              <a:ext cx="9053116" cy="4653136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106" name="직사각형 105"/>
            <p:cNvSpPr/>
            <p:nvPr/>
          </p:nvSpPr>
          <p:spPr>
            <a:xfrm>
              <a:off x="5823" y="1372079"/>
              <a:ext cx="1763688" cy="4656972"/>
            </a:xfrm>
            <a:prstGeom prst="rect">
              <a:avLst/>
            </a:prstGeom>
            <a:solidFill>
              <a:srgbClr val="343A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1814568" y="1772816"/>
              <a:ext cx="7238548" cy="4256862"/>
            </a:xfrm>
            <a:prstGeom prst="rect">
              <a:avLst/>
            </a:prstGeom>
            <a:solidFill>
              <a:srgbClr val="F4F6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1907704" y="1412776"/>
              <a:ext cx="7056784" cy="2866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pic>
        <p:nvPicPr>
          <p:cNvPr id="112" name="그림 111"/>
          <p:cNvPicPr>
            <a:picLocks noChangeAspect="1"/>
          </p:cNvPicPr>
          <p:nvPr/>
        </p:nvPicPr>
        <p:blipFill rotWithShape="1">
          <a:blip r:embed="rId3"/>
          <a:srcRect l="36090" t="1640" r="35830" b="89530"/>
          <a:stretch>
            <a:fillRect/>
          </a:stretch>
        </p:blipFill>
        <p:spPr>
          <a:xfrm>
            <a:off x="4655840" y="1785011"/>
            <a:ext cx="1759100" cy="34784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591931" y="2545159"/>
            <a:ext cx="13309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지점관리</a:t>
            </a:r>
          </a:p>
        </p:txBody>
      </p:sp>
      <p:sp>
        <p:nvSpPr>
          <p:cNvPr id="117" name="TextBox 116"/>
          <p:cNvSpPr txBox="1"/>
          <p:nvPr/>
        </p:nvSpPr>
        <p:spPr>
          <a:xfrm>
            <a:off x="1591931" y="2924944"/>
            <a:ext cx="1330929" cy="2640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영화관리</a:t>
            </a:r>
          </a:p>
        </p:txBody>
      </p:sp>
      <p:sp>
        <p:nvSpPr>
          <p:cNvPr id="148" name="TextBox 147"/>
          <p:cNvSpPr txBox="1"/>
          <p:nvPr/>
        </p:nvSpPr>
        <p:spPr>
          <a:xfrm>
            <a:off x="1591931" y="3277707"/>
            <a:ext cx="1330929" cy="263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고객관리</a:t>
            </a:r>
          </a:p>
        </p:txBody>
      </p:sp>
      <p:sp>
        <p:nvSpPr>
          <p:cNvPr id="149" name="TextBox 148"/>
          <p:cNvSpPr txBox="1"/>
          <p:nvPr/>
        </p:nvSpPr>
        <p:spPr>
          <a:xfrm>
            <a:off x="1591931" y="4593974"/>
            <a:ext cx="13309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이벤트관리</a:t>
            </a:r>
          </a:p>
        </p:txBody>
      </p:sp>
      <p:sp>
        <p:nvSpPr>
          <p:cNvPr id="150" name="TextBox 149"/>
          <p:cNvSpPr txBox="1"/>
          <p:nvPr/>
        </p:nvSpPr>
        <p:spPr>
          <a:xfrm>
            <a:off x="1591931" y="4980664"/>
            <a:ext cx="1330929" cy="2657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스토어관리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568516" y="3588700"/>
            <a:ext cx="1354344" cy="246221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000">
                <a:solidFill>
                  <a:schemeClr val="bg1">
                    <a:lumMod val="65000"/>
                  </a:schemeClr>
                </a:solidFill>
              </a:rPr>
              <a:t>   공지사항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568516" y="3826045"/>
            <a:ext cx="13543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000">
                <a:solidFill>
                  <a:schemeClr val="bg1">
                    <a:lumMod val="65000"/>
                  </a:schemeClr>
                </a:solidFill>
              </a:rPr>
              <a:t>   FAQ</a:t>
            </a:r>
            <a:endParaRPr lang="ko-KR" altLang="en-US" sz="100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568516" y="4072266"/>
            <a:ext cx="13543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000">
                <a:solidFill>
                  <a:schemeClr val="bg1">
                    <a:lumMod val="65000"/>
                  </a:schemeClr>
                </a:solidFill>
              </a:rPr>
              <a:t>   1:1 </a:t>
            </a:r>
            <a:r>
              <a:rPr lang="ko-KR" altLang="en-US" sz="1000">
                <a:solidFill>
                  <a:schemeClr val="bg1">
                    <a:lumMod val="65000"/>
                  </a:schemeClr>
                </a:solidFill>
              </a:rPr>
              <a:t>문의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568516" y="4297378"/>
            <a:ext cx="1354344" cy="2346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000">
                <a:solidFill>
                  <a:schemeClr val="bg1">
                    <a:lumMod val="65000"/>
                  </a:schemeClr>
                </a:solidFill>
              </a:rPr>
              <a:t>   회원목록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4"/>
          <a:srcRect b="35760"/>
          <a:stretch>
            <a:fillRect/>
          </a:stretch>
        </p:blipFill>
        <p:spPr>
          <a:xfrm>
            <a:off x="3112122" y="2276872"/>
            <a:ext cx="5046540" cy="2266727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37" name="Picture 2"/>
          <p:cNvPicPr>
            <a:picLocks noChangeAspect="1" noChangeArrowheads="1"/>
          </p:cNvPicPr>
          <p:nvPr/>
        </p:nvPicPr>
        <p:blipFill rotWithShape="1">
          <a:blip r:embed="rId4"/>
          <a:srcRect l="10680" t="18970" r="1210" b="74350"/>
          <a:stretch>
            <a:fillRect/>
          </a:stretch>
        </p:blipFill>
        <p:spPr>
          <a:xfrm>
            <a:off x="3232150" y="2959693"/>
            <a:ext cx="4446662" cy="23590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8" name="TextBox 37"/>
          <p:cNvSpPr txBox="1"/>
          <p:nvPr/>
        </p:nvSpPr>
        <p:spPr>
          <a:xfrm>
            <a:off x="7696726" y="4782344"/>
            <a:ext cx="405239" cy="216376"/>
          </a:xfrm>
          <a:prstGeom prst="rect">
            <a:avLst/>
          </a:prstGeom>
          <a:solidFill>
            <a:srgbClr val="343A40"/>
          </a:solidFill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900">
                <a:solidFill>
                  <a:schemeClr val="bg1"/>
                </a:solidFill>
              </a:rPr>
              <a:t>삭제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7248436" y="4782344"/>
            <a:ext cx="405853" cy="216376"/>
          </a:xfrm>
          <a:prstGeom prst="rect">
            <a:avLst/>
          </a:prstGeom>
          <a:solidFill>
            <a:srgbClr val="343A40"/>
          </a:solidFill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900">
                <a:solidFill>
                  <a:schemeClr val="bg1"/>
                </a:solidFill>
              </a:rPr>
              <a:t>수정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6782480" y="4782344"/>
            <a:ext cx="405085" cy="216376"/>
          </a:xfrm>
          <a:prstGeom prst="rect">
            <a:avLst/>
          </a:prstGeom>
          <a:solidFill>
            <a:srgbClr val="343A40"/>
          </a:solidFill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900">
                <a:solidFill>
                  <a:schemeClr val="bg1"/>
                </a:solidFill>
              </a:rPr>
              <a:t>목록</a:t>
            </a:r>
          </a:p>
        </p:txBody>
      </p:sp>
      <p:grpSp>
        <p:nvGrpSpPr>
          <p:cNvPr id="25" name="그룹 24"/>
          <p:cNvGrpSpPr/>
          <p:nvPr/>
        </p:nvGrpSpPr>
        <p:grpSpPr>
          <a:xfrm>
            <a:off x="2955733" y="2362312"/>
            <a:ext cx="240772" cy="215444"/>
            <a:chOff x="292829" y="1695755"/>
            <a:chExt cx="240772" cy="215444"/>
          </a:xfrm>
        </p:grpSpPr>
        <p:sp>
          <p:nvSpPr>
            <p:cNvPr id="26" name="타원 25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7" name="TextBox 96"/>
            <p:cNvSpPr txBox="1"/>
            <p:nvPr/>
          </p:nvSpPr>
          <p:spPr>
            <a:xfrm>
              <a:off x="292829" y="1695755"/>
              <a:ext cx="240857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6869843" y="4534046"/>
            <a:ext cx="240772" cy="215444"/>
            <a:chOff x="292829" y="1695755"/>
            <a:chExt cx="240772" cy="215444"/>
          </a:xfrm>
        </p:grpSpPr>
        <p:sp>
          <p:nvSpPr>
            <p:cNvPr id="29" name="타원 28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1" name="TextBox 96"/>
            <p:cNvSpPr txBox="1"/>
            <p:nvPr/>
          </p:nvSpPr>
          <p:spPr>
            <a:xfrm>
              <a:off x="292829" y="1695755"/>
              <a:ext cx="24152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7335799" y="4517029"/>
            <a:ext cx="240772" cy="215444"/>
            <a:chOff x="292829" y="1695755"/>
            <a:chExt cx="240772" cy="215444"/>
          </a:xfrm>
        </p:grpSpPr>
        <p:sp>
          <p:nvSpPr>
            <p:cNvPr id="33" name="타원 32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4" name="TextBox 96"/>
            <p:cNvSpPr txBox="1"/>
            <p:nvPr/>
          </p:nvSpPr>
          <p:spPr>
            <a:xfrm>
              <a:off x="292829" y="1695755"/>
              <a:ext cx="242291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7775812" y="4517029"/>
            <a:ext cx="240772" cy="215444"/>
            <a:chOff x="292829" y="1695755"/>
            <a:chExt cx="240772" cy="215444"/>
          </a:xfrm>
        </p:grpSpPr>
        <p:sp>
          <p:nvSpPr>
            <p:cNvPr id="36" name="타원 35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1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4</a:t>
              </a:r>
            </a:p>
          </p:txBody>
        </p:sp>
      </p:grpSp>
      <p:graphicFrame>
        <p:nvGraphicFramePr>
          <p:cNvPr id="6147" name="표 6146"/>
          <p:cNvGraphicFramePr/>
          <p:nvPr/>
        </p:nvGraphicFramePr>
        <p:xfrm>
          <a:off x="1524000" y="0"/>
          <a:ext cx="6369353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97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62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13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주 관리자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주 관리자 고객관리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공지사항 </a:t>
                      </a: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-</a:t>
                      </a: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공지사항 상세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표 29"/>
          <p:cNvGraphicFramePr>
            <a:graphicFrameLocks noGrp="1"/>
          </p:cNvGraphicFramePr>
          <p:nvPr/>
        </p:nvGraphicFramePr>
        <p:xfrm>
          <a:off x="8472263" y="3096"/>
          <a:ext cx="2111351" cy="40044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공지사항 수정 페이지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공지사항 제목을 수정 할 수 있다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en-US" altLang="ko-KR" sz="800" baseline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내용을 수정 할 수 있다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취소 버튼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수정 완료 버튼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공지 글 수정 클릭 시 수정</a:t>
                      </a: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전 제목과 내용을 불러와 수정 할 수 있다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pSp>
        <p:nvGrpSpPr>
          <p:cNvPr id="104" name="그룹 103"/>
          <p:cNvGrpSpPr/>
          <p:nvPr/>
        </p:nvGrpSpPr>
        <p:grpSpPr>
          <a:xfrm>
            <a:off x="1568516" y="1772816"/>
            <a:ext cx="6831740" cy="4176464"/>
            <a:chOff x="0" y="1363611"/>
            <a:chExt cx="9053116" cy="4666067"/>
          </a:xfrm>
        </p:grpSpPr>
        <p:pic>
          <p:nvPicPr>
            <p:cNvPr id="105" name="Picture 2"/>
            <p:cNvPicPr>
              <a:picLocks noChangeAspect="1" noChangeArrowheads="1"/>
            </p:cNvPicPr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0" y="1363611"/>
              <a:ext cx="9053116" cy="4653136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106" name="직사각형 105"/>
            <p:cNvSpPr/>
            <p:nvPr/>
          </p:nvSpPr>
          <p:spPr>
            <a:xfrm>
              <a:off x="5823" y="1372079"/>
              <a:ext cx="1763688" cy="4656972"/>
            </a:xfrm>
            <a:prstGeom prst="rect">
              <a:avLst/>
            </a:prstGeom>
            <a:solidFill>
              <a:srgbClr val="343A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1814568" y="1772816"/>
              <a:ext cx="7238548" cy="4256862"/>
            </a:xfrm>
            <a:prstGeom prst="rect">
              <a:avLst/>
            </a:prstGeom>
            <a:solidFill>
              <a:srgbClr val="F4F6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1907704" y="1412776"/>
              <a:ext cx="7056784" cy="2866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pic>
        <p:nvPicPr>
          <p:cNvPr id="112" name="그림 111"/>
          <p:cNvPicPr>
            <a:picLocks noChangeAspect="1"/>
          </p:cNvPicPr>
          <p:nvPr/>
        </p:nvPicPr>
        <p:blipFill rotWithShape="1">
          <a:blip r:embed="rId3"/>
          <a:srcRect l="36090" t="1640" r="35830" b="89530"/>
          <a:stretch>
            <a:fillRect/>
          </a:stretch>
        </p:blipFill>
        <p:spPr>
          <a:xfrm>
            <a:off x="4655840" y="1785011"/>
            <a:ext cx="1759100" cy="34784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591931" y="2545159"/>
            <a:ext cx="13309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지점관리</a:t>
            </a:r>
          </a:p>
        </p:txBody>
      </p:sp>
      <p:sp>
        <p:nvSpPr>
          <p:cNvPr id="117" name="TextBox 116"/>
          <p:cNvSpPr txBox="1"/>
          <p:nvPr/>
        </p:nvSpPr>
        <p:spPr>
          <a:xfrm>
            <a:off x="1591931" y="2924944"/>
            <a:ext cx="1330929" cy="2640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영화관리</a:t>
            </a:r>
          </a:p>
        </p:txBody>
      </p:sp>
      <p:sp>
        <p:nvSpPr>
          <p:cNvPr id="148" name="TextBox 147"/>
          <p:cNvSpPr txBox="1"/>
          <p:nvPr/>
        </p:nvSpPr>
        <p:spPr>
          <a:xfrm>
            <a:off x="1591931" y="3277707"/>
            <a:ext cx="1330929" cy="263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고객관리</a:t>
            </a:r>
          </a:p>
        </p:txBody>
      </p:sp>
      <p:sp>
        <p:nvSpPr>
          <p:cNvPr id="149" name="TextBox 148"/>
          <p:cNvSpPr txBox="1"/>
          <p:nvPr/>
        </p:nvSpPr>
        <p:spPr>
          <a:xfrm>
            <a:off x="1591931" y="4593974"/>
            <a:ext cx="13309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이벤트관리</a:t>
            </a:r>
          </a:p>
        </p:txBody>
      </p:sp>
      <p:sp>
        <p:nvSpPr>
          <p:cNvPr id="150" name="TextBox 149"/>
          <p:cNvSpPr txBox="1"/>
          <p:nvPr/>
        </p:nvSpPr>
        <p:spPr>
          <a:xfrm>
            <a:off x="1591931" y="4980664"/>
            <a:ext cx="1330929" cy="2657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스토어관리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568516" y="3588700"/>
            <a:ext cx="1354344" cy="246221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000">
                <a:solidFill>
                  <a:schemeClr val="bg1">
                    <a:lumMod val="65000"/>
                  </a:schemeClr>
                </a:solidFill>
              </a:rPr>
              <a:t>   공지사항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568516" y="3826045"/>
            <a:ext cx="13543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000">
                <a:solidFill>
                  <a:schemeClr val="bg1">
                    <a:lumMod val="65000"/>
                  </a:schemeClr>
                </a:solidFill>
              </a:rPr>
              <a:t>   FAQ</a:t>
            </a:r>
            <a:endParaRPr lang="ko-KR" altLang="en-US" sz="100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568516" y="4072266"/>
            <a:ext cx="13543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000">
                <a:solidFill>
                  <a:schemeClr val="bg1">
                    <a:lumMod val="65000"/>
                  </a:schemeClr>
                </a:solidFill>
              </a:rPr>
              <a:t>   1:1 </a:t>
            </a:r>
            <a:r>
              <a:rPr lang="ko-KR" altLang="en-US" sz="1000">
                <a:solidFill>
                  <a:schemeClr val="bg1">
                    <a:lumMod val="65000"/>
                  </a:schemeClr>
                </a:solidFill>
              </a:rPr>
              <a:t>문의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568516" y="4297378"/>
            <a:ext cx="1354344" cy="2346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000">
                <a:solidFill>
                  <a:schemeClr val="bg1">
                    <a:lumMod val="65000"/>
                  </a:schemeClr>
                </a:solidFill>
              </a:rPr>
              <a:t>   회원목록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7696726" y="5574432"/>
            <a:ext cx="405239" cy="230832"/>
          </a:xfrm>
          <a:prstGeom prst="rect">
            <a:avLst/>
          </a:prstGeom>
          <a:solidFill>
            <a:srgbClr val="343A40"/>
          </a:solidFill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900">
                <a:solidFill>
                  <a:schemeClr val="bg1"/>
                </a:solidFill>
              </a:rPr>
              <a:t>수정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7248436" y="5574432"/>
            <a:ext cx="405853" cy="230832"/>
          </a:xfrm>
          <a:prstGeom prst="rect">
            <a:avLst/>
          </a:prstGeom>
          <a:solidFill>
            <a:srgbClr val="343A40"/>
          </a:solidFill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900">
                <a:solidFill>
                  <a:schemeClr val="bg1"/>
                </a:solidFill>
              </a:rPr>
              <a:t>취소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3215680" y="3003064"/>
            <a:ext cx="62607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00">
                <a:solidFill>
                  <a:schemeClr val="tx1"/>
                </a:solidFill>
              </a:rPr>
              <a:t>제목</a:t>
            </a:r>
          </a:p>
        </p:txBody>
      </p:sp>
      <p:sp>
        <p:nvSpPr>
          <p:cNvPr id="42" name="직사각형 41"/>
          <p:cNvSpPr/>
          <p:nvPr/>
        </p:nvSpPr>
        <p:spPr>
          <a:xfrm>
            <a:off x="3215680" y="2666622"/>
            <a:ext cx="62607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00">
                <a:solidFill>
                  <a:schemeClr val="tx1"/>
                </a:solidFill>
              </a:rPr>
              <a:t>극장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4007768" y="2698372"/>
            <a:ext cx="4032448" cy="24622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000"/>
              <a:t>DW</a:t>
            </a:r>
            <a:r>
              <a:rPr lang="ko-KR" altLang="en-US" sz="1000"/>
              <a:t>시네마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4007768" y="3035488"/>
            <a:ext cx="4032448" cy="246221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000"/>
              <a:t>[</a:t>
            </a:r>
            <a:r>
              <a:rPr lang="ko-KR" altLang="en-US" sz="1000"/>
              <a:t>문화누리</a:t>
            </a:r>
            <a:r>
              <a:rPr lang="en-US" altLang="ko-KR" sz="1000"/>
              <a:t>] </a:t>
            </a:r>
            <a:r>
              <a:rPr lang="ko-KR" altLang="en-US" sz="1000"/>
              <a:t>승인 시스템 긴급 점검의 件</a:t>
            </a:r>
            <a:endParaRPr lang="ko-KR" altLang="en-US" sz="100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4007768" y="3362634"/>
            <a:ext cx="4032448" cy="1607511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안녕하세요</a:t>
            </a:r>
            <a:r>
              <a:rPr lang="en-US" altLang="ko-KR" sz="1000"/>
              <a:t>, </a:t>
            </a:r>
            <a:r>
              <a:rPr lang="ko-KR" altLang="en-US" sz="1000"/>
              <a:t>메가박스입니다</a:t>
            </a:r>
            <a:r>
              <a:rPr lang="en-US" altLang="ko-KR" sz="1000"/>
              <a:t>.</a:t>
            </a:r>
            <a:r>
              <a:rPr lang="ko-KR" altLang="en-US" sz="1000"/>
              <a:t/>
            </a:r>
            <a:br>
              <a:rPr lang="ko-KR" altLang="en-US" sz="1000"/>
            </a:br>
            <a:r>
              <a:rPr lang="ko-KR" altLang="en-US" sz="1000"/>
              <a:t/>
            </a:r>
            <a:br>
              <a:rPr lang="ko-KR" altLang="en-US" sz="1000"/>
            </a:br>
            <a:r>
              <a:rPr lang="ko-KR" altLang="en-US" sz="1000"/>
              <a:t>영화 예매시 </a:t>
            </a:r>
            <a:r>
              <a:rPr lang="en-US" altLang="ko-KR" sz="1000"/>
              <a:t>[</a:t>
            </a:r>
            <a:r>
              <a:rPr lang="ko-KR" altLang="en-US" sz="1000"/>
              <a:t>문화누리</a:t>
            </a:r>
            <a:r>
              <a:rPr lang="en-US" altLang="ko-KR" sz="1000"/>
              <a:t>] </a:t>
            </a:r>
            <a:r>
              <a:rPr lang="ko-KR" altLang="en-US" sz="1000"/>
              <a:t>할인 서비스 오류가 발생되고 있습니다</a:t>
            </a:r>
            <a:r>
              <a:rPr lang="en-US" altLang="ko-KR" sz="1000"/>
              <a:t>.</a:t>
            </a:r>
            <a:r>
              <a:rPr lang="ko-KR" altLang="en-US" sz="1000"/>
              <a:t/>
            </a:r>
            <a:br>
              <a:rPr lang="ko-KR" altLang="en-US" sz="1000"/>
            </a:br>
            <a:r>
              <a:rPr lang="ko-KR" altLang="en-US" sz="1000"/>
              <a:t>이용에 불편을 드린 점 양해 부탁 드리며</a:t>
            </a:r>
            <a:r>
              <a:rPr lang="en-US" altLang="ko-KR" sz="1000"/>
              <a:t>,</a:t>
            </a:r>
            <a:r>
              <a:rPr lang="ko-KR" altLang="en-US" sz="1000"/>
              <a:t/>
            </a:r>
            <a:br>
              <a:rPr lang="ko-KR" altLang="en-US" sz="1000"/>
            </a:br>
            <a:r>
              <a:rPr lang="ko-KR" altLang="en-US" sz="1000"/>
              <a:t>최대한 빠르게 조치하여 정상적인 서비스를 제공 할 수 있도록 노력하겠습니다</a:t>
            </a:r>
            <a:r>
              <a:rPr lang="en-US" altLang="ko-KR" sz="1000"/>
              <a:t>.</a:t>
            </a:r>
            <a:r>
              <a:rPr lang="ko-KR" altLang="en-US" sz="1000"/>
              <a:t/>
            </a:r>
            <a:br>
              <a:rPr lang="ko-KR" altLang="en-US" sz="1000"/>
            </a:br>
            <a:r>
              <a:rPr lang="ko-KR" altLang="en-US" sz="1000"/>
              <a:t/>
            </a:r>
            <a:br>
              <a:rPr lang="ko-KR" altLang="en-US" sz="1000"/>
            </a:br>
            <a:r>
              <a:rPr lang="ko-KR" altLang="en-US" sz="1000"/>
              <a:t>다시 한번 이용에 불편을 드려 죄송합니다</a:t>
            </a:r>
            <a:r>
              <a:rPr lang="en-US" altLang="ko-KR" sz="1000"/>
              <a:t>.</a:t>
            </a:r>
            <a:r>
              <a:rPr lang="ko-KR" altLang="en-US" sz="1000"/>
              <a:t/>
            </a:r>
            <a:br>
              <a:rPr lang="ko-KR" altLang="en-US" sz="1000"/>
            </a:br>
            <a:r>
              <a:rPr lang="ko-KR" altLang="en-US" sz="1000"/>
              <a:t/>
            </a:r>
            <a:br>
              <a:rPr lang="ko-KR" altLang="en-US" sz="1000"/>
            </a:br>
            <a:r>
              <a:rPr lang="ko-KR" altLang="en-US" sz="1000"/>
              <a:t>감사합니다</a:t>
            </a:r>
            <a:r>
              <a:rPr lang="en-US" altLang="ko-KR" sz="1000"/>
              <a:t>.</a:t>
            </a:r>
            <a:endParaRPr lang="ko-KR" altLang="en-US" sz="100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3215680" y="3362634"/>
            <a:ext cx="62607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00">
                <a:solidFill>
                  <a:schemeClr val="tx1"/>
                </a:solidFill>
              </a:rPr>
              <a:t>내용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3071664" y="2276872"/>
            <a:ext cx="1512168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600">
                <a:solidFill>
                  <a:schemeClr val="tx1"/>
                </a:solidFill>
              </a:rPr>
              <a:t>공지사항 수정</a:t>
            </a:r>
          </a:p>
        </p:txBody>
      </p:sp>
      <p:grpSp>
        <p:nvGrpSpPr>
          <p:cNvPr id="31" name="그룹 30"/>
          <p:cNvGrpSpPr/>
          <p:nvPr/>
        </p:nvGrpSpPr>
        <p:grpSpPr>
          <a:xfrm>
            <a:off x="7335799" y="5326134"/>
            <a:ext cx="240772" cy="215444"/>
            <a:chOff x="292829" y="1695755"/>
            <a:chExt cx="240772" cy="215444"/>
          </a:xfrm>
        </p:grpSpPr>
        <p:sp>
          <p:nvSpPr>
            <p:cNvPr id="32" name="타원 31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3" name="TextBox 96"/>
            <p:cNvSpPr txBox="1"/>
            <p:nvPr/>
          </p:nvSpPr>
          <p:spPr>
            <a:xfrm>
              <a:off x="292829" y="1695755"/>
              <a:ext cx="242291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4</a:t>
              </a:r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3129779" y="3044193"/>
            <a:ext cx="240772" cy="215444"/>
            <a:chOff x="292829" y="1695755"/>
            <a:chExt cx="240772" cy="215444"/>
          </a:xfrm>
        </p:grpSpPr>
        <p:sp>
          <p:nvSpPr>
            <p:cNvPr id="35" name="타원 34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6" name="TextBox 96"/>
            <p:cNvSpPr txBox="1"/>
            <p:nvPr/>
          </p:nvSpPr>
          <p:spPr>
            <a:xfrm>
              <a:off x="292829" y="1695755"/>
              <a:ext cx="247786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3130758" y="3384577"/>
            <a:ext cx="240772" cy="215444"/>
            <a:chOff x="292829" y="1695755"/>
            <a:chExt cx="240772" cy="215444"/>
          </a:xfrm>
        </p:grpSpPr>
        <p:sp>
          <p:nvSpPr>
            <p:cNvPr id="40" name="타원 39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1" name="TextBox 96"/>
            <p:cNvSpPr txBox="1"/>
            <p:nvPr/>
          </p:nvSpPr>
          <p:spPr>
            <a:xfrm>
              <a:off x="292829" y="1695755"/>
              <a:ext cx="246807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</a:p>
          </p:txBody>
        </p:sp>
      </p:grpSp>
      <p:grpSp>
        <p:nvGrpSpPr>
          <p:cNvPr id="44" name="그룹 43"/>
          <p:cNvGrpSpPr/>
          <p:nvPr/>
        </p:nvGrpSpPr>
        <p:grpSpPr>
          <a:xfrm>
            <a:off x="2941881" y="2327247"/>
            <a:ext cx="240772" cy="215444"/>
            <a:chOff x="292829" y="1695755"/>
            <a:chExt cx="240772" cy="215444"/>
          </a:xfrm>
        </p:grpSpPr>
        <p:sp>
          <p:nvSpPr>
            <p:cNvPr id="45" name="타원 44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6" name="TextBox 96"/>
            <p:cNvSpPr txBox="1"/>
            <p:nvPr/>
          </p:nvSpPr>
          <p:spPr>
            <a:xfrm>
              <a:off x="292829" y="1695755"/>
              <a:ext cx="245184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47" name="그룹 46"/>
          <p:cNvGrpSpPr/>
          <p:nvPr/>
        </p:nvGrpSpPr>
        <p:grpSpPr>
          <a:xfrm>
            <a:off x="7799444" y="5326134"/>
            <a:ext cx="240772" cy="215444"/>
            <a:chOff x="292829" y="1695755"/>
            <a:chExt cx="240772" cy="215444"/>
          </a:xfrm>
        </p:grpSpPr>
        <p:sp>
          <p:nvSpPr>
            <p:cNvPr id="48" name="타원 47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1" name="TextBox 96"/>
            <p:cNvSpPr txBox="1"/>
            <p:nvPr/>
          </p:nvSpPr>
          <p:spPr>
            <a:xfrm>
              <a:off x="292829" y="1695755"/>
              <a:ext cx="245370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5</a:t>
              </a:r>
            </a:p>
          </p:txBody>
        </p:sp>
      </p:grpSp>
      <p:graphicFrame>
        <p:nvGraphicFramePr>
          <p:cNvPr id="151" name="표 150"/>
          <p:cNvGraphicFramePr/>
          <p:nvPr/>
        </p:nvGraphicFramePr>
        <p:xfrm>
          <a:off x="1524000" y="0"/>
          <a:ext cx="6369353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97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62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13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주 관리자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주 관리자 고객관리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공지사항 </a:t>
                      </a: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-</a:t>
                      </a: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공지사항 수정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표 29"/>
          <p:cNvGraphicFramePr>
            <a:graphicFrameLocks noGrp="1"/>
          </p:cNvGraphicFramePr>
          <p:nvPr/>
        </p:nvGraphicFramePr>
        <p:xfrm>
          <a:off x="8472263" y="3096"/>
          <a:ext cx="2111351" cy="48736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고객관리 하위 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FAQ </a:t>
                      </a: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리스트 목록 화면 페이지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Select</a:t>
                      </a: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기능으로 주제를 선택 할 수 있는 기능이다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해당 키워드로 검색기능을 제공한다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해당 게시</a:t>
                      </a: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글을 수정 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해당 게시 글을 삭제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페이지 이동 버튼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410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새로운 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FAQ </a:t>
                      </a: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게시 글을 등록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FAQ </a:t>
                      </a: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메인 페이지이다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 </a:t>
                      </a: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관리자는 글 수정 삭제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등록을 할 수 있고 검색 기능도 있다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pSp>
        <p:nvGrpSpPr>
          <p:cNvPr id="104" name="그룹 103"/>
          <p:cNvGrpSpPr/>
          <p:nvPr/>
        </p:nvGrpSpPr>
        <p:grpSpPr>
          <a:xfrm>
            <a:off x="1568516" y="1772816"/>
            <a:ext cx="6831740" cy="4680520"/>
            <a:chOff x="0" y="1363611"/>
            <a:chExt cx="9053116" cy="4666067"/>
          </a:xfrm>
        </p:grpSpPr>
        <p:pic>
          <p:nvPicPr>
            <p:cNvPr id="105" name="Picture 2"/>
            <p:cNvPicPr>
              <a:picLocks noChangeAspect="1" noChangeArrowheads="1"/>
            </p:cNvPicPr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0" y="1363611"/>
              <a:ext cx="9053116" cy="4653136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106" name="직사각형 105"/>
            <p:cNvSpPr/>
            <p:nvPr/>
          </p:nvSpPr>
          <p:spPr>
            <a:xfrm>
              <a:off x="5823" y="1372079"/>
              <a:ext cx="1763688" cy="4656972"/>
            </a:xfrm>
            <a:prstGeom prst="rect">
              <a:avLst/>
            </a:prstGeom>
            <a:solidFill>
              <a:srgbClr val="343A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1814568" y="1772816"/>
              <a:ext cx="7238548" cy="4256862"/>
            </a:xfrm>
            <a:prstGeom prst="rect">
              <a:avLst/>
            </a:prstGeom>
            <a:solidFill>
              <a:srgbClr val="F4F6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1907704" y="1412776"/>
              <a:ext cx="7056784" cy="2866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pic>
        <p:nvPicPr>
          <p:cNvPr id="112" name="그림 111"/>
          <p:cNvPicPr>
            <a:picLocks noChangeAspect="1"/>
          </p:cNvPicPr>
          <p:nvPr/>
        </p:nvPicPr>
        <p:blipFill rotWithShape="1">
          <a:blip r:embed="rId3"/>
          <a:srcRect l="36090" t="1640" r="35830" b="89530"/>
          <a:stretch>
            <a:fillRect/>
          </a:stretch>
        </p:blipFill>
        <p:spPr>
          <a:xfrm>
            <a:off x="4655840" y="1785011"/>
            <a:ext cx="1759100" cy="34784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591931" y="2545159"/>
            <a:ext cx="13309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지점관리</a:t>
            </a:r>
          </a:p>
        </p:txBody>
      </p:sp>
      <p:sp>
        <p:nvSpPr>
          <p:cNvPr id="117" name="TextBox 116"/>
          <p:cNvSpPr txBox="1"/>
          <p:nvPr/>
        </p:nvSpPr>
        <p:spPr>
          <a:xfrm>
            <a:off x="1591931" y="2924944"/>
            <a:ext cx="1330929" cy="2640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영화관리</a:t>
            </a:r>
          </a:p>
        </p:txBody>
      </p:sp>
      <p:sp>
        <p:nvSpPr>
          <p:cNvPr id="148" name="TextBox 147"/>
          <p:cNvSpPr txBox="1"/>
          <p:nvPr/>
        </p:nvSpPr>
        <p:spPr>
          <a:xfrm>
            <a:off x="1591931" y="3277707"/>
            <a:ext cx="1330929" cy="263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고객관리</a:t>
            </a:r>
          </a:p>
        </p:txBody>
      </p:sp>
      <p:sp>
        <p:nvSpPr>
          <p:cNvPr id="149" name="TextBox 148"/>
          <p:cNvSpPr txBox="1"/>
          <p:nvPr/>
        </p:nvSpPr>
        <p:spPr>
          <a:xfrm>
            <a:off x="1591931" y="4593974"/>
            <a:ext cx="13309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이벤트관리</a:t>
            </a:r>
          </a:p>
        </p:txBody>
      </p:sp>
      <p:sp>
        <p:nvSpPr>
          <p:cNvPr id="150" name="TextBox 149"/>
          <p:cNvSpPr txBox="1"/>
          <p:nvPr/>
        </p:nvSpPr>
        <p:spPr>
          <a:xfrm>
            <a:off x="1591931" y="4980664"/>
            <a:ext cx="1330929" cy="2657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스토어관리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568516" y="3588700"/>
            <a:ext cx="13543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000">
                <a:solidFill>
                  <a:schemeClr val="bg1">
                    <a:lumMod val="65000"/>
                  </a:schemeClr>
                </a:solidFill>
              </a:rPr>
              <a:t>   공지사항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568516" y="3826045"/>
            <a:ext cx="1354344" cy="246221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000">
                <a:solidFill>
                  <a:schemeClr val="bg1">
                    <a:lumMod val="65000"/>
                  </a:schemeClr>
                </a:solidFill>
              </a:rPr>
              <a:t>   FAQ</a:t>
            </a:r>
            <a:endParaRPr lang="ko-KR" altLang="en-US" sz="100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568516" y="4072266"/>
            <a:ext cx="13543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000">
                <a:solidFill>
                  <a:schemeClr val="bg1">
                    <a:lumMod val="65000"/>
                  </a:schemeClr>
                </a:solidFill>
              </a:rPr>
              <a:t>   1:1 </a:t>
            </a:r>
            <a:r>
              <a:rPr lang="ko-KR" altLang="en-US" sz="1000">
                <a:solidFill>
                  <a:schemeClr val="bg1">
                    <a:lumMod val="65000"/>
                  </a:schemeClr>
                </a:solidFill>
              </a:rPr>
              <a:t>문의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568516" y="4297378"/>
            <a:ext cx="1354344" cy="2346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000">
                <a:solidFill>
                  <a:schemeClr val="bg1">
                    <a:lumMod val="65000"/>
                  </a:schemeClr>
                </a:solidFill>
              </a:rPr>
              <a:t>   회원목록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7094897" y="2441401"/>
            <a:ext cx="765229" cy="199678"/>
          </a:xfrm>
          <a:prstGeom prst="rect">
            <a:avLst/>
          </a:prstGeom>
          <a:noFill/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7913577" y="2420888"/>
            <a:ext cx="415498" cy="215632"/>
          </a:xfrm>
          <a:prstGeom prst="rect">
            <a:avLst/>
          </a:prstGeom>
          <a:solidFill>
            <a:srgbClr val="343A40"/>
          </a:solidFill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900">
                <a:solidFill>
                  <a:schemeClr val="bg1"/>
                </a:solidFill>
              </a:rPr>
              <a:t>검색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6168008" y="2441401"/>
            <a:ext cx="837237" cy="19967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900">
                <a:solidFill>
                  <a:schemeClr val="tx1"/>
                </a:solidFill>
              </a:rPr>
              <a:t>전체       ▼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5483548" y="6150496"/>
            <a:ext cx="259504" cy="230832"/>
          </a:xfrm>
          <a:prstGeom prst="rect">
            <a:avLst/>
          </a:prstGeom>
          <a:solidFill>
            <a:srgbClr val="EAEAEA"/>
          </a:solidFill>
          <a:ln w="63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5742757" y="6150496"/>
            <a:ext cx="240177" cy="219824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900"/>
              <a:t>2</a:t>
            </a:r>
            <a:endParaRPr lang="ko-KR" altLang="en-US" sz="900"/>
          </a:p>
        </p:txBody>
      </p:sp>
      <p:sp>
        <p:nvSpPr>
          <p:cNvPr id="26" name="TextBox 25"/>
          <p:cNvSpPr txBox="1"/>
          <p:nvPr/>
        </p:nvSpPr>
        <p:spPr>
          <a:xfrm>
            <a:off x="5501886" y="6150496"/>
            <a:ext cx="256928" cy="21982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900"/>
              <a:t>1</a:t>
            </a:r>
            <a:endParaRPr lang="ko-KR" altLang="en-US" sz="900"/>
          </a:p>
        </p:txBody>
      </p:sp>
      <p:sp>
        <p:nvSpPr>
          <p:cNvPr id="27" name="TextBox 26"/>
          <p:cNvSpPr txBox="1"/>
          <p:nvPr/>
        </p:nvSpPr>
        <p:spPr>
          <a:xfrm>
            <a:off x="5253100" y="6150496"/>
            <a:ext cx="264816" cy="21982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900"/>
              <a:t>&lt;</a:t>
            </a:r>
            <a:endParaRPr lang="ko-KR" altLang="en-US" sz="900"/>
          </a:p>
        </p:txBody>
      </p:sp>
      <p:sp>
        <p:nvSpPr>
          <p:cNvPr id="28" name="TextBox 27"/>
          <p:cNvSpPr txBox="1"/>
          <p:nvPr/>
        </p:nvSpPr>
        <p:spPr>
          <a:xfrm>
            <a:off x="5975200" y="6150496"/>
            <a:ext cx="250340" cy="21982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900"/>
              <a:t>&gt;</a:t>
            </a:r>
            <a:endParaRPr lang="ko-KR" altLang="en-US" sz="90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 rotWithShape="1">
          <a:blip r:embed="rId4"/>
          <a:srcRect b="13300"/>
          <a:stretch>
            <a:fillRect/>
          </a:stretch>
        </p:blipFill>
        <p:spPr>
          <a:xfrm>
            <a:off x="3284498" y="2725171"/>
            <a:ext cx="4971742" cy="3319299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9" name="TextBox 28"/>
          <p:cNvSpPr txBox="1"/>
          <p:nvPr/>
        </p:nvSpPr>
        <p:spPr>
          <a:xfrm>
            <a:off x="7652377" y="6150496"/>
            <a:ext cx="516263" cy="219824"/>
          </a:xfrm>
          <a:prstGeom prst="rect">
            <a:avLst/>
          </a:prstGeom>
          <a:solidFill>
            <a:srgbClr val="343A40"/>
          </a:solidFill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900">
                <a:solidFill>
                  <a:schemeClr val="bg1"/>
                </a:solidFill>
              </a:rPr>
              <a:t>글등록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7652377" y="4384820"/>
            <a:ext cx="401963" cy="230832"/>
          </a:xfrm>
          <a:prstGeom prst="rect">
            <a:avLst/>
          </a:prstGeom>
          <a:solidFill>
            <a:srgbClr val="343A40"/>
          </a:solidFill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900">
                <a:solidFill>
                  <a:schemeClr val="bg1"/>
                </a:solidFill>
              </a:rPr>
              <a:t>삭제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7204087" y="4384820"/>
            <a:ext cx="402578" cy="230832"/>
          </a:xfrm>
          <a:prstGeom prst="rect">
            <a:avLst/>
          </a:prstGeom>
          <a:solidFill>
            <a:srgbClr val="343A40"/>
          </a:solidFill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900">
                <a:solidFill>
                  <a:schemeClr val="bg1"/>
                </a:solidFill>
              </a:rPr>
              <a:t>수정</a:t>
            </a:r>
          </a:p>
        </p:txBody>
      </p:sp>
      <p:sp>
        <p:nvSpPr>
          <p:cNvPr id="33" name="직사각형 32"/>
          <p:cNvSpPr/>
          <p:nvPr/>
        </p:nvSpPr>
        <p:spPr>
          <a:xfrm>
            <a:off x="3071664" y="2276872"/>
            <a:ext cx="1512168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600">
                <a:solidFill>
                  <a:schemeClr val="tx1"/>
                </a:solidFill>
              </a:rPr>
              <a:t>FAQ </a:t>
            </a:r>
            <a:endParaRPr lang="ko-KR" altLang="en-US" sz="1600">
              <a:solidFill>
                <a:schemeClr val="tx1"/>
              </a:solidFill>
            </a:endParaRPr>
          </a:p>
        </p:txBody>
      </p:sp>
      <p:grpSp>
        <p:nvGrpSpPr>
          <p:cNvPr id="35" name="그룹 34"/>
          <p:cNvGrpSpPr/>
          <p:nvPr/>
        </p:nvGrpSpPr>
        <p:grpSpPr>
          <a:xfrm>
            <a:off x="3353790" y="2325796"/>
            <a:ext cx="240772" cy="215444"/>
            <a:chOff x="292829" y="1695755"/>
            <a:chExt cx="240772" cy="215444"/>
          </a:xfrm>
        </p:grpSpPr>
        <p:sp>
          <p:nvSpPr>
            <p:cNvPr id="36" name="타원 35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7" name="TextBox 96"/>
            <p:cNvSpPr txBox="1"/>
            <p:nvPr/>
          </p:nvSpPr>
          <p:spPr>
            <a:xfrm>
              <a:off x="292829" y="1695755"/>
              <a:ext cx="242850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38" name="그룹 37"/>
          <p:cNvGrpSpPr/>
          <p:nvPr/>
        </p:nvGrpSpPr>
        <p:grpSpPr>
          <a:xfrm>
            <a:off x="5891233" y="2435246"/>
            <a:ext cx="240772" cy="215444"/>
            <a:chOff x="292829" y="1695755"/>
            <a:chExt cx="240772" cy="215444"/>
          </a:xfrm>
        </p:grpSpPr>
        <p:sp>
          <p:nvSpPr>
            <p:cNvPr id="39" name="타원 38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0" name="TextBox 96"/>
            <p:cNvSpPr txBox="1"/>
            <p:nvPr/>
          </p:nvSpPr>
          <p:spPr>
            <a:xfrm>
              <a:off x="292829" y="1695755"/>
              <a:ext cx="248581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</a:p>
          </p:txBody>
        </p:sp>
      </p:grpSp>
      <p:grpSp>
        <p:nvGrpSpPr>
          <p:cNvPr id="41" name="그룹 40"/>
          <p:cNvGrpSpPr/>
          <p:nvPr/>
        </p:nvGrpSpPr>
        <p:grpSpPr>
          <a:xfrm>
            <a:off x="8015468" y="2205444"/>
            <a:ext cx="240772" cy="215444"/>
            <a:chOff x="292829" y="1695755"/>
            <a:chExt cx="240772" cy="215444"/>
          </a:xfrm>
        </p:grpSpPr>
        <p:sp>
          <p:nvSpPr>
            <p:cNvPr id="42" name="타원 41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3" name="TextBox 96"/>
            <p:cNvSpPr txBox="1"/>
            <p:nvPr/>
          </p:nvSpPr>
          <p:spPr>
            <a:xfrm>
              <a:off x="292829" y="1695755"/>
              <a:ext cx="24842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</a:p>
          </p:txBody>
        </p:sp>
      </p:grpSp>
      <p:grpSp>
        <p:nvGrpSpPr>
          <p:cNvPr id="44" name="그룹 43"/>
          <p:cNvGrpSpPr/>
          <p:nvPr/>
        </p:nvGrpSpPr>
        <p:grpSpPr>
          <a:xfrm>
            <a:off x="7274218" y="4171072"/>
            <a:ext cx="240772" cy="215444"/>
            <a:chOff x="292829" y="1695755"/>
            <a:chExt cx="240772" cy="215444"/>
          </a:xfrm>
        </p:grpSpPr>
        <p:sp>
          <p:nvSpPr>
            <p:cNvPr id="45" name="타원 44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6" name="TextBox 96"/>
            <p:cNvSpPr txBox="1"/>
            <p:nvPr/>
          </p:nvSpPr>
          <p:spPr>
            <a:xfrm>
              <a:off x="292829" y="1695755"/>
              <a:ext cx="24672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4</a:t>
              </a:r>
            </a:p>
          </p:txBody>
        </p:sp>
      </p:grpSp>
      <p:grpSp>
        <p:nvGrpSpPr>
          <p:cNvPr id="47" name="그룹 46"/>
          <p:cNvGrpSpPr/>
          <p:nvPr/>
        </p:nvGrpSpPr>
        <p:grpSpPr>
          <a:xfrm>
            <a:off x="7739740" y="4171072"/>
            <a:ext cx="240772" cy="215444"/>
            <a:chOff x="292829" y="1695755"/>
            <a:chExt cx="240772" cy="215444"/>
          </a:xfrm>
        </p:grpSpPr>
        <p:sp>
          <p:nvSpPr>
            <p:cNvPr id="48" name="타원 47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9" name="TextBox 96"/>
            <p:cNvSpPr txBox="1"/>
            <p:nvPr/>
          </p:nvSpPr>
          <p:spPr>
            <a:xfrm>
              <a:off x="292829" y="1695755"/>
              <a:ext cx="247925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5</a:t>
              </a:r>
            </a:p>
          </p:txBody>
        </p:sp>
      </p:grpSp>
      <p:grpSp>
        <p:nvGrpSpPr>
          <p:cNvPr id="50" name="그룹 49"/>
          <p:cNvGrpSpPr/>
          <p:nvPr/>
        </p:nvGrpSpPr>
        <p:grpSpPr>
          <a:xfrm>
            <a:off x="7775812" y="5966267"/>
            <a:ext cx="240772" cy="215444"/>
            <a:chOff x="292829" y="1695755"/>
            <a:chExt cx="240772" cy="215444"/>
          </a:xfrm>
        </p:grpSpPr>
        <p:sp>
          <p:nvSpPr>
            <p:cNvPr id="51" name="타원 50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2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7</a:t>
              </a:r>
            </a:p>
          </p:txBody>
        </p:sp>
      </p:grpSp>
      <p:grpSp>
        <p:nvGrpSpPr>
          <p:cNvPr id="53" name="그룹 52"/>
          <p:cNvGrpSpPr/>
          <p:nvPr/>
        </p:nvGrpSpPr>
        <p:grpSpPr>
          <a:xfrm>
            <a:off x="5618382" y="5936748"/>
            <a:ext cx="240772" cy="215444"/>
            <a:chOff x="292829" y="1695755"/>
            <a:chExt cx="240772" cy="215444"/>
          </a:xfrm>
        </p:grpSpPr>
        <p:sp>
          <p:nvSpPr>
            <p:cNvPr id="54" name="타원 53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5" name="TextBox 96"/>
            <p:cNvSpPr txBox="1"/>
            <p:nvPr/>
          </p:nvSpPr>
          <p:spPr>
            <a:xfrm>
              <a:off x="292829" y="1695755"/>
              <a:ext cx="245208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6</a:t>
              </a:r>
            </a:p>
          </p:txBody>
        </p:sp>
      </p:grpSp>
      <p:graphicFrame>
        <p:nvGraphicFramePr>
          <p:cNvPr id="5124" name="표 5123"/>
          <p:cNvGraphicFramePr/>
          <p:nvPr/>
        </p:nvGraphicFramePr>
        <p:xfrm>
          <a:off x="1524000" y="0"/>
          <a:ext cx="6369353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97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62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13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주 관리자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주 관리자 고객관리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FAQ </a:t>
                      </a: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메인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표 29"/>
          <p:cNvGraphicFramePr>
            <a:graphicFrameLocks noGrp="1"/>
          </p:cNvGraphicFramePr>
          <p:nvPr/>
        </p:nvGraphicFramePr>
        <p:xfrm>
          <a:off x="8472263" y="3096"/>
          <a:ext cx="2111351" cy="32142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게시 글 내용을 수정 할 수 있다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수정한 내용을 저장</a:t>
                      </a:r>
                      <a:endParaRPr lang="en-US" altLang="ko-KR" sz="800" baseline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취소</a:t>
                      </a: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버튼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FAQ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게시 글을 수정 취소 할 수 있는 화면 이다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104" name="그룹 103"/>
          <p:cNvGrpSpPr/>
          <p:nvPr/>
        </p:nvGrpSpPr>
        <p:grpSpPr>
          <a:xfrm>
            <a:off x="1568516" y="1772816"/>
            <a:ext cx="6831740" cy="4680520"/>
            <a:chOff x="0" y="1363611"/>
            <a:chExt cx="9053116" cy="4666067"/>
          </a:xfrm>
        </p:grpSpPr>
        <p:pic>
          <p:nvPicPr>
            <p:cNvPr id="105" name="Picture 2"/>
            <p:cNvPicPr>
              <a:picLocks noChangeAspect="1" noChangeArrowheads="1"/>
            </p:cNvPicPr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0" y="1363611"/>
              <a:ext cx="9053116" cy="4653136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106" name="직사각형 105"/>
            <p:cNvSpPr/>
            <p:nvPr/>
          </p:nvSpPr>
          <p:spPr>
            <a:xfrm>
              <a:off x="5823" y="1372079"/>
              <a:ext cx="1763688" cy="4656972"/>
            </a:xfrm>
            <a:prstGeom prst="rect">
              <a:avLst/>
            </a:prstGeom>
            <a:solidFill>
              <a:srgbClr val="343A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1814568" y="1772816"/>
              <a:ext cx="7238548" cy="4256862"/>
            </a:xfrm>
            <a:prstGeom prst="rect">
              <a:avLst/>
            </a:prstGeom>
            <a:solidFill>
              <a:srgbClr val="F4F6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1907704" y="1412776"/>
              <a:ext cx="7056784" cy="2866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pic>
        <p:nvPicPr>
          <p:cNvPr id="112" name="그림 111"/>
          <p:cNvPicPr>
            <a:picLocks noChangeAspect="1"/>
          </p:cNvPicPr>
          <p:nvPr/>
        </p:nvPicPr>
        <p:blipFill rotWithShape="1">
          <a:blip r:embed="rId3"/>
          <a:srcRect l="36090" t="1640" r="35830" b="89530"/>
          <a:stretch>
            <a:fillRect/>
          </a:stretch>
        </p:blipFill>
        <p:spPr>
          <a:xfrm>
            <a:off x="4655840" y="1785011"/>
            <a:ext cx="1759100" cy="34784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591931" y="2545159"/>
            <a:ext cx="13309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지점관리</a:t>
            </a:r>
          </a:p>
        </p:txBody>
      </p:sp>
      <p:sp>
        <p:nvSpPr>
          <p:cNvPr id="117" name="TextBox 116"/>
          <p:cNvSpPr txBox="1"/>
          <p:nvPr/>
        </p:nvSpPr>
        <p:spPr>
          <a:xfrm>
            <a:off x="1591931" y="2924944"/>
            <a:ext cx="1330929" cy="2640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영화관리</a:t>
            </a:r>
          </a:p>
        </p:txBody>
      </p:sp>
      <p:sp>
        <p:nvSpPr>
          <p:cNvPr id="148" name="TextBox 147"/>
          <p:cNvSpPr txBox="1"/>
          <p:nvPr/>
        </p:nvSpPr>
        <p:spPr>
          <a:xfrm>
            <a:off x="1591931" y="3277707"/>
            <a:ext cx="1330929" cy="263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고객관리</a:t>
            </a:r>
          </a:p>
        </p:txBody>
      </p:sp>
      <p:sp>
        <p:nvSpPr>
          <p:cNvPr id="149" name="TextBox 148"/>
          <p:cNvSpPr txBox="1"/>
          <p:nvPr/>
        </p:nvSpPr>
        <p:spPr>
          <a:xfrm>
            <a:off x="1591931" y="4593974"/>
            <a:ext cx="13309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이벤트관리</a:t>
            </a:r>
          </a:p>
        </p:txBody>
      </p:sp>
      <p:sp>
        <p:nvSpPr>
          <p:cNvPr id="150" name="TextBox 149"/>
          <p:cNvSpPr txBox="1"/>
          <p:nvPr/>
        </p:nvSpPr>
        <p:spPr>
          <a:xfrm>
            <a:off x="1591931" y="4980664"/>
            <a:ext cx="1330929" cy="2657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스토어관리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568516" y="3588700"/>
            <a:ext cx="13543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000">
                <a:solidFill>
                  <a:schemeClr val="bg1">
                    <a:lumMod val="65000"/>
                  </a:schemeClr>
                </a:solidFill>
              </a:rPr>
              <a:t>   공지사항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568516" y="3826045"/>
            <a:ext cx="1354344" cy="246221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000">
                <a:solidFill>
                  <a:schemeClr val="bg1">
                    <a:lumMod val="65000"/>
                  </a:schemeClr>
                </a:solidFill>
              </a:rPr>
              <a:t>   FAQ</a:t>
            </a:r>
            <a:endParaRPr lang="ko-KR" altLang="en-US" sz="100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568516" y="4072266"/>
            <a:ext cx="13543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000">
                <a:solidFill>
                  <a:schemeClr val="bg1">
                    <a:lumMod val="65000"/>
                  </a:schemeClr>
                </a:solidFill>
              </a:rPr>
              <a:t>   1:1 </a:t>
            </a:r>
            <a:r>
              <a:rPr lang="ko-KR" altLang="en-US" sz="1000">
                <a:solidFill>
                  <a:schemeClr val="bg1">
                    <a:lumMod val="65000"/>
                  </a:schemeClr>
                </a:solidFill>
              </a:rPr>
              <a:t>문의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568516" y="4297378"/>
            <a:ext cx="1354344" cy="2346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000">
                <a:solidFill>
                  <a:schemeClr val="bg1">
                    <a:lumMod val="65000"/>
                  </a:schemeClr>
                </a:solidFill>
              </a:rPr>
              <a:t>   회원목록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7094897" y="2441401"/>
            <a:ext cx="765229" cy="199678"/>
          </a:xfrm>
          <a:prstGeom prst="rect">
            <a:avLst/>
          </a:prstGeom>
          <a:noFill/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7913577" y="2420888"/>
            <a:ext cx="415498" cy="215632"/>
          </a:xfrm>
          <a:prstGeom prst="rect">
            <a:avLst/>
          </a:prstGeom>
          <a:solidFill>
            <a:srgbClr val="343A40"/>
          </a:solidFill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900">
                <a:solidFill>
                  <a:schemeClr val="bg1"/>
                </a:solidFill>
              </a:rPr>
              <a:t>검색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6168008" y="2441401"/>
            <a:ext cx="837237" cy="19967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900">
                <a:solidFill>
                  <a:schemeClr val="tx1"/>
                </a:solidFill>
              </a:rPr>
              <a:t>전체       ▼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5483548" y="6150496"/>
            <a:ext cx="259504" cy="230832"/>
          </a:xfrm>
          <a:prstGeom prst="rect">
            <a:avLst/>
          </a:prstGeom>
          <a:solidFill>
            <a:srgbClr val="EAEAEA"/>
          </a:solidFill>
          <a:ln w="63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5742757" y="6150496"/>
            <a:ext cx="240177" cy="219824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900"/>
              <a:t>2</a:t>
            </a:r>
            <a:endParaRPr lang="ko-KR" altLang="en-US" sz="900"/>
          </a:p>
        </p:txBody>
      </p:sp>
      <p:sp>
        <p:nvSpPr>
          <p:cNvPr id="26" name="TextBox 25"/>
          <p:cNvSpPr txBox="1"/>
          <p:nvPr/>
        </p:nvSpPr>
        <p:spPr>
          <a:xfrm>
            <a:off x="5501886" y="6150496"/>
            <a:ext cx="256928" cy="21982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900"/>
              <a:t>1</a:t>
            </a:r>
            <a:endParaRPr lang="ko-KR" altLang="en-US" sz="900"/>
          </a:p>
        </p:txBody>
      </p:sp>
      <p:sp>
        <p:nvSpPr>
          <p:cNvPr id="27" name="TextBox 26"/>
          <p:cNvSpPr txBox="1"/>
          <p:nvPr/>
        </p:nvSpPr>
        <p:spPr>
          <a:xfrm>
            <a:off x="5253100" y="6150496"/>
            <a:ext cx="264816" cy="21982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900"/>
              <a:t>&lt;</a:t>
            </a:r>
            <a:endParaRPr lang="ko-KR" altLang="en-US" sz="900"/>
          </a:p>
        </p:txBody>
      </p:sp>
      <p:sp>
        <p:nvSpPr>
          <p:cNvPr id="28" name="TextBox 27"/>
          <p:cNvSpPr txBox="1"/>
          <p:nvPr/>
        </p:nvSpPr>
        <p:spPr>
          <a:xfrm>
            <a:off x="5975200" y="6150496"/>
            <a:ext cx="250340" cy="21982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900"/>
              <a:t>&gt;</a:t>
            </a:r>
            <a:endParaRPr lang="ko-KR" altLang="en-US" sz="90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 rotWithShape="1">
          <a:blip r:embed="rId4"/>
          <a:srcRect b="13300"/>
          <a:stretch>
            <a:fillRect/>
          </a:stretch>
        </p:blipFill>
        <p:spPr>
          <a:xfrm>
            <a:off x="3284498" y="2725171"/>
            <a:ext cx="4971742" cy="3319299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9" name="TextBox 28"/>
          <p:cNvSpPr txBox="1"/>
          <p:nvPr/>
        </p:nvSpPr>
        <p:spPr>
          <a:xfrm>
            <a:off x="7652377" y="6150496"/>
            <a:ext cx="516263" cy="219824"/>
          </a:xfrm>
          <a:prstGeom prst="rect">
            <a:avLst/>
          </a:prstGeom>
          <a:solidFill>
            <a:srgbClr val="343A40"/>
          </a:solidFill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900">
                <a:solidFill>
                  <a:schemeClr val="bg1"/>
                </a:solidFill>
              </a:rPr>
              <a:t>글등록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7652377" y="4384820"/>
            <a:ext cx="401963" cy="230832"/>
          </a:xfrm>
          <a:prstGeom prst="rect">
            <a:avLst/>
          </a:prstGeom>
          <a:solidFill>
            <a:srgbClr val="343A40"/>
          </a:solidFill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900">
                <a:solidFill>
                  <a:schemeClr val="bg1"/>
                </a:solidFill>
              </a:rPr>
              <a:t>취소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7204087" y="4384820"/>
            <a:ext cx="402578" cy="230832"/>
          </a:xfrm>
          <a:prstGeom prst="rect">
            <a:avLst/>
          </a:prstGeom>
          <a:solidFill>
            <a:srgbClr val="343A40"/>
          </a:solidFill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900">
                <a:solidFill>
                  <a:schemeClr val="bg1"/>
                </a:solidFill>
              </a:rPr>
              <a:t>저장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3707035" y="3277707"/>
            <a:ext cx="3387861" cy="131626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ko-KR" altLang="en-US" sz="600">
                <a:solidFill>
                  <a:schemeClr val="tx1"/>
                </a:solidFill>
              </a:rPr>
              <a:t>인터넷 예매시에는 예매매수의 전체환불 및 교환만 가능합니다</a:t>
            </a:r>
            <a:r>
              <a:rPr lang="en-US" altLang="ko-KR" sz="600">
                <a:solidFill>
                  <a:schemeClr val="tx1"/>
                </a:solidFill>
              </a:rPr>
              <a:t>. </a:t>
            </a:r>
            <a:br>
              <a:rPr lang="en-US" altLang="ko-KR" sz="600">
                <a:solidFill>
                  <a:schemeClr val="tx1"/>
                </a:solidFill>
              </a:rPr>
            </a:br>
            <a:r>
              <a:rPr lang="ko-KR" altLang="en-US" sz="600">
                <a:solidFill>
                  <a:schemeClr val="tx1"/>
                </a:solidFill>
              </a:rPr>
              <a:t>인터넷 예매분에 대해 교환환불 및 취소하고자 하실 경우</a:t>
            </a:r>
            <a:r>
              <a:rPr lang="en-US" altLang="ko-KR" sz="600">
                <a:solidFill>
                  <a:schemeClr val="tx1"/>
                </a:solidFill>
              </a:rPr>
              <a:t>, </a:t>
            </a:r>
            <a:r>
              <a:rPr lang="ko-KR" altLang="en-US" sz="600">
                <a:solidFill>
                  <a:schemeClr val="tx1"/>
                </a:solidFill>
              </a:rPr>
              <a:t>예매하신 내역 전체에 대해 취소 후</a:t>
            </a:r>
            <a:br>
              <a:rPr lang="ko-KR" altLang="en-US" sz="600">
                <a:solidFill>
                  <a:schemeClr val="tx1"/>
                </a:solidFill>
              </a:rPr>
            </a:br>
            <a:r>
              <a:rPr lang="ko-KR" altLang="en-US" sz="600">
                <a:solidFill>
                  <a:schemeClr val="tx1"/>
                </a:solidFill>
              </a:rPr>
              <a:t>새로 예매를 하시거나 해당 영화관을 방문하셔서 처리하셔야 합니다</a:t>
            </a:r>
            <a:r>
              <a:rPr lang="en-US" altLang="ko-KR" sz="600">
                <a:solidFill>
                  <a:schemeClr val="tx1"/>
                </a:solidFill>
              </a:rPr>
              <a:t>. </a:t>
            </a:r>
          </a:p>
          <a:p>
            <a:pPr lvl="0">
              <a:defRPr/>
            </a:pPr>
            <a:r>
              <a:rPr lang="en-US" altLang="ko-KR" sz="600">
                <a:solidFill>
                  <a:schemeClr val="tx1"/>
                </a:solidFill>
              </a:rPr>
              <a:t>1) </a:t>
            </a:r>
            <a:r>
              <a:rPr lang="ko-KR" altLang="en-US" sz="600">
                <a:solidFill>
                  <a:schemeClr val="tx1"/>
                </a:solidFill>
              </a:rPr>
              <a:t>인터넷상 취소 가능시간 </a:t>
            </a:r>
            <a:r>
              <a:rPr lang="en-US" altLang="ko-KR" sz="600">
                <a:solidFill>
                  <a:schemeClr val="tx1"/>
                </a:solidFill>
              </a:rPr>
              <a:t>(</a:t>
            </a:r>
            <a:r>
              <a:rPr lang="ko-KR" altLang="en-US" sz="600">
                <a:solidFill>
                  <a:schemeClr val="tx1"/>
                </a:solidFill>
              </a:rPr>
              <a:t>상영시간 </a:t>
            </a:r>
            <a:r>
              <a:rPr lang="en-US" altLang="ko-KR" sz="600">
                <a:solidFill>
                  <a:schemeClr val="tx1"/>
                </a:solidFill>
              </a:rPr>
              <a:t>20</a:t>
            </a:r>
            <a:r>
              <a:rPr lang="ko-KR" altLang="en-US" sz="600">
                <a:solidFill>
                  <a:schemeClr val="tx1"/>
                </a:solidFill>
              </a:rPr>
              <a:t>분전까지만 가능</a:t>
            </a:r>
            <a:r>
              <a:rPr lang="en-US" altLang="ko-KR" sz="600">
                <a:solidFill>
                  <a:schemeClr val="tx1"/>
                </a:solidFill>
              </a:rPr>
              <a:t>) </a:t>
            </a:r>
            <a:br>
              <a:rPr lang="en-US" altLang="ko-KR" sz="600">
                <a:solidFill>
                  <a:schemeClr val="tx1"/>
                </a:solidFill>
              </a:rPr>
            </a:br>
            <a:r>
              <a:rPr lang="en-US" altLang="ko-KR" sz="600">
                <a:solidFill>
                  <a:schemeClr val="tx1"/>
                </a:solidFill>
              </a:rPr>
              <a:t> - </a:t>
            </a:r>
            <a:r>
              <a:rPr lang="ko-KR" altLang="en-US" sz="600">
                <a:solidFill>
                  <a:schemeClr val="tx1"/>
                </a:solidFill>
              </a:rPr>
              <a:t>전체 취소가능하며</a:t>
            </a:r>
            <a:r>
              <a:rPr lang="en-US" altLang="ko-KR" sz="600">
                <a:solidFill>
                  <a:schemeClr val="tx1"/>
                </a:solidFill>
              </a:rPr>
              <a:t>, </a:t>
            </a:r>
            <a:r>
              <a:rPr lang="ko-KR" altLang="en-US" sz="600">
                <a:solidFill>
                  <a:schemeClr val="tx1"/>
                </a:solidFill>
              </a:rPr>
              <a:t>부분 취소 불가</a:t>
            </a:r>
            <a:br>
              <a:rPr lang="ko-KR" altLang="en-US" sz="600">
                <a:solidFill>
                  <a:schemeClr val="tx1"/>
                </a:solidFill>
              </a:rPr>
            </a:br>
            <a:r>
              <a:rPr lang="ko-KR" altLang="en-US" sz="600">
                <a:solidFill>
                  <a:schemeClr val="tx1"/>
                </a:solidFill>
              </a:rPr>
              <a:t> </a:t>
            </a:r>
            <a:r>
              <a:rPr lang="en-US" altLang="ko-KR" sz="600">
                <a:solidFill>
                  <a:schemeClr val="tx1"/>
                </a:solidFill>
              </a:rPr>
              <a:t>EX) </a:t>
            </a:r>
            <a:r>
              <a:rPr lang="ko-KR" altLang="en-US" sz="600">
                <a:solidFill>
                  <a:schemeClr val="tx1"/>
                </a:solidFill>
              </a:rPr>
              <a:t>인원수</a:t>
            </a:r>
            <a:r>
              <a:rPr lang="en-US" altLang="ko-KR" sz="600">
                <a:solidFill>
                  <a:schemeClr val="tx1"/>
                </a:solidFill>
              </a:rPr>
              <a:t>, </a:t>
            </a:r>
            <a:r>
              <a:rPr lang="ko-KR" altLang="en-US" sz="600">
                <a:solidFill>
                  <a:schemeClr val="tx1"/>
                </a:solidFill>
              </a:rPr>
              <a:t>관람자</a:t>
            </a:r>
            <a:r>
              <a:rPr lang="en-US" altLang="ko-KR" sz="600">
                <a:solidFill>
                  <a:schemeClr val="tx1"/>
                </a:solidFill>
              </a:rPr>
              <a:t>, </a:t>
            </a:r>
            <a:r>
              <a:rPr lang="ko-KR" altLang="en-US" sz="600">
                <a:solidFill>
                  <a:schemeClr val="tx1"/>
                </a:solidFill>
              </a:rPr>
              <a:t>시간변경은 모두 취소 후 재예매 해주셔야합니다</a:t>
            </a:r>
            <a:r>
              <a:rPr lang="en-US" altLang="ko-KR" sz="600">
                <a:solidFill>
                  <a:schemeClr val="tx1"/>
                </a:solidFill>
              </a:rPr>
              <a:t>.</a:t>
            </a:r>
            <a:br>
              <a:rPr lang="en-US" altLang="ko-KR" sz="600">
                <a:solidFill>
                  <a:schemeClr val="tx1"/>
                </a:solidFill>
              </a:rPr>
            </a:br>
            <a:r>
              <a:rPr lang="en-US" altLang="ko-KR" sz="600">
                <a:solidFill>
                  <a:schemeClr val="tx1"/>
                </a:solidFill>
              </a:rPr>
              <a:t/>
            </a:r>
            <a:br>
              <a:rPr lang="en-US" altLang="ko-KR" sz="600">
                <a:solidFill>
                  <a:schemeClr val="tx1"/>
                </a:solidFill>
              </a:rPr>
            </a:br>
            <a:r>
              <a:rPr lang="en-US" altLang="ko-KR" sz="600">
                <a:solidFill>
                  <a:schemeClr val="tx1"/>
                </a:solidFill>
              </a:rPr>
              <a:t>2) </a:t>
            </a:r>
            <a:r>
              <a:rPr lang="ko-KR" altLang="en-US" sz="600">
                <a:solidFill>
                  <a:schemeClr val="tx1"/>
                </a:solidFill>
              </a:rPr>
              <a:t>현장 취소 가능시간</a:t>
            </a:r>
            <a:r>
              <a:rPr lang="en-US" altLang="ko-KR" sz="600">
                <a:solidFill>
                  <a:schemeClr val="tx1"/>
                </a:solidFill>
              </a:rPr>
              <a:t>(</a:t>
            </a:r>
            <a:r>
              <a:rPr lang="ko-KR" altLang="en-US" sz="600">
                <a:solidFill>
                  <a:schemeClr val="tx1"/>
                </a:solidFill>
              </a:rPr>
              <a:t>상영시간 전까지만 가능</a:t>
            </a:r>
            <a:r>
              <a:rPr lang="en-US" altLang="ko-KR" sz="600">
                <a:solidFill>
                  <a:schemeClr val="tx1"/>
                </a:solidFill>
              </a:rPr>
              <a:t>) </a:t>
            </a:r>
            <a:br>
              <a:rPr lang="en-US" altLang="ko-KR" sz="600">
                <a:solidFill>
                  <a:schemeClr val="tx1"/>
                </a:solidFill>
              </a:rPr>
            </a:br>
            <a:r>
              <a:rPr lang="en-US" altLang="ko-KR" sz="600">
                <a:solidFill>
                  <a:schemeClr val="tx1"/>
                </a:solidFill>
              </a:rPr>
              <a:t>  - </a:t>
            </a:r>
            <a:r>
              <a:rPr lang="ko-KR" altLang="en-US" sz="600">
                <a:solidFill>
                  <a:schemeClr val="tx1"/>
                </a:solidFill>
              </a:rPr>
              <a:t>전체환불 및 교환가능</a:t>
            </a:r>
            <a:br>
              <a:rPr lang="ko-KR" altLang="en-US" sz="600">
                <a:solidFill>
                  <a:schemeClr val="tx1"/>
                </a:solidFill>
              </a:rPr>
            </a:br>
            <a:r>
              <a:rPr lang="ko-KR" altLang="en-US" sz="600">
                <a:solidFill>
                  <a:schemeClr val="tx1"/>
                </a:solidFill>
              </a:rPr>
              <a:t> 단</a:t>
            </a:r>
            <a:r>
              <a:rPr lang="en-US" altLang="ko-KR" sz="600">
                <a:solidFill>
                  <a:schemeClr val="tx1"/>
                </a:solidFill>
              </a:rPr>
              <a:t>, </a:t>
            </a:r>
            <a:r>
              <a:rPr lang="ko-KR" altLang="en-US" sz="600">
                <a:solidFill>
                  <a:schemeClr val="tx1"/>
                </a:solidFill>
              </a:rPr>
              <a:t>부분환불 및 교환은 사용하신 카드로 전체 취소 후 재결제하셔야 합니다</a:t>
            </a:r>
            <a:r>
              <a:rPr lang="en-US" altLang="ko-KR" sz="60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33" name="직사각형 32"/>
          <p:cNvSpPr/>
          <p:nvPr/>
        </p:nvSpPr>
        <p:spPr>
          <a:xfrm>
            <a:off x="3071664" y="2276872"/>
            <a:ext cx="1512168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600">
                <a:solidFill>
                  <a:schemeClr val="tx1"/>
                </a:solidFill>
              </a:rPr>
              <a:t>FAQ</a:t>
            </a:r>
            <a:endParaRPr lang="ko-KR" altLang="en-US" sz="1600">
              <a:solidFill>
                <a:schemeClr val="tx1"/>
              </a:solidFill>
            </a:endParaRPr>
          </a:p>
        </p:txBody>
      </p:sp>
      <p:grpSp>
        <p:nvGrpSpPr>
          <p:cNvPr id="35" name="그룹 34"/>
          <p:cNvGrpSpPr/>
          <p:nvPr/>
        </p:nvGrpSpPr>
        <p:grpSpPr>
          <a:xfrm>
            <a:off x="3707362" y="3255049"/>
            <a:ext cx="240772" cy="215444"/>
            <a:chOff x="292829" y="1695755"/>
            <a:chExt cx="240772" cy="215444"/>
          </a:xfrm>
        </p:grpSpPr>
        <p:sp>
          <p:nvSpPr>
            <p:cNvPr id="36" name="타원 35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7" name="TextBox 96"/>
            <p:cNvSpPr txBox="1"/>
            <p:nvPr/>
          </p:nvSpPr>
          <p:spPr>
            <a:xfrm>
              <a:off x="292829" y="1695755"/>
              <a:ext cx="241703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38" name="그룹 37"/>
          <p:cNvGrpSpPr/>
          <p:nvPr/>
        </p:nvGrpSpPr>
        <p:grpSpPr>
          <a:xfrm>
            <a:off x="7291450" y="4144160"/>
            <a:ext cx="240772" cy="215444"/>
            <a:chOff x="292829" y="1695755"/>
            <a:chExt cx="240772" cy="215444"/>
          </a:xfrm>
        </p:grpSpPr>
        <p:sp>
          <p:nvSpPr>
            <p:cNvPr id="39" name="타원 38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0" name="TextBox 96"/>
            <p:cNvSpPr txBox="1"/>
            <p:nvPr/>
          </p:nvSpPr>
          <p:spPr>
            <a:xfrm>
              <a:off x="292829" y="1695755"/>
              <a:ext cx="248540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</a:p>
          </p:txBody>
        </p:sp>
      </p:grpSp>
      <p:grpSp>
        <p:nvGrpSpPr>
          <p:cNvPr id="41" name="그룹 40"/>
          <p:cNvGrpSpPr/>
          <p:nvPr/>
        </p:nvGrpSpPr>
        <p:grpSpPr>
          <a:xfrm>
            <a:off x="7727912" y="4138686"/>
            <a:ext cx="240772" cy="215444"/>
            <a:chOff x="292829" y="1695755"/>
            <a:chExt cx="240772" cy="215444"/>
          </a:xfrm>
        </p:grpSpPr>
        <p:sp>
          <p:nvSpPr>
            <p:cNvPr id="42" name="타원 41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3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</a:p>
          </p:txBody>
        </p:sp>
      </p:grpSp>
      <p:graphicFrame>
        <p:nvGraphicFramePr>
          <p:cNvPr id="5124" name="표 5123"/>
          <p:cNvGraphicFramePr/>
          <p:nvPr/>
        </p:nvGraphicFramePr>
        <p:xfrm>
          <a:off x="1524000" y="0"/>
          <a:ext cx="6369353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97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62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13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주 관리자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주 관리자 고객관리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FAQ </a:t>
                      </a: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수정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표 29"/>
          <p:cNvGraphicFramePr>
            <a:graphicFrameLocks noGrp="1"/>
          </p:cNvGraphicFramePr>
          <p:nvPr/>
        </p:nvGraphicFramePr>
        <p:xfrm>
          <a:off x="8472263" y="3096"/>
          <a:ext cx="2111351" cy="40044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FAQ </a:t>
                      </a: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유형</a:t>
                      </a: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주제를</a:t>
                      </a: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선택한다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질문 제목을 입력</a:t>
                      </a:r>
                      <a:endParaRPr lang="en-US" altLang="ko-KR" sz="800" baseline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질문 답변을 입력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취소 버튼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등록 버튼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FAQ </a:t>
                      </a: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게시 글을 등록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</a:t>
                      </a: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취소 할 수 있는 화면이다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 </a:t>
                      </a: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유형을 선택할 수 있다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pSp>
        <p:nvGrpSpPr>
          <p:cNvPr id="104" name="그룹 103"/>
          <p:cNvGrpSpPr/>
          <p:nvPr/>
        </p:nvGrpSpPr>
        <p:grpSpPr>
          <a:xfrm>
            <a:off x="1568516" y="1772816"/>
            <a:ext cx="6831740" cy="4392488"/>
            <a:chOff x="0" y="1363611"/>
            <a:chExt cx="9053116" cy="4666067"/>
          </a:xfrm>
        </p:grpSpPr>
        <p:pic>
          <p:nvPicPr>
            <p:cNvPr id="105" name="Picture 2"/>
            <p:cNvPicPr>
              <a:picLocks noChangeAspect="1" noChangeArrowheads="1"/>
            </p:cNvPicPr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0" y="1363611"/>
              <a:ext cx="9053116" cy="4653136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106" name="직사각형 105"/>
            <p:cNvSpPr/>
            <p:nvPr/>
          </p:nvSpPr>
          <p:spPr>
            <a:xfrm>
              <a:off x="5823" y="1372079"/>
              <a:ext cx="1763688" cy="4656972"/>
            </a:xfrm>
            <a:prstGeom prst="rect">
              <a:avLst/>
            </a:prstGeom>
            <a:solidFill>
              <a:srgbClr val="343A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1814568" y="1772816"/>
              <a:ext cx="7238548" cy="4256862"/>
            </a:xfrm>
            <a:prstGeom prst="rect">
              <a:avLst/>
            </a:prstGeom>
            <a:solidFill>
              <a:srgbClr val="F4F6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1907704" y="1412776"/>
              <a:ext cx="7056784" cy="2866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pic>
        <p:nvPicPr>
          <p:cNvPr id="112" name="그림 111"/>
          <p:cNvPicPr>
            <a:picLocks noChangeAspect="1"/>
          </p:cNvPicPr>
          <p:nvPr/>
        </p:nvPicPr>
        <p:blipFill rotWithShape="1">
          <a:blip r:embed="rId3"/>
          <a:srcRect l="36090" t="1640" r="35830" b="89530"/>
          <a:stretch>
            <a:fillRect/>
          </a:stretch>
        </p:blipFill>
        <p:spPr>
          <a:xfrm>
            <a:off x="4655840" y="1785011"/>
            <a:ext cx="1759100" cy="34784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591931" y="2545159"/>
            <a:ext cx="13309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지점관리</a:t>
            </a:r>
          </a:p>
        </p:txBody>
      </p:sp>
      <p:sp>
        <p:nvSpPr>
          <p:cNvPr id="117" name="TextBox 116"/>
          <p:cNvSpPr txBox="1"/>
          <p:nvPr/>
        </p:nvSpPr>
        <p:spPr>
          <a:xfrm>
            <a:off x="1591931" y="2924944"/>
            <a:ext cx="1330929" cy="2640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영화관리</a:t>
            </a:r>
          </a:p>
        </p:txBody>
      </p:sp>
      <p:sp>
        <p:nvSpPr>
          <p:cNvPr id="148" name="TextBox 147"/>
          <p:cNvSpPr txBox="1"/>
          <p:nvPr/>
        </p:nvSpPr>
        <p:spPr>
          <a:xfrm>
            <a:off x="1591931" y="3277707"/>
            <a:ext cx="1330929" cy="263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고객관리</a:t>
            </a:r>
          </a:p>
        </p:txBody>
      </p:sp>
      <p:sp>
        <p:nvSpPr>
          <p:cNvPr id="149" name="TextBox 148"/>
          <p:cNvSpPr txBox="1"/>
          <p:nvPr/>
        </p:nvSpPr>
        <p:spPr>
          <a:xfrm>
            <a:off x="1591931" y="4593974"/>
            <a:ext cx="13309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이벤트관리</a:t>
            </a:r>
          </a:p>
        </p:txBody>
      </p:sp>
      <p:sp>
        <p:nvSpPr>
          <p:cNvPr id="150" name="TextBox 149"/>
          <p:cNvSpPr txBox="1"/>
          <p:nvPr/>
        </p:nvSpPr>
        <p:spPr>
          <a:xfrm>
            <a:off x="1591931" y="4980664"/>
            <a:ext cx="1330929" cy="2657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스토어관리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568516" y="3588700"/>
            <a:ext cx="13543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000">
                <a:solidFill>
                  <a:schemeClr val="bg1">
                    <a:lumMod val="65000"/>
                  </a:schemeClr>
                </a:solidFill>
              </a:rPr>
              <a:t>   공지사항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568516" y="3826045"/>
            <a:ext cx="1354344" cy="246221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000">
                <a:solidFill>
                  <a:schemeClr val="bg1">
                    <a:lumMod val="65000"/>
                  </a:schemeClr>
                </a:solidFill>
              </a:rPr>
              <a:t>   FAQ</a:t>
            </a:r>
            <a:endParaRPr lang="ko-KR" altLang="en-US" sz="100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568516" y="4072266"/>
            <a:ext cx="13543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000">
                <a:solidFill>
                  <a:schemeClr val="bg1">
                    <a:lumMod val="65000"/>
                  </a:schemeClr>
                </a:solidFill>
              </a:rPr>
              <a:t>   1:1 </a:t>
            </a:r>
            <a:r>
              <a:rPr lang="ko-KR" altLang="en-US" sz="1000">
                <a:solidFill>
                  <a:schemeClr val="bg1">
                    <a:lumMod val="65000"/>
                  </a:schemeClr>
                </a:solidFill>
              </a:rPr>
              <a:t>문의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568516" y="4297378"/>
            <a:ext cx="1354344" cy="2346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000">
                <a:solidFill>
                  <a:schemeClr val="bg1">
                    <a:lumMod val="65000"/>
                  </a:schemeClr>
                </a:solidFill>
              </a:rPr>
              <a:t>   회원목록</a:t>
            </a:r>
          </a:p>
        </p:txBody>
      </p:sp>
      <p:sp>
        <p:nvSpPr>
          <p:cNvPr id="33" name="직사각형 32"/>
          <p:cNvSpPr/>
          <p:nvPr/>
        </p:nvSpPr>
        <p:spPr>
          <a:xfrm>
            <a:off x="3071664" y="2276872"/>
            <a:ext cx="1512168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600">
                <a:solidFill>
                  <a:schemeClr val="tx1"/>
                </a:solidFill>
              </a:rPr>
              <a:t>FAQ </a:t>
            </a:r>
            <a:r>
              <a:rPr lang="ko-KR" altLang="en-US" sz="1600">
                <a:solidFill>
                  <a:schemeClr val="tx1"/>
                </a:solidFill>
              </a:rPr>
              <a:t>등록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7849126" y="5726832"/>
            <a:ext cx="405239" cy="230832"/>
          </a:xfrm>
          <a:prstGeom prst="rect">
            <a:avLst/>
          </a:prstGeom>
          <a:solidFill>
            <a:srgbClr val="343A40"/>
          </a:solidFill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900">
                <a:solidFill>
                  <a:schemeClr val="bg1"/>
                </a:solidFill>
              </a:rPr>
              <a:t>등록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7400836" y="5726832"/>
            <a:ext cx="405853" cy="230832"/>
          </a:xfrm>
          <a:prstGeom prst="rect">
            <a:avLst/>
          </a:prstGeom>
          <a:solidFill>
            <a:srgbClr val="343A40"/>
          </a:solidFill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900">
                <a:solidFill>
                  <a:schemeClr val="bg1"/>
                </a:solidFill>
              </a:rPr>
              <a:t>취소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3368080" y="3155464"/>
            <a:ext cx="62607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00">
                <a:solidFill>
                  <a:schemeClr val="tx1"/>
                </a:solidFill>
              </a:rPr>
              <a:t>질문</a:t>
            </a:r>
          </a:p>
        </p:txBody>
      </p:sp>
      <p:sp>
        <p:nvSpPr>
          <p:cNvPr id="37" name="직사각형 36"/>
          <p:cNvSpPr/>
          <p:nvPr/>
        </p:nvSpPr>
        <p:spPr>
          <a:xfrm>
            <a:off x="3368080" y="2819022"/>
            <a:ext cx="62607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00">
                <a:solidFill>
                  <a:schemeClr val="tx1"/>
                </a:solidFill>
              </a:rPr>
              <a:t>유형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4160168" y="2850772"/>
            <a:ext cx="4032448" cy="246221"/>
          </a:xfrm>
          <a:prstGeom prst="rect">
            <a:avLst/>
          </a:prstGeom>
          <a:solidFill>
            <a:srgbClr val="F4F6F9"/>
          </a:solidFill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선택                                                                              ▼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4160168" y="3187888"/>
            <a:ext cx="4032448" cy="246221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00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4160168" y="3515033"/>
            <a:ext cx="4032448" cy="18720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00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3368080" y="3515034"/>
            <a:ext cx="62607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00">
                <a:solidFill>
                  <a:schemeClr val="tx1"/>
                </a:solidFill>
              </a:rPr>
              <a:t>답변</a:t>
            </a:r>
          </a:p>
        </p:txBody>
      </p:sp>
      <p:grpSp>
        <p:nvGrpSpPr>
          <p:cNvPr id="29" name="그룹 28"/>
          <p:cNvGrpSpPr/>
          <p:nvPr/>
        </p:nvGrpSpPr>
        <p:grpSpPr>
          <a:xfrm>
            <a:off x="3247694" y="2865434"/>
            <a:ext cx="240772" cy="215444"/>
            <a:chOff x="292829" y="1695755"/>
            <a:chExt cx="240772" cy="215444"/>
          </a:xfrm>
        </p:grpSpPr>
        <p:sp>
          <p:nvSpPr>
            <p:cNvPr id="31" name="타원 30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2" name="TextBox 96"/>
            <p:cNvSpPr txBox="1"/>
            <p:nvPr/>
          </p:nvSpPr>
          <p:spPr>
            <a:xfrm>
              <a:off x="292829" y="1695755"/>
              <a:ext cx="244171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42" name="그룹 41"/>
          <p:cNvGrpSpPr/>
          <p:nvPr/>
        </p:nvGrpSpPr>
        <p:grpSpPr>
          <a:xfrm>
            <a:off x="3248530" y="3203276"/>
            <a:ext cx="240772" cy="215444"/>
            <a:chOff x="292829" y="1695755"/>
            <a:chExt cx="240772" cy="215444"/>
          </a:xfrm>
        </p:grpSpPr>
        <p:sp>
          <p:nvSpPr>
            <p:cNvPr id="43" name="타원 42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4" name="TextBox 96"/>
            <p:cNvSpPr txBox="1"/>
            <p:nvPr/>
          </p:nvSpPr>
          <p:spPr>
            <a:xfrm>
              <a:off x="292829" y="1695755"/>
              <a:ext cx="243335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</a:p>
          </p:txBody>
        </p:sp>
      </p:grpSp>
      <p:grpSp>
        <p:nvGrpSpPr>
          <p:cNvPr id="45" name="그룹 44"/>
          <p:cNvGrpSpPr/>
          <p:nvPr/>
        </p:nvGrpSpPr>
        <p:grpSpPr>
          <a:xfrm>
            <a:off x="3243003" y="3538773"/>
            <a:ext cx="240772" cy="215444"/>
            <a:chOff x="292829" y="1695755"/>
            <a:chExt cx="240772" cy="215444"/>
          </a:xfrm>
        </p:grpSpPr>
        <p:sp>
          <p:nvSpPr>
            <p:cNvPr id="46" name="타원 45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7" name="TextBox 96"/>
            <p:cNvSpPr txBox="1"/>
            <p:nvPr/>
          </p:nvSpPr>
          <p:spPr>
            <a:xfrm>
              <a:off x="292829" y="1695755"/>
              <a:ext cx="248861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</a:p>
          </p:txBody>
        </p:sp>
      </p:grpSp>
      <p:grpSp>
        <p:nvGrpSpPr>
          <p:cNvPr id="48" name="그룹 47"/>
          <p:cNvGrpSpPr/>
          <p:nvPr/>
        </p:nvGrpSpPr>
        <p:grpSpPr>
          <a:xfrm>
            <a:off x="7488199" y="5467957"/>
            <a:ext cx="240772" cy="215444"/>
            <a:chOff x="292829" y="1695755"/>
            <a:chExt cx="240772" cy="215444"/>
          </a:xfrm>
        </p:grpSpPr>
        <p:sp>
          <p:nvSpPr>
            <p:cNvPr id="49" name="타원 48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0" name="TextBox 96"/>
            <p:cNvSpPr txBox="1"/>
            <p:nvPr/>
          </p:nvSpPr>
          <p:spPr>
            <a:xfrm>
              <a:off x="292829" y="1695755"/>
              <a:ext cx="242291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4</a:t>
              </a:r>
            </a:p>
          </p:txBody>
        </p:sp>
      </p:grpSp>
      <p:grpSp>
        <p:nvGrpSpPr>
          <p:cNvPr id="51" name="그룹 50"/>
          <p:cNvGrpSpPr/>
          <p:nvPr/>
        </p:nvGrpSpPr>
        <p:grpSpPr>
          <a:xfrm>
            <a:off x="7936489" y="5456141"/>
            <a:ext cx="240772" cy="215444"/>
            <a:chOff x="292829" y="1695755"/>
            <a:chExt cx="240772" cy="215444"/>
          </a:xfrm>
        </p:grpSpPr>
        <p:sp>
          <p:nvSpPr>
            <p:cNvPr id="52" name="타원 51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3" name="TextBox 96"/>
            <p:cNvSpPr txBox="1"/>
            <p:nvPr/>
          </p:nvSpPr>
          <p:spPr>
            <a:xfrm>
              <a:off x="292829" y="1695755"/>
              <a:ext cx="241676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5</a:t>
              </a:r>
            </a:p>
          </p:txBody>
        </p:sp>
      </p:grpSp>
      <p:graphicFrame>
        <p:nvGraphicFramePr>
          <p:cNvPr id="151" name="표 150"/>
          <p:cNvGraphicFramePr/>
          <p:nvPr/>
        </p:nvGraphicFramePr>
        <p:xfrm>
          <a:off x="1524000" y="0"/>
          <a:ext cx="6369353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97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62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13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주 관리자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주 관리자 고객관리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FAQ </a:t>
                      </a: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등록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표 29"/>
          <p:cNvGraphicFramePr>
            <a:graphicFrameLocks noGrp="1"/>
          </p:cNvGraphicFramePr>
          <p:nvPr/>
        </p:nvGraphicFramePr>
        <p:xfrm>
          <a:off x="8472263" y="3096"/>
          <a:ext cx="2111351" cy="36093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1:1 </a:t>
                      </a: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문의 리스트 목록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문의 유형을 선택 할 수 있다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en-US" altLang="ko-KR" sz="800" baseline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답변 전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</a:t>
                      </a: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후 상태</a:t>
                      </a: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선택 가능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문의 상세 클릭 가능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고객관리 하위 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1:1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문의 메뉴이다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 </a:t>
                      </a: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문의 유형과 답변 상태를 선택할 수 있으며 게시 글을 클릭할 수 있다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pSp>
        <p:nvGrpSpPr>
          <p:cNvPr id="104" name="그룹 103"/>
          <p:cNvGrpSpPr/>
          <p:nvPr/>
        </p:nvGrpSpPr>
        <p:grpSpPr>
          <a:xfrm>
            <a:off x="1568516" y="1772816"/>
            <a:ext cx="6831740" cy="4176464"/>
            <a:chOff x="0" y="1363611"/>
            <a:chExt cx="9053116" cy="4666067"/>
          </a:xfrm>
        </p:grpSpPr>
        <p:pic>
          <p:nvPicPr>
            <p:cNvPr id="105" name="Picture 2"/>
            <p:cNvPicPr>
              <a:picLocks noChangeAspect="1" noChangeArrowheads="1"/>
            </p:cNvPicPr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0" y="1363611"/>
              <a:ext cx="9053116" cy="4653136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106" name="직사각형 105"/>
            <p:cNvSpPr/>
            <p:nvPr/>
          </p:nvSpPr>
          <p:spPr>
            <a:xfrm>
              <a:off x="5823" y="1372079"/>
              <a:ext cx="1763688" cy="4656972"/>
            </a:xfrm>
            <a:prstGeom prst="rect">
              <a:avLst/>
            </a:prstGeom>
            <a:solidFill>
              <a:srgbClr val="343A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1814568" y="1772816"/>
              <a:ext cx="7238548" cy="4256862"/>
            </a:xfrm>
            <a:prstGeom prst="rect">
              <a:avLst/>
            </a:prstGeom>
            <a:solidFill>
              <a:srgbClr val="F4F6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1907704" y="1412776"/>
              <a:ext cx="7056784" cy="2866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pic>
        <p:nvPicPr>
          <p:cNvPr id="112" name="그림 111"/>
          <p:cNvPicPr>
            <a:picLocks noChangeAspect="1"/>
          </p:cNvPicPr>
          <p:nvPr/>
        </p:nvPicPr>
        <p:blipFill rotWithShape="1">
          <a:blip r:embed="rId3"/>
          <a:srcRect l="36090" t="1640" r="35830" b="89530"/>
          <a:stretch>
            <a:fillRect/>
          </a:stretch>
        </p:blipFill>
        <p:spPr>
          <a:xfrm>
            <a:off x="4655840" y="1785011"/>
            <a:ext cx="1759100" cy="34784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591931" y="2545159"/>
            <a:ext cx="13309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지점관리</a:t>
            </a:r>
          </a:p>
        </p:txBody>
      </p:sp>
      <p:sp>
        <p:nvSpPr>
          <p:cNvPr id="117" name="TextBox 116"/>
          <p:cNvSpPr txBox="1"/>
          <p:nvPr/>
        </p:nvSpPr>
        <p:spPr>
          <a:xfrm>
            <a:off x="1591931" y="2924944"/>
            <a:ext cx="1330929" cy="2640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영화관리</a:t>
            </a:r>
          </a:p>
        </p:txBody>
      </p:sp>
      <p:sp>
        <p:nvSpPr>
          <p:cNvPr id="148" name="TextBox 147"/>
          <p:cNvSpPr txBox="1"/>
          <p:nvPr/>
        </p:nvSpPr>
        <p:spPr>
          <a:xfrm>
            <a:off x="1591931" y="3277707"/>
            <a:ext cx="1330929" cy="263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고객관리</a:t>
            </a:r>
          </a:p>
        </p:txBody>
      </p:sp>
      <p:sp>
        <p:nvSpPr>
          <p:cNvPr id="149" name="TextBox 148"/>
          <p:cNvSpPr txBox="1"/>
          <p:nvPr/>
        </p:nvSpPr>
        <p:spPr>
          <a:xfrm>
            <a:off x="1591931" y="4593974"/>
            <a:ext cx="13309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이벤트관리</a:t>
            </a:r>
          </a:p>
        </p:txBody>
      </p:sp>
      <p:sp>
        <p:nvSpPr>
          <p:cNvPr id="150" name="TextBox 149"/>
          <p:cNvSpPr txBox="1"/>
          <p:nvPr/>
        </p:nvSpPr>
        <p:spPr>
          <a:xfrm>
            <a:off x="1591931" y="4980664"/>
            <a:ext cx="1330929" cy="2657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스토어관리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568516" y="3588700"/>
            <a:ext cx="13543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000">
                <a:solidFill>
                  <a:schemeClr val="bg1">
                    <a:lumMod val="65000"/>
                  </a:schemeClr>
                </a:solidFill>
              </a:rPr>
              <a:t>   공지사항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568516" y="3826045"/>
            <a:ext cx="13543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000">
                <a:solidFill>
                  <a:schemeClr val="bg1">
                    <a:lumMod val="65000"/>
                  </a:schemeClr>
                </a:solidFill>
              </a:rPr>
              <a:t>   FAQ</a:t>
            </a:r>
            <a:endParaRPr lang="ko-KR" altLang="en-US" sz="100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568516" y="4072266"/>
            <a:ext cx="1354344" cy="246221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000">
                <a:solidFill>
                  <a:schemeClr val="bg1">
                    <a:lumMod val="65000"/>
                  </a:schemeClr>
                </a:solidFill>
              </a:rPr>
              <a:t>   1:1 </a:t>
            </a:r>
            <a:r>
              <a:rPr lang="ko-KR" altLang="en-US" sz="1000">
                <a:solidFill>
                  <a:schemeClr val="bg1">
                    <a:lumMod val="65000"/>
                  </a:schemeClr>
                </a:solidFill>
              </a:rPr>
              <a:t>문의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568516" y="4297378"/>
            <a:ext cx="1354344" cy="2346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000">
                <a:solidFill>
                  <a:schemeClr val="bg1">
                    <a:lumMod val="65000"/>
                  </a:schemeClr>
                </a:solidFill>
              </a:rPr>
              <a:t>   회원목록</a:t>
            </a:r>
          </a:p>
        </p:txBody>
      </p:sp>
      <p:pic>
        <p:nvPicPr>
          <p:cNvPr id="21" name="Picture 2"/>
          <p:cNvPicPr>
            <a:picLocks noChangeAspect="1" noChangeArrowheads="1"/>
          </p:cNvPicPr>
          <p:nvPr/>
        </p:nvPicPr>
        <p:blipFill rotWithShape="1">
          <a:blip r:embed="rId4"/>
          <a:srcRect l="80920" t="24050" r="14670" b="8950"/>
          <a:stretch>
            <a:fillRect/>
          </a:stretch>
        </p:blipFill>
        <p:spPr>
          <a:xfrm>
            <a:off x="3287688" y="3011502"/>
            <a:ext cx="4824536" cy="259715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2" name="직사각형 21"/>
          <p:cNvSpPr/>
          <p:nvPr/>
        </p:nvSpPr>
        <p:spPr>
          <a:xfrm>
            <a:off x="3071664" y="2276872"/>
            <a:ext cx="1512168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600">
                <a:solidFill>
                  <a:schemeClr val="tx1"/>
                </a:solidFill>
              </a:rPr>
              <a:t>1:1 </a:t>
            </a:r>
            <a:r>
              <a:rPr lang="ko-KR" altLang="en-US" sz="1600">
                <a:solidFill>
                  <a:schemeClr val="tx1"/>
                </a:solidFill>
              </a:rPr>
              <a:t>문의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096000" y="3075251"/>
            <a:ext cx="648072" cy="1899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700"/>
              <a:t>이름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553892" y="3075251"/>
            <a:ext cx="519884" cy="1899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700"/>
              <a:t>유형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871864" y="3075251"/>
            <a:ext cx="519884" cy="1899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700"/>
              <a:t>제목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4072" y="3075251"/>
            <a:ext cx="648072" cy="1899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700"/>
              <a:t>문의일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287688" y="3284984"/>
            <a:ext cx="936104" cy="1897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700"/>
              <a:t>영화정보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3287688" y="3511755"/>
            <a:ext cx="93610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700"/>
              <a:t>회원 및 포인트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287688" y="3757672"/>
            <a:ext cx="93610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700"/>
              <a:t>예매</a:t>
            </a:r>
            <a:r>
              <a:rPr lang="en-US" altLang="ko-KR" sz="700"/>
              <a:t>/</a:t>
            </a:r>
            <a:r>
              <a:rPr lang="ko-KR" altLang="en-US" sz="700"/>
              <a:t>결제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3287688" y="4021033"/>
            <a:ext cx="936104" cy="1871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700"/>
              <a:t>이벤트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3287688" y="4226693"/>
            <a:ext cx="93610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700"/>
              <a:t>일반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3287688" y="4443571"/>
            <a:ext cx="93610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700"/>
              <a:t>제안</a:t>
            </a:r>
            <a:r>
              <a:rPr lang="en-US" altLang="ko-KR" sz="700"/>
              <a:t>/</a:t>
            </a:r>
            <a:r>
              <a:rPr lang="ko-KR" altLang="en-US" sz="700"/>
              <a:t>건의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7447880" y="3075251"/>
            <a:ext cx="648072" cy="1899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700"/>
              <a:t>답변상태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3287688" y="4684886"/>
            <a:ext cx="936104" cy="1900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700"/>
              <a:t>영화정보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3287688" y="4917214"/>
            <a:ext cx="93610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700"/>
              <a:t>영화정보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3287688" y="5126324"/>
            <a:ext cx="936104" cy="186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700"/>
              <a:t>예매</a:t>
            </a:r>
            <a:r>
              <a:rPr lang="en-US" altLang="ko-KR" sz="700"/>
              <a:t>/</a:t>
            </a:r>
            <a:r>
              <a:rPr lang="ko-KR" altLang="en-US" sz="700"/>
              <a:t>결제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3287688" y="5339079"/>
            <a:ext cx="93610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700"/>
              <a:t>회원 및 포인트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4223792" y="4027383"/>
            <a:ext cx="1552659" cy="19028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700"/>
              <a:t>[DW</a:t>
            </a:r>
            <a:r>
              <a:rPr lang="ko-KR" altLang="en-US" sz="700"/>
              <a:t>시네마</a:t>
            </a:r>
            <a:r>
              <a:rPr lang="en-US" altLang="ko-KR" sz="700"/>
              <a:t>] </a:t>
            </a:r>
            <a:r>
              <a:rPr lang="ko-KR" altLang="en-US" sz="700"/>
              <a:t>이벤트 문의드립니다</a:t>
            </a:r>
            <a:r>
              <a:rPr lang="en-US" altLang="ko-KR" sz="700"/>
              <a:t>.</a:t>
            </a:r>
            <a:endParaRPr lang="ko-KR" altLang="en-US" sz="700"/>
          </a:p>
        </p:txBody>
      </p:sp>
      <p:sp>
        <p:nvSpPr>
          <p:cNvPr id="40" name="TextBox 39"/>
          <p:cNvSpPr txBox="1"/>
          <p:nvPr/>
        </p:nvSpPr>
        <p:spPr>
          <a:xfrm>
            <a:off x="4223792" y="3767832"/>
            <a:ext cx="1872208" cy="20005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700"/>
              <a:t>[DW</a:t>
            </a:r>
            <a:r>
              <a:rPr lang="ko-KR" altLang="en-US" sz="700"/>
              <a:t>시네마</a:t>
            </a:r>
            <a:r>
              <a:rPr lang="en-US" altLang="ko-KR" sz="700"/>
              <a:t>] </a:t>
            </a:r>
            <a:r>
              <a:rPr lang="ko-KR" altLang="en-US" sz="700"/>
              <a:t>스토어 구매 문의드립니다</a:t>
            </a:r>
            <a:r>
              <a:rPr lang="en-US" altLang="ko-KR" sz="700"/>
              <a:t>.</a:t>
            </a:r>
            <a:endParaRPr lang="ko-KR" altLang="en-US" sz="700"/>
          </a:p>
        </p:txBody>
      </p:sp>
      <p:sp>
        <p:nvSpPr>
          <p:cNvPr id="41" name="TextBox 40"/>
          <p:cNvSpPr txBox="1"/>
          <p:nvPr/>
        </p:nvSpPr>
        <p:spPr>
          <a:xfrm>
            <a:off x="4223792" y="5141411"/>
            <a:ext cx="1872208" cy="20005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700"/>
              <a:t>[DW</a:t>
            </a:r>
            <a:r>
              <a:rPr lang="ko-KR" altLang="en-US" sz="700"/>
              <a:t>시네마</a:t>
            </a:r>
            <a:r>
              <a:rPr lang="en-US" altLang="ko-KR" sz="700"/>
              <a:t>] </a:t>
            </a:r>
            <a:r>
              <a:rPr lang="ko-KR" altLang="en-US" sz="700"/>
              <a:t>환불 문의드립니다</a:t>
            </a:r>
            <a:r>
              <a:rPr lang="en-US" altLang="ko-KR" sz="700"/>
              <a:t>.</a:t>
            </a:r>
            <a:endParaRPr lang="ko-KR" altLang="en-US" sz="700"/>
          </a:p>
        </p:txBody>
      </p:sp>
      <p:sp>
        <p:nvSpPr>
          <p:cNvPr id="42" name="TextBox 41"/>
          <p:cNvSpPr txBox="1"/>
          <p:nvPr/>
        </p:nvSpPr>
        <p:spPr>
          <a:xfrm>
            <a:off x="4223792" y="5351085"/>
            <a:ext cx="1872208" cy="20005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700"/>
              <a:t>[DW</a:t>
            </a:r>
            <a:r>
              <a:rPr lang="ko-KR" altLang="en-US" sz="700"/>
              <a:t>시네마</a:t>
            </a:r>
            <a:r>
              <a:rPr lang="en-US" altLang="ko-KR" sz="700"/>
              <a:t>] </a:t>
            </a:r>
            <a:r>
              <a:rPr lang="ko-KR" altLang="en-US" sz="700"/>
              <a:t>포인트 문의드립니다</a:t>
            </a:r>
            <a:r>
              <a:rPr lang="en-US" altLang="ko-KR" sz="700"/>
              <a:t>.</a:t>
            </a:r>
            <a:endParaRPr lang="ko-KR" altLang="en-US" sz="700"/>
          </a:p>
        </p:txBody>
      </p:sp>
      <p:sp>
        <p:nvSpPr>
          <p:cNvPr id="43" name="TextBox 42"/>
          <p:cNvSpPr txBox="1"/>
          <p:nvPr/>
        </p:nvSpPr>
        <p:spPr>
          <a:xfrm>
            <a:off x="4223792" y="4912687"/>
            <a:ext cx="1872208" cy="20005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700"/>
              <a:t>[DW</a:t>
            </a:r>
            <a:r>
              <a:rPr lang="ko-KR" altLang="en-US" sz="700"/>
              <a:t>시네마</a:t>
            </a:r>
            <a:r>
              <a:rPr lang="en-US" altLang="ko-KR" sz="700"/>
              <a:t>]</a:t>
            </a:r>
            <a:r>
              <a:rPr lang="ko-KR" altLang="en-US" sz="700"/>
              <a:t> 영화 문의드립니다</a:t>
            </a:r>
            <a:r>
              <a:rPr lang="en-US" altLang="ko-KR" sz="700"/>
              <a:t>.</a:t>
            </a:r>
            <a:endParaRPr lang="ko-KR" altLang="en-US" sz="700"/>
          </a:p>
        </p:txBody>
      </p:sp>
      <p:sp>
        <p:nvSpPr>
          <p:cNvPr id="44" name="TextBox 43"/>
          <p:cNvSpPr txBox="1"/>
          <p:nvPr/>
        </p:nvSpPr>
        <p:spPr>
          <a:xfrm>
            <a:off x="4223792" y="3516977"/>
            <a:ext cx="1872208" cy="20005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700"/>
              <a:t>[DW</a:t>
            </a:r>
            <a:r>
              <a:rPr lang="ko-KR" altLang="en-US" sz="700"/>
              <a:t>시네마</a:t>
            </a:r>
            <a:r>
              <a:rPr lang="en-US" altLang="ko-KR" sz="700"/>
              <a:t>] </a:t>
            </a:r>
            <a:r>
              <a:rPr lang="ko-KR" altLang="en-US" sz="700"/>
              <a:t>포인트 문의드립니다</a:t>
            </a:r>
            <a:r>
              <a:rPr lang="en-US" altLang="ko-KR" sz="700"/>
              <a:t>.</a:t>
            </a:r>
            <a:endParaRPr lang="ko-KR" altLang="en-US" sz="700"/>
          </a:p>
        </p:txBody>
      </p:sp>
      <p:sp>
        <p:nvSpPr>
          <p:cNvPr id="45" name="TextBox 44"/>
          <p:cNvSpPr txBox="1"/>
          <p:nvPr/>
        </p:nvSpPr>
        <p:spPr>
          <a:xfrm>
            <a:off x="4223792" y="4684886"/>
            <a:ext cx="1872208" cy="19000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700"/>
              <a:t>[DW</a:t>
            </a:r>
            <a:r>
              <a:rPr lang="ko-KR" altLang="en-US" sz="700"/>
              <a:t>시네마</a:t>
            </a:r>
            <a:r>
              <a:rPr lang="en-US" altLang="ko-KR" sz="700"/>
              <a:t>]</a:t>
            </a:r>
            <a:r>
              <a:rPr lang="ko-KR" altLang="en-US" sz="700"/>
              <a:t> 영화 문의드립니다</a:t>
            </a:r>
            <a:r>
              <a:rPr lang="en-US" altLang="ko-KR" sz="700"/>
              <a:t>.</a:t>
            </a:r>
            <a:endParaRPr lang="ko-KR" altLang="en-US" sz="700"/>
          </a:p>
        </p:txBody>
      </p:sp>
      <p:sp>
        <p:nvSpPr>
          <p:cNvPr id="46" name="TextBox 45"/>
          <p:cNvSpPr txBox="1"/>
          <p:nvPr/>
        </p:nvSpPr>
        <p:spPr>
          <a:xfrm>
            <a:off x="4223792" y="3284984"/>
            <a:ext cx="1872208" cy="18973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700"/>
              <a:t>[DW</a:t>
            </a:r>
            <a:r>
              <a:rPr lang="ko-KR" altLang="en-US" sz="700"/>
              <a:t>시네마</a:t>
            </a:r>
            <a:r>
              <a:rPr lang="en-US" altLang="ko-KR" sz="700"/>
              <a:t>]</a:t>
            </a:r>
            <a:r>
              <a:rPr lang="ko-KR" altLang="en-US" sz="700"/>
              <a:t> 영화 문의드립니다</a:t>
            </a:r>
            <a:r>
              <a:rPr lang="en-US" altLang="ko-KR" sz="700"/>
              <a:t>.</a:t>
            </a:r>
            <a:endParaRPr lang="ko-KR" altLang="en-US" sz="700"/>
          </a:p>
        </p:txBody>
      </p:sp>
      <p:sp>
        <p:nvSpPr>
          <p:cNvPr id="47" name="TextBox 46"/>
          <p:cNvSpPr txBox="1"/>
          <p:nvPr/>
        </p:nvSpPr>
        <p:spPr>
          <a:xfrm>
            <a:off x="4223792" y="4453081"/>
            <a:ext cx="1872208" cy="20005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700"/>
              <a:t>[DW</a:t>
            </a:r>
            <a:r>
              <a:rPr lang="ko-KR" altLang="en-US" sz="700"/>
              <a:t>시네마</a:t>
            </a:r>
            <a:r>
              <a:rPr lang="en-US" altLang="ko-KR" sz="700"/>
              <a:t>]</a:t>
            </a:r>
            <a:r>
              <a:rPr lang="ko-KR" altLang="en-US" sz="700"/>
              <a:t> 영화 건의드립니다</a:t>
            </a:r>
            <a:r>
              <a:rPr lang="en-US" altLang="ko-KR" sz="700"/>
              <a:t>.</a:t>
            </a:r>
            <a:endParaRPr lang="ko-KR" altLang="en-US" sz="700"/>
          </a:p>
        </p:txBody>
      </p:sp>
      <p:sp>
        <p:nvSpPr>
          <p:cNvPr id="48" name="TextBox 47"/>
          <p:cNvSpPr txBox="1"/>
          <p:nvPr/>
        </p:nvSpPr>
        <p:spPr>
          <a:xfrm>
            <a:off x="4223792" y="4243516"/>
            <a:ext cx="1872208" cy="20005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700"/>
              <a:t>[DW</a:t>
            </a:r>
            <a:r>
              <a:rPr lang="ko-KR" altLang="en-US" sz="700"/>
              <a:t>시네마</a:t>
            </a:r>
            <a:r>
              <a:rPr lang="en-US" altLang="ko-KR" sz="700"/>
              <a:t>] </a:t>
            </a:r>
            <a:r>
              <a:rPr lang="ko-KR" altLang="en-US" sz="700"/>
              <a:t>문의드립니다</a:t>
            </a:r>
            <a:r>
              <a:rPr lang="en-US" altLang="ko-KR" sz="700"/>
              <a:t>.</a:t>
            </a:r>
            <a:endParaRPr lang="ko-KR" altLang="en-US" sz="700"/>
          </a:p>
        </p:txBody>
      </p:sp>
      <p:sp>
        <p:nvSpPr>
          <p:cNvPr id="49" name="TextBox 48"/>
          <p:cNvSpPr txBox="1"/>
          <p:nvPr/>
        </p:nvSpPr>
        <p:spPr>
          <a:xfrm>
            <a:off x="6054900" y="3284984"/>
            <a:ext cx="473148" cy="18973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700"/>
              <a:t>홍길동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6054900" y="3511754"/>
            <a:ext cx="473148" cy="20005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700"/>
              <a:t>홍길동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6054900" y="3764528"/>
            <a:ext cx="473148" cy="20005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700"/>
              <a:t>홍길동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6054900" y="4027383"/>
            <a:ext cx="473148" cy="19028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700"/>
              <a:t>홍길동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6054900" y="4243426"/>
            <a:ext cx="473148" cy="20005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700"/>
              <a:t>홍길동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6054900" y="4468971"/>
            <a:ext cx="473148" cy="18684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700"/>
              <a:t>홍길동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6054900" y="4678536"/>
            <a:ext cx="473148" cy="18683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700"/>
              <a:t>홍길동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6054900" y="4912436"/>
            <a:ext cx="473148" cy="20005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700"/>
              <a:t>홍길동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6054900" y="5144492"/>
            <a:ext cx="473148" cy="18760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700"/>
              <a:t>홍길동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6054900" y="5354166"/>
            <a:ext cx="473148" cy="18747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700"/>
              <a:t>홍길동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6619106" y="3291334"/>
            <a:ext cx="696080" cy="20005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700"/>
              <a:t>2023-07-01</a:t>
            </a:r>
            <a:endParaRPr lang="ko-KR" altLang="en-US" sz="700"/>
          </a:p>
        </p:txBody>
      </p:sp>
      <p:sp>
        <p:nvSpPr>
          <p:cNvPr id="60" name="TextBox 59"/>
          <p:cNvSpPr txBox="1"/>
          <p:nvPr/>
        </p:nvSpPr>
        <p:spPr>
          <a:xfrm>
            <a:off x="6619106" y="3512661"/>
            <a:ext cx="696080" cy="20005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700"/>
              <a:t>2023-07-01</a:t>
            </a:r>
            <a:endParaRPr lang="ko-KR" altLang="en-US" sz="700"/>
          </a:p>
        </p:txBody>
      </p:sp>
      <p:sp>
        <p:nvSpPr>
          <p:cNvPr id="61" name="TextBox 60"/>
          <p:cNvSpPr txBox="1"/>
          <p:nvPr/>
        </p:nvSpPr>
        <p:spPr>
          <a:xfrm>
            <a:off x="6619106" y="3768782"/>
            <a:ext cx="696080" cy="20005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700"/>
              <a:t>2023-07-01</a:t>
            </a:r>
            <a:endParaRPr lang="ko-KR" altLang="en-US" sz="700"/>
          </a:p>
        </p:txBody>
      </p:sp>
      <p:sp>
        <p:nvSpPr>
          <p:cNvPr id="62" name="TextBox 61"/>
          <p:cNvSpPr txBox="1"/>
          <p:nvPr/>
        </p:nvSpPr>
        <p:spPr>
          <a:xfrm>
            <a:off x="6619106" y="4021859"/>
            <a:ext cx="696080" cy="20005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700"/>
              <a:t>2023-07-01</a:t>
            </a:r>
            <a:endParaRPr lang="ko-KR" altLang="en-US" sz="700"/>
          </a:p>
        </p:txBody>
      </p:sp>
      <p:sp>
        <p:nvSpPr>
          <p:cNvPr id="63" name="TextBox 62"/>
          <p:cNvSpPr txBox="1"/>
          <p:nvPr/>
        </p:nvSpPr>
        <p:spPr>
          <a:xfrm>
            <a:off x="6619106" y="4241204"/>
            <a:ext cx="696080" cy="20005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700"/>
              <a:t>2023-07-01</a:t>
            </a:r>
            <a:endParaRPr lang="ko-KR" altLang="en-US" sz="700"/>
          </a:p>
        </p:txBody>
      </p:sp>
      <p:sp>
        <p:nvSpPr>
          <p:cNvPr id="64" name="TextBox 63"/>
          <p:cNvSpPr txBox="1"/>
          <p:nvPr/>
        </p:nvSpPr>
        <p:spPr>
          <a:xfrm>
            <a:off x="6619106" y="4456181"/>
            <a:ext cx="696080" cy="19011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700"/>
              <a:t>2023-07-01</a:t>
            </a:r>
            <a:endParaRPr lang="ko-KR" altLang="en-US" sz="700"/>
          </a:p>
        </p:txBody>
      </p:sp>
      <p:sp>
        <p:nvSpPr>
          <p:cNvPr id="65" name="TextBox 64"/>
          <p:cNvSpPr txBox="1"/>
          <p:nvPr/>
        </p:nvSpPr>
        <p:spPr>
          <a:xfrm>
            <a:off x="6619106" y="4687746"/>
            <a:ext cx="696080" cy="18714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700"/>
              <a:t>2023-07-01</a:t>
            </a:r>
            <a:endParaRPr lang="ko-KR" altLang="en-US" sz="700"/>
          </a:p>
        </p:txBody>
      </p:sp>
      <p:sp>
        <p:nvSpPr>
          <p:cNvPr id="66" name="TextBox 65"/>
          <p:cNvSpPr txBox="1"/>
          <p:nvPr/>
        </p:nvSpPr>
        <p:spPr>
          <a:xfrm>
            <a:off x="6619106" y="4902723"/>
            <a:ext cx="696080" cy="20005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700"/>
              <a:t>2023-07-01</a:t>
            </a:r>
            <a:endParaRPr lang="ko-KR" altLang="en-US" sz="700"/>
          </a:p>
        </p:txBody>
      </p:sp>
      <p:sp>
        <p:nvSpPr>
          <p:cNvPr id="67" name="TextBox 66"/>
          <p:cNvSpPr txBox="1"/>
          <p:nvPr/>
        </p:nvSpPr>
        <p:spPr>
          <a:xfrm>
            <a:off x="6619106" y="5130452"/>
            <a:ext cx="696080" cy="20005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700"/>
              <a:t>2023-07-01</a:t>
            </a:r>
            <a:endParaRPr lang="ko-KR" altLang="en-US" sz="700"/>
          </a:p>
        </p:txBody>
      </p:sp>
      <p:sp>
        <p:nvSpPr>
          <p:cNvPr id="68" name="TextBox 67"/>
          <p:cNvSpPr txBox="1"/>
          <p:nvPr/>
        </p:nvSpPr>
        <p:spPr>
          <a:xfrm>
            <a:off x="6619106" y="5345429"/>
            <a:ext cx="696080" cy="18669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700"/>
              <a:t>2023-07-01</a:t>
            </a:r>
            <a:endParaRPr lang="ko-KR" altLang="en-US" sz="700"/>
          </a:p>
        </p:txBody>
      </p:sp>
      <p:sp>
        <p:nvSpPr>
          <p:cNvPr id="69" name="TextBox 68"/>
          <p:cNvSpPr txBox="1"/>
          <p:nvPr/>
        </p:nvSpPr>
        <p:spPr>
          <a:xfrm>
            <a:off x="7315186" y="5345429"/>
            <a:ext cx="696080" cy="18669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700"/>
              <a:t>2023-07-01</a:t>
            </a:r>
            <a:endParaRPr lang="ko-KR" altLang="en-US" sz="700"/>
          </a:p>
        </p:txBody>
      </p:sp>
      <p:sp>
        <p:nvSpPr>
          <p:cNvPr id="70" name="TextBox 69"/>
          <p:cNvSpPr txBox="1"/>
          <p:nvPr/>
        </p:nvSpPr>
        <p:spPr>
          <a:xfrm>
            <a:off x="7392144" y="5345429"/>
            <a:ext cx="696080" cy="18669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700"/>
              <a:t>답변완료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7392144" y="5142527"/>
            <a:ext cx="696080" cy="18956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700"/>
              <a:t>답변완료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7392144" y="4902675"/>
            <a:ext cx="696080" cy="20005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700"/>
              <a:t>답변완료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7392144" y="4687073"/>
            <a:ext cx="696080" cy="18782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700"/>
              <a:t>답변완료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7392144" y="4458445"/>
            <a:ext cx="696080" cy="18785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700"/>
              <a:t>답변완료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7392144" y="4249193"/>
            <a:ext cx="696080" cy="18755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700"/>
              <a:t>답변전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7392144" y="4024114"/>
            <a:ext cx="696080" cy="20005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700"/>
              <a:t>답변전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7392144" y="3775254"/>
            <a:ext cx="696080" cy="20005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700"/>
              <a:t>답변전</a:t>
            </a:r>
          </a:p>
        </p:txBody>
      </p:sp>
      <p:sp>
        <p:nvSpPr>
          <p:cNvPr id="85" name="TextBox 84"/>
          <p:cNvSpPr txBox="1"/>
          <p:nvPr/>
        </p:nvSpPr>
        <p:spPr>
          <a:xfrm>
            <a:off x="7392144" y="3506058"/>
            <a:ext cx="696080" cy="18773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700"/>
              <a:t>답변전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7392144" y="3290872"/>
            <a:ext cx="696080" cy="20005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700"/>
              <a:t>답변전</a:t>
            </a:r>
          </a:p>
        </p:txBody>
      </p:sp>
      <p:sp>
        <p:nvSpPr>
          <p:cNvPr id="88" name="직사각형 87"/>
          <p:cNvSpPr/>
          <p:nvPr/>
        </p:nvSpPr>
        <p:spPr>
          <a:xfrm>
            <a:off x="7224829" y="2784031"/>
            <a:ext cx="837237" cy="19967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900">
                <a:solidFill>
                  <a:schemeClr val="tx1"/>
                </a:solidFill>
              </a:rPr>
              <a:t>답변상태  ▼</a:t>
            </a:r>
          </a:p>
        </p:txBody>
      </p:sp>
      <p:sp>
        <p:nvSpPr>
          <p:cNvPr id="89" name="직사각형 88"/>
          <p:cNvSpPr/>
          <p:nvPr/>
        </p:nvSpPr>
        <p:spPr>
          <a:xfrm>
            <a:off x="6291474" y="2784031"/>
            <a:ext cx="837237" cy="19967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900">
                <a:solidFill>
                  <a:schemeClr val="tx1"/>
                </a:solidFill>
              </a:rPr>
              <a:t>유형       ▼</a:t>
            </a:r>
          </a:p>
        </p:txBody>
      </p:sp>
      <p:grpSp>
        <p:nvGrpSpPr>
          <p:cNvPr id="90" name="그룹 89"/>
          <p:cNvGrpSpPr/>
          <p:nvPr/>
        </p:nvGrpSpPr>
        <p:grpSpPr>
          <a:xfrm>
            <a:off x="3167302" y="2327239"/>
            <a:ext cx="240772" cy="215444"/>
            <a:chOff x="292829" y="1695755"/>
            <a:chExt cx="240772" cy="215444"/>
          </a:xfrm>
        </p:grpSpPr>
        <p:sp>
          <p:nvSpPr>
            <p:cNvPr id="91" name="타원 90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92" name="TextBox 96"/>
            <p:cNvSpPr txBox="1"/>
            <p:nvPr/>
          </p:nvSpPr>
          <p:spPr>
            <a:xfrm>
              <a:off x="292829" y="1695755"/>
              <a:ext cx="248363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93" name="그룹 92"/>
          <p:cNvGrpSpPr/>
          <p:nvPr/>
        </p:nvGrpSpPr>
        <p:grpSpPr>
          <a:xfrm>
            <a:off x="6016700" y="2782701"/>
            <a:ext cx="240772" cy="215444"/>
            <a:chOff x="292829" y="1695755"/>
            <a:chExt cx="240772" cy="215444"/>
          </a:xfrm>
        </p:grpSpPr>
        <p:sp>
          <p:nvSpPr>
            <p:cNvPr id="94" name="타원 93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95" name="TextBox 96"/>
            <p:cNvSpPr txBox="1"/>
            <p:nvPr/>
          </p:nvSpPr>
          <p:spPr>
            <a:xfrm>
              <a:off x="292829" y="1695755"/>
              <a:ext cx="246940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</a:p>
          </p:txBody>
        </p:sp>
      </p:grpSp>
      <p:grpSp>
        <p:nvGrpSpPr>
          <p:cNvPr id="96" name="그룹 95"/>
          <p:cNvGrpSpPr/>
          <p:nvPr/>
        </p:nvGrpSpPr>
        <p:grpSpPr>
          <a:xfrm>
            <a:off x="7542305" y="2567164"/>
            <a:ext cx="240772" cy="215444"/>
            <a:chOff x="292829" y="1695755"/>
            <a:chExt cx="240772" cy="215444"/>
          </a:xfrm>
        </p:grpSpPr>
        <p:sp>
          <p:nvSpPr>
            <p:cNvPr id="97" name="타원 96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98" name="TextBox 96"/>
            <p:cNvSpPr txBox="1"/>
            <p:nvPr/>
          </p:nvSpPr>
          <p:spPr>
            <a:xfrm>
              <a:off x="292829" y="1695755"/>
              <a:ext cx="245335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</a:p>
          </p:txBody>
        </p:sp>
      </p:grpSp>
      <p:grpSp>
        <p:nvGrpSpPr>
          <p:cNvPr id="99" name="그룹 98"/>
          <p:cNvGrpSpPr/>
          <p:nvPr/>
        </p:nvGrpSpPr>
        <p:grpSpPr>
          <a:xfrm>
            <a:off x="3281670" y="3288452"/>
            <a:ext cx="240772" cy="215444"/>
            <a:chOff x="292829" y="1695755"/>
            <a:chExt cx="240772" cy="215444"/>
          </a:xfrm>
        </p:grpSpPr>
        <p:sp>
          <p:nvSpPr>
            <p:cNvPr id="100" name="타원 99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01" name="TextBox 96"/>
            <p:cNvSpPr txBox="1"/>
            <p:nvPr/>
          </p:nvSpPr>
          <p:spPr>
            <a:xfrm>
              <a:off x="292829" y="1695755"/>
              <a:ext cx="248295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4</a:t>
              </a:r>
            </a:p>
          </p:txBody>
        </p:sp>
      </p:grpSp>
      <p:graphicFrame>
        <p:nvGraphicFramePr>
          <p:cNvPr id="151" name="표 150"/>
          <p:cNvGraphicFramePr/>
          <p:nvPr/>
        </p:nvGraphicFramePr>
        <p:xfrm>
          <a:off x="1524000" y="0"/>
          <a:ext cx="6369353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97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62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13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주 관리자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주 관리자 고객관리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1:1</a:t>
                      </a: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문의 메인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표 29"/>
          <p:cNvGraphicFramePr>
            <a:graphicFrameLocks noGrp="1"/>
          </p:cNvGraphicFramePr>
          <p:nvPr/>
        </p:nvGraphicFramePr>
        <p:xfrm>
          <a:off x="8472263" y="3096"/>
          <a:ext cx="2111351" cy="36093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1:1 </a:t>
                      </a: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문의 상세 화면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답변 입력 칸</a:t>
                      </a:r>
                      <a:endParaRPr lang="en-US" altLang="ko-KR" sz="800" baseline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답변 등록 버튼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게시 글 목록 이동 버튼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1:1 </a:t>
                      </a: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문의 게시 글에 답변을 등록 할 수 있는 화면이다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  <a:p>
                      <a:pPr algn="ctr" latinLnBrk="1">
                        <a:defRPr/>
                      </a:pP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pSp>
        <p:nvGrpSpPr>
          <p:cNvPr id="104" name="그룹 103"/>
          <p:cNvGrpSpPr/>
          <p:nvPr/>
        </p:nvGrpSpPr>
        <p:grpSpPr>
          <a:xfrm>
            <a:off x="1568516" y="1772816"/>
            <a:ext cx="6831740" cy="4176464"/>
            <a:chOff x="0" y="1363611"/>
            <a:chExt cx="9053116" cy="4666067"/>
          </a:xfrm>
        </p:grpSpPr>
        <p:pic>
          <p:nvPicPr>
            <p:cNvPr id="105" name="Picture 2"/>
            <p:cNvPicPr>
              <a:picLocks noChangeAspect="1" noChangeArrowheads="1"/>
            </p:cNvPicPr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0" y="1363611"/>
              <a:ext cx="9053116" cy="4653136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106" name="직사각형 105"/>
            <p:cNvSpPr/>
            <p:nvPr/>
          </p:nvSpPr>
          <p:spPr>
            <a:xfrm>
              <a:off x="5823" y="1372079"/>
              <a:ext cx="1763688" cy="4656972"/>
            </a:xfrm>
            <a:prstGeom prst="rect">
              <a:avLst/>
            </a:prstGeom>
            <a:solidFill>
              <a:srgbClr val="343A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1814568" y="1772816"/>
              <a:ext cx="7238548" cy="4256862"/>
            </a:xfrm>
            <a:prstGeom prst="rect">
              <a:avLst/>
            </a:prstGeom>
            <a:solidFill>
              <a:srgbClr val="F4F6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1907704" y="1412776"/>
              <a:ext cx="7056784" cy="2866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pic>
        <p:nvPicPr>
          <p:cNvPr id="112" name="그림 111"/>
          <p:cNvPicPr>
            <a:picLocks noChangeAspect="1"/>
          </p:cNvPicPr>
          <p:nvPr/>
        </p:nvPicPr>
        <p:blipFill rotWithShape="1">
          <a:blip r:embed="rId3"/>
          <a:srcRect l="36090" t="1640" r="35830" b="89530"/>
          <a:stretch>
            <a:fillRect/>
          </a:stretch>
        </p:blipFill>
        <p:spPr>
          <a:xfrm>
            <a:off x="4655840" y="1785011"/>
            <a:ext cx="1759100" cy="34784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591931" y="2545159"/>
            <a:ext cx="13309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지점관리</a:t>
            </a:r>
          </a:p>
        </p:txBody>
      </p:sp>
      <p:sp>
        <p:nvSpPr>
          <p:cNvPr id="117" name="TextBox 116"/>
          <p:cNvSpPr txBox="1"/>
          <p:nvPr/>
        </p:nvSpPr>
        <p:spPr>
          <a:xfrm>
            <a:off x="1591931" y="2924944"/>
            <a:ext cx="1330929" cy="2640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영화관리</a:t>
            </a:r>
          </a:p>
        </p:txBody>
      </p:sp>
      <p:sp>
        <p:nvSpPr>
          <p:cNvPr id="148" name="TextBox 147"/>
          <p:cNvSpPr txBox="1"/>
          <p:nvPr/>
        </p:nvSpPr>
        <p:spPr>
          <a:xfrm>
            <a:off x="1591931" y="3277707"/>
            <a:ext cx="1330929" cy="263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고객관리</a:t>
            </a:r>
          </a:p>
        </p:txBody>
      </p:sp>
      <p:sp>
        <p:nvSpPr>
          <p:cNvPr id="149" name="TextBox 148"/>
          <p:cNvSpPr txBox="1"/>
          <p:nvPr/>
        </p:nvSpPr>
        <p:spPr>
          <a:xfrm>
            <a:off x="1591931" y="4593974"/>
            <a:ext cx="13309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이벤트관리</a:t>
            </a:r>
          </a:p>
        </p:txBody>
      </p:sp>
      <p:sp>
        <p:nvSpPr>
          <p:cNvPr id="150" name="TextBox 149"/>
          <p:cNvSpPr txBox="1"/>
          <p:nvPr/>
        </p:nvSpPr>
        <p:spPr>
          <a:xfrm>
            <a:off x="1591931" y="4980664"/>
            <a:ext cx="1330929" cy="2657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스토어관리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568516" y="3588700"/>
            <a:ext cx="13543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000">
                <a:solidFill>
                  <a:schemeClr val="bg1">
                    <a:lumMod val="65000"/>
                  </a:schemeClr>
                </a:solidFill>
              </a:rPr>
              <a:t>   공지사항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568516" y="3826045"/>
            <a:ext cx="13543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000">
                <a:solidFill>
                  <a:schemeClr val="bg1">
                    <a:lumMod val="65000"/>
                  </a:schemeClr>
                </a:solidFill>
              </a:rPr>
              <a:t>   FAQ</a:t>
            </a:r>
            <a:endParaRPr lang="ko-KR" altLang="en-US" sz="100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568516" y="4072266"/>
            <a:ext cx="1354344" cy="246221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000">
                <a:solidFill>
                  <a:schemeClr val="bg1">
                    <a:lumMod val="65000"/>
                  </a:schemeClr>
                </a:solidFill>
              </a:rPr>
              <a:t>   1:1 </a:t>
            </a:r>
            <a:r>
              <a:rPr lang="ko-KR" altLang="en-US" sz="1000">
                <a:solidFill>
                  <a:schemeClr val="bg1">
                    <a:lumMod val="65000"/>
                  </a:schemeClr>
                </a:solidFill>
              </a:rPr>
              <a:t>문의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568516" y="4297378"/>
            <a:ext cx="1354344" cy="2346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000">
                <a:solidFill>
                  <a:schemeClr val="bg1">
                    <a:lumMod val="65000"/>
                  </a:schemeClr>
                </a:solidFill>
              </a:rPr>
              <a:t>   회원목록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3071664" y="2276872"/>
            <a:ext cx="1512168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600">
                <a:solidFill>
                  <a:schemeClr val="tx1"/>
                </a:solidFill>
              </a:rPr>
              <a:t>1:1 </a:t>
            </a:r>
            <a:r>
              <a:rPr lang="ko-KR" altLang="en-US" sz="1600">
                <a:solidFill>
                  <a:schemeClr val="tx1"/>
                </a:solidFill>
              </a:rPr>
              <a:t>문의</a:t>
            </a:r>
          </a:p>
        </p:txBody>
      </p:sp>
      <p:pic>
        <p:nvPicPr>
          <p:cNvPr id="87" name="Picture 2"/>
          <p:cNvPicPr>
            <a:picLocks noChangeAspect="1" noChangeArrowheads="1"/>
          </p:cNvPicPr>
          <p:nvPr/>
        </p:nvPicPr>
        <p:blipFill rotWithShape="1">
          <a:blip r:embed="rId4"/>
          <a:srcRect t="12710" b="63790"/>
          <a:stretch>
            <a:fillRect/>
          </a:stretch>
        </p:blipFill>
        <p:spPr>
          <a:xfrm>
            <a:off x="3124733" y="2725205"/>
            <a:ext cx="5046540" cy="829502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3122464" y="2744254"/>
            <a:ext cx="2736304" cy="23516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000"/>
              <a:t>[</a:t>
            </a:r>
            <a:r>
              <a:rPr lang="ko-KR" altLang="en-US" sz="1000"/>
              <a:t>회원 및 포인트</a:t>
            </a:r>
            <a:r>
              <a:rPr lang="en-US" altLang="ko-KR" sz="1000"/>
              <a:t>] </a:t>
            </a:r>
            <a:r>
              <a:rPr lang="ko-KR" altLang="en-US" sz="1000"/>
              <a:t>포인트 문의드립니다</a:t>
            </a:r>
            <a:r>
              <a:rPr lang="en-US" altLang="ko-KR" sz="1000"/>
              <a:t>.</a:t>
            </a:r>
            <a:endParaRPr lang="ko-KR" altLang="en-US" sz="1000"/>
          </a:p>
        </p:txBody>
      </p:sp>
      <p:pic>
        <p:nvPicPr>
          <p:cNvPr id="90" name="Picture 2"/>
          <p:cNvPicPr>
            <a:picLocks noChangeAspect="1" noChangeArrowheads="1"/>
          </p:cNvPicPr>
          <p:nvPr/>
        </p:nvPicPr>
        <p:blipFill rotWithShape="1">
          <a:blip r:embed="rId4"/>
          <a:srcRect l="10680" t="18970" r="1210" b="74350"/>
          <a:stretch>
            <a:fillRect/>
          </a:stretch>
        </p:blipFill>
        <p:spPr>
          <a:xfrm>
            <a:off x="3232150" y="2959693"/>
            <a:ext cx="4446662" cy="23590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91" name="TextBox 90"/>
          <p:cNvSpPr txBox="1"/>
          <p:nvPr/>
        </p:nvSpPr>
        <p:spPr>
          <a:xfrm>
            <a:off x="3935760" y="2987521"/>
            <a:ext cx="2736304" cy="20005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700" b="1"/>
              <a:t>이름</a:t>
            </a:r>
            <a:r>
              <a:rPr lang="ko-KR" altLang="en-US" sz="700"/>
              <a:t> 홍길동 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3232150" y="3316178"/>
            <a:ext cx="3439914" cy="18711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700"/>
              <a:t>포인트를 사용해서 영화를 예매했는데 취소하면 포인트도 다시 돌아오나요</a:t>
            </a:r>
            <a:r>
              <a:rPr lang="en-US" altLang="ko-KR" sz="700"/>
              <a:t>?</a:t>
            </a:r>
            <a:endParaRPr lang="ko-KR" altLang="en-US" sz="700"/>
          </a:p>
        </p:txBody>
      </p:sp>
      <p:pic>
        <p:nvPicPr>
          <p:cNvPr id="93" name="Picture 2"/>
          <p:cNvPicPr>
            <a:picLocks noChangeAspect="1" noChangeArrowheads="1"/>
          </p:cNvPicPr>
          <p:nvPr/>
        </p:nvPicPr>
        <p:blipFill rotWithShape="1">
          <a:blip r:embed="rId4"/>
          <a:srcRect l="41430" t="28450" b="63790"/>
          <a:stretch>
            <a:fillRect/>
          </a:stretch>
        </p:blipFill>
        <p:spPr>
          <a:xfrm>
            <a:off x="3124732" y="3510368"/>
            <a:ext cx="5046541" cy="2222888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6" name="직사각형 5"/>
          <p:cNvSpPr/>
          <p:nvPr/>
        </p:nvSpPr>
        <p:spPr>
          <a:xfrm>
            <a:off x="3359696" y="4296604"/>
            <a:ext cx="3888432" cy="93259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7349296" y="4318496"/>
            <a:ext cx="646331" cy="230832"/>
          </a:xfrm>
          <a:prstGeom prst="rect">
            <a:avLst/>
          </a:prstGeom>
          <a:solidFill>
            <a:srgbClr val="343A40"/>
          </a:solidFill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900">
                <a:solidFill>
                  <a:schemeClr val="bg1"/>
                </a:solidFill>
              </a:rPr>
              <a:t>답변등록</a:t>
            </a:r>
          </a:p>
        </p:txBody>
      </p:sp>
      <p:pic>
        <p:nvPicPr>
          <p:cNvPr id="96" name="Picture 2"/>
          <p:cNvPicPr>
            <a:picLocks noChangeAspect="1" noChangeArrowheads="1"/>
          </p:cNvPicPr>
          <p:nvPr/>
        </p:nvPicPr>
        <p:blipFill rotWithShape="1">
          <a:blip r:embed="rId4"/>
          <a:srcRect t="25140" b="69360"/>
          <a:stretch>
            <a:fillRect/>
          </a:stretch>
        </p:blipFill>
        <p:spPr>
          <a:xfrm>
            <a:off x="3147479" y="4098905"/>
            <a:ext cx="5046540" cy="19419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97" name="TextBox 96"/>
          <p:cNvSpPr txBox="1"/>
          <p:nvPr/>
        </p:nvSpPr>
        <p:spPr>
          <a:xfrm>
            <a:off x="5430081" y="5373216"/>
            <a:ext cx="404933" cy="216053"/>
          </a:xfrm>
          <a:prstGeom prst="rect">
            <a:avLst/>
          </a:prstGeom>
          <a:solidFill>
            <a:srgbClr val="343A40"/>
          </a:solidFill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900">
                <a:solidFill>
                  <a:schemeClr val="bg1"/>
                </a:solidFill>
              </a:rPr>
              <a:t>목록</a:t>
            </a:r>
          </a:p>
        </p:txBody>
      </p:sp>
      <p:grpSp>
        <p:nvGrpSpPr>
          <p:cNvPr id="33" name="그룹 32"/>
          <p:cNvGrpSpPr/>
          <p:nvPr/>
        </p:nvGrpSpPr>
        <p:grpSpPr>
          <a:xfrm>
            <a:off x="3418681" y="4344938"/>
            <a:ext cx="240772" cy="215444"/>
            <a:chOff x="292829" y="1695755"/>
            <a:chExt cx="240772" cy="215444"/>
          </a:xfrm>
        </p:grpSpPr>
        <p:sp>
          <p:nvSpPr>
            <p:cNvPr id="34" name="타원 33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5" name="TextBox 96"/>
            <p:cNvSpPr txBox="1"/>
            <p:nvPr/>
          </p:nvSpPr>
          <p:spPr>
            <a:xfrm>
              <a:off x="292829" y="1695755"/>
              <a:ext cx="244634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</a:p>
          </p:txBody>
        </p:sp>
      </p:grpSp>
      <p:grpSp>
        <p:nvGrpSpPr>
          <p:cNvPr id="36" name="그룹 35"/>
          <p:cNvGrpSpPr/>
          <p:nvPr/>
        </p:nvGrpSpPr>
        <p:grpSpPr>
          <a:xfrm>
            <a:off x="7072521" y="4312766"/>
            <a:ext cx="240772" cy="215444"/>
            <a:chOff x="292829" y="1695755"/>
            <a:chExt cx="240772" cy="215444"/>
          </a:xfrm>
        </p:grpSpPr>
        <p:sp>
          <p:nvSpPr>
            <p:cNvPr id="37" name="타원 36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8" name="TextBox 96"/>
            <p:cNvSpPr txBox="1"/>
            <p:nvPr/>
          </p:nvSpPr>
          <p:spPr>
            <a:xfrm>
              <a:off x="292829" y="1695755"/>
              <a:ext cx="248393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</a:p>
          </p:txBody>
        </p:sp>
      </p:grpSp>
      <p:grpSp>
        <p:nvGrpSpPr>
          <p:cNvPr id="39" name="그룹 38"/>
          <p:cNvGrpSpPr/>
          <p:nvPr/>
        </p:nvGrpSpPr>
        <p:grpSpPr>
          <a:xfrm>
            <a:off x="3167302" y="2327239"/>
            <a:ext cx="240772" cy="215444"/>
            <a:chOff x="292829" y="1695755"/>
            <a:chExt cx="240772" cy="215444"/>
          </a:xfrm>
        </p:grpSpPr>
        <p:sp>
          <p:nvSpPr>
            <p:cNvPr id="40" name="타원 39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1" name="TextBox 96"/>
            <p:cNvSpPr txBox="1"/>
            <p:nvPr/>
          </p:nvSpPr>
          <p:spPr>
            <a:xfrm>
              <a:off x="292829" y="1695755"/>
              <a:ext cx="248363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42" name="그룹 41"/>
          <p:cNvGrpSpPr/>
          <p:nvPr/>
        </p:nvGrpSpPr>
        <p:grpSpPr>
          <a:xfrm>
            <a:off x="5117302" y="5380910"/>
            <a:ext cx="240772" cy="215444"/>
            <a:chOff x="292829" y="1695755"/>
            <a:chExt cx="240772" cy="215444"/>
          </a:xfrm>
        </p:grpSpPr>
        <p:sp>
          <p:nvSpPr>
            <p:cNvPr id="43" name="타원 42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4" name="TextBox 96"/>
            <p:cNvSpPr txBox="1"/>
            <p:nvPr/>
          </p:nvSpPr>
          <p:spPr>
            <a:xfrm>
              <a:off x="292829" y="1695755"/>
              <a:ext cx="241463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4</a:t>
              </a:r>
            </a:p>
          </p:txBody>
        </p:sp>
      </p:grpSp>
      <p:graphicFrame>
        <p:nvGraphicFramePr>
          <p:cNvPr id="151" name="표 150"/>
          <p:cNvGraphicFramePr/>
          <p:nvPr/>
        </p:nvGraphicFramePr>
        <p:xfrm>
          <a:off x="1524000" y="0"/>
          <a:ext cx="6369353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97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62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13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주 관리자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주 관리자 고객관리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1:1</a:t>
                      </a: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문의 상세 </a:t>
                      </a: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-</a:t>
                      </a: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답변작성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표 29"/>
          <p:cNvGraphicFramePr>
            <a:graphicFrameLocks noGrp="1"/>
          </p:cNvGraphicFramePr>
          <p:nvPr/>
        </p:nvGraphicFramePr>
        <p:xfrm>
          <a:off x="8472264" y="3096"/>
          <a:ext cx="2111351" cy="58218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회원가입페이지 설명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회원가입시 필요한 개인정보를 작성하는 양식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아이디 중복확인 버튼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410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9407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412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회원가입 페이지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744355" y="1404624"/>
            <a:ext cx="5856595" cy="3758115"/>
          </a:xfrm>
          <a:prstGeom prst="rect">
            <a:avLst/>
          </a:prstGeom>
        </p:spPr>
      </p:pic>
      <p:grpSp>
        <p:nvGrpSpPr>
          <p:cNvPr id="5" name="그룹 4"/>
          <p:cNvGrpSpPr/>
          <p:nvPr/>
        </p:nvGrpSpPr>
        <p:grpSpPr>
          <a:xfrm>
            <a:off x="3831164" y="1627452"/>
            <a:ext cx="240772" cy="229696"/>
            <a:chOff x="283304" y="1719603"/>
            <a:chExt cx="240772" cy="229696"/>
          </a:xfrm>
        </p:grpSpPr>
        <p:sp>
          <p:nvSpPr>
            <p:cNvPr id="6" name="타원 5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7" name="TextBox 96"/>
            <p:cNvSpPr txBox="1"/>
            <p:nvPr/>
          </p:nvSpPr>
          <p:spPr>
            <a:xfrm>
              <a:off x="283304" y="1733855"/>
              <a:ext cx="241726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1631442" y="2094177"/>
            <a:ext cx="248646" cy="229696"/>
            <a:chOff x="283304" y="1719603"/>
            <a:chExt cx="248646" cy="229696"/>
          </a:xfrm>
        </p:grpSpPr>
        <p:sp>
          <p:nvSpPr>
            <p:cNvPr id="9" name="타원 8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0" name="TextBox 96"/>
            <p:cNvSpPr txBox="1"/>
            <p:nvPr/>
          </p:nvSpPr>
          <p:spPr>
            <a:xfrm>
              <a:off x="283304" y="1733855"/>
              <a:ext cx="248646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4469327" y="4561152"/>
            <a:ext cx="213163" cy="229696"/>
            <a:chOff x="283304" y="1719603"/>
            <a:chExt cx="213163" cy="229696"/>
          </a:xfrm>
        </p:grpSpPr>
        <p:sp>
          <p:nvSpPr>
            <p:cNvPr id="12" name="타원 11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3" name="TextBox 96"/>
            <p:cNvSpPr txBox="1"/>
            <p:nvPr/>
          </p:nvSpPr>
          <p:spPr>
            <a:xfrm>
              <a:off x="283304" y="1733855"/>
              <a:ext cx="241738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4</a:t>
              </a:r>
            </a:p>
          </p:txBody>
        </p:sp>
      </p:grpSp>
      <p:sp>
        <p:nvSpPr>
          <p:cNvPr id="31" name="직사각형 30"/>
          <p:cNvSpPr/>
          <p:nvPr/>
        </p:nvSpPr>
        <p:spPr>
          <a:xfrm>
            <a:off x="3831164" y="2323873"/>
            <a:ext cx="758549" cy="313028"/>
          </a:xfrm>
          <a:prstGeom prst="rect">
            <a:avLst/>
          </a:prstGeom>
          <a:solidFill>
            <a:srgbClr val="4AA8D8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00"/>
              <a:t>중복확인</a:t>
            </a:r>
          </a:p>
        </p:txBody>
      </p:sp>
      <p:grpSp>
        <p:nvGrpSpPr>
          <p:cNvPr id="32" name="그룹 7"/>
          <p:cNvGrpSpPr/>
          <p:nvPr/>
        </p:nvGrpSpPr>
        <p:grpSpPr>
          <a:xfrm>
            <a:off x="3582518" y="2323873"/>
            <a:ext cx="214147" cy="229696"/>
            <a:chOff x="283304" y="1719603"/>
            <a:chExt cx="214147" cy="229696"/>
          </a:xfrm>
        </p:grpSpPr>
        <p:sp>
          <p:nvSpPr>
            <p:cNvPr id="33" name="타원 8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4" name="TextBox 96"/>
            <p:cNvSpPr txBox="1"/>
            <p:nvPr/>
          </p:nvSpPr>
          <p:spPr>
            <a:xfrm>
              <a:off x="283304" y="1733855"/>
              <a:ext cx="24272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</a:p>
          </p:txBody>
        </p:sp>
      </p:grpSp>
      <p:sp>
        <p:nvSpPr>
          <p:cNvPr id="35" name="직사각형 34"/>
          <p:cNvSpPr/>
          <p:nvPr/>
        </p:nvSpPr>
        <p:spPr>
          <a:xfrm>
            <a:off x="3092390" y="2094177"/>
            <a:ext cx="1590100" cy="229696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ko-KR" altLang="en-US" sz="800">
                <a:solidFill>
                  <a:srgbClr val="008000"/>
                </a:solidFill>
              </a:rPr>
              <a:t>사용 가능한 아이디입니다</a:t>
            </a:r>
          </a:p>
        </p:txBody>
      </p:sp>
      <p:pic>
        <p:nvPicPr>
          <p:cNvPr id="36" name="그림 1"/>
          <p:cNvPicPr>
            <a:picLocks noChangeAspect="1"/>
          </p:cNvPicPr>
          <p:nvPr/>
        </p:nvPicPr>
        <p:blipFill rotWithShape="1">
          <a:blip r:embed="rId2"/>
          <a:srcRect l="1930" t="49940" r="50000" b="17320"/>
          <a:stretch>
            <a:fillRect/>
          </a:stretch>
        </p:blipFill>
        <p:spPr>
          <a:xfrm>
            <a:off x="1857468" y="2668443"/>
            <a:ext cx="2815184" cy="1230476"/>
          </a:xfrm>
          <a:prstGeom prst="rect">
            <a:avLst/>
          </a:prstGeom>
        </p:spPr>
      </p:pic>
      <p:sp>
        <p:nvSpPr>
          <p:cNvPr id="37" name="직사각형 36"/>
          <p:cNvSpPr/>
          <p:nvPr/>
        </p:nvSpPr>
        <p:spPr>
          <a:xfrm>
            <a:off x="1880088" y="3898919"/>
            <a:ext cx="2695820" cy="538206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aphicFrame>
        <p:nvGraphicFramePr>
          <p:cNvPr id="38" name="표 3"/>
          <p:cNvGraphicFramePr>
            <a:graphicFrameLocks noGrp="1"/>
          </p:cNvGraphicFramePr>
          <p:nvPr/>
        </p:nvGraphicFramePr>
        <p:xfrm>
          <a:off x="1524000" y="0"/>
          <a:ext cx="6369353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97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62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13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공통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회원가입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회원가입 페이지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표 29"/>
          <p:cNvGraphicFramePr>
            <a:graphicFrameLocks noGrp="1"/>
          </p:cNvGraphicFramePr>
          <p:nvPr/>
        </p:nvGraphicFramePr>
        <p:xfrm>
          <a:off x="8472263" y="3096"/>
          <a:ext cx="2111351" cy="28191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답변 내용과 등록일자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목록 이동 버튼</a:t>
                      </a:r>
                      <a:endParaRPr lang="en-US" altLang="ko-KR" sz="800" baseline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답변한 내용과 등록 일자를 확인 할 수 있는 화면이다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104" name="그룹 103"/>
          <p:cNvGrpSpPr/>
          <p:nvPr/>
        </p:nvGrpSpPr>
        <p:grpSpPr>
          <a:xfrm>
            <a:off x="1568516" y="1772816"/>
            <a:ext cx="6831740" cy="4176464"/>
            <a:chOff x="0" y="1363611"/>
            <a:chExt cx="9053116" cy="4666067"/>
          </a:xfrm>
        </p:grpSpPr>
        <p:pic>
          <p:nvPicPr>
            <p:cNvPr id="105" name="Picture 2"/>
            <p:cNvPicPr>
              <a:picLocks noChangeAspect="1" noChangeArrowheads="1"/>
            </p:cNvPicPr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0" y="1363611"/>
              <a:ext cx="9053116" cy="4653136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106" name="직사각형 105"/>
            <p:cNvSpPr/>
            <p:nvPr/>
          </p:nvSpPr>
          <p:spPr>
            <a:xfrm>
              <a:off x="5823" y="1372079"/>
              <a:ext cx="1763688" cy="4656972"/>
            </a:xfrm>
            <a:prstGeom prst="rect">
              <a:avLst/>
            </a:prstGeom>
            <a:solidFill>
              <a:srgbClr val="343A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1814568" y="1772816"/>
              <a:ext cx="7238548" cy="4256862"/>
            </a:xfrm>
            <a:prstGeom prst="rect">
              <a:avLst/>
            </a:prstGeom>
            <a:solidFill>
              <a:srgbClr val="F4F6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1907704" y="1412776"/>
              <a:ext cx="7056784" cy="2866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pic>
        <p:nvPicPr>
          <p:cNvPr id="112" name="그림 111"/>
          <p:cNvPicPr>
            <a:picLocks noChangeAspect="1"/>
          </p:cNvPicPr>
          <p:nvPr/>
        </p:nvPicPr>
        <p:blipFill rotWithShape="1">
          <a:blip r:embed="rId3"/>
          <a:srcRect l="36090" t="1640" r="35830" b="89530"/>
          <a:stretch>
            <a:fillRect/>
          </a:stretch>
        </p:blipFill>
        <p:spPr>
          <a:xfrm>
            <a:off x="4655840" y="1785011"/>
            <a:ext cx="1759100" cy="34784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591931" y="2545159"/>
            <a:ext cx="13309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지점관리</a:t>
            </a:r>
          </a:p>
        </p:txBody>
      </p:sp>
      <p:sp>
        <p:nvSpPr>
          <p:cNvPr id="117" name="TextBox 116"/>
          <p:cNvSpPr txBox="1"/>
          <p:nvPr/>
        </p:nvSpPr>
        <p:spPr>
          <a:xfrm>
            <a:off x="1591931" y="2924944"/>
            <a:ext cx="1330929" cy="2640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영화관리</a:t>
            </a:r>
          </a:p>
        </p:txBody>
      </p:sp>
      <p:sp>
        <p:nvSpPr>
          <p:cNvPr id="148" name="TextBox 147"/>
          <p:cNvSpPr txBox="1"/>
          <p:nvPr/>
        </p:nvSpPr>
        <p:spPr>
          <a:xfrm>
            <a:off x="1591931" y="3277707"/>
            <a:ext cx="1330929" cy="263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고객관리</a:t>
            </a:r>
          </a:p>
        </p:txBody>
      </p:sp>
      <p:sp>
        <p:nvSpPr>
          <p:cNvPr id="149" name="TextBox 148"/>
          <p:cNvSpPr txBox="1"/>
          <p:nvPr/>
        </p:nvSpPr>
        <p:spPr>
          <a:xfrm>
            <a:off x="1591931" y="4593974"/>
            <a:ext cx="13309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이벤트관리</a:t>
            </a:r>
          </a:p>
        </p:txBody>
      </p:sp>
      <p:sp>
        <p:nvSpPr>
          <p:cNvPr id="150" name="TextBox 149"/>
          <p:cNvSpPr txBox="1"/>
          <p:nvPr/>
        </p:nvSpPr>
        <p:spPr>
          <a:xfrm>
            <a:off x="1591931" y="4980664"/>
            <a:ext cx="1330929" cy="2657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스토어관리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568516" y="3588700"/>
            <a:ext cx="13543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000">
                <a:solidFill>
                  <a:schemeClr val="bg1">
                    <a:lumMod val="65000"/>
                  </a:schemeClr>
                </a:solidFill>
              </a:rPr>
              <a:t>   공지사항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568516" y="3826045"/>
            <a:ext cx="13543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000">
                <a:solidFill>
                  <a:schemeClr val="bg1">
                    <a:lumMod val="65000"/>
                  </a:schemeClr>
                </a:solidFill>
              </a:rPr>
              <a:t>   FAQ</a:t>
            </a:r>
            <a:endParaRPr lang="ko-KR" altLang="en-US" sz="100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568516" y="4072266"/>
            <a:ext cx="1354344" cy="246221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000">
                <a:solidFill>
                  <a:schemeClr val="bg1">
                    <a:lumMod val="65000"/>
                  </a:schemeClr>
                </a:solidFill>
              </a:rPr>
              <a:t>   1:1 </a:t>
            </a:r>
            <a:r>
              <a:rPr lang="ko-KR" altLang="en-US" sz="1000">
                <a:solidFill>
                  <a:schemeClr val="bg1">
                    <a:lumMod val="65000"/>
                  </a:schemeClr>
                </a:solidFill>
              </a:rPr>
              <a:t>문의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568516" y="4297378"/>
            <a:ext cx="1354344" cy="2346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000">
                <a:solidFill>
                  <a:schemeClr val="bg1">
                    <a:lumMod val="65000"/>
                  </a:schemeClr>
                </a:solidFill>
              </a:rPr>
              <a:t>   회원목록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3071664" y="2276872"/>
            <a:ext cx="1512168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600">
                <a:solidFill>
                  <a:schemeClr val="tx1"/>
                </a:solidFill>
              </a:rPr>
              <a:t>1:1 </a:t>
            </a:r>
            <a:r>
              <a:rPr lang="ko-KR" altLang="en-US" sz="1600">
                <a:solidFill>
                  <a:schemeClr val="tx1"/>
                </a:solidFill>
              </a:rPr>
              <a:t>문의</a:t>
            </a:r>
          </a:p>
        </p:txBody>
      </p:sp>
      <p:pic>
        <p:nvPicPr>
          <p:cNvPr id="87" name="Picture 2"/>
          <p:cNvPicPr>
            <a:picLocks noChangeAspect="1" noChangeArrowheads="1"/>
          </p:cNvPicPr>
          <p:nvPr/>
        </p:nvPicPr>
        <p:blipFill rotWithShape="1">
          <a:blip r:embed="rId4"/>
          <a:srcRect t="12710" b="63790"/>
          <a:stretch>
            <a:fillRect/>
          </a:stretch>
        </p:blipFill>
        <p:spPr>
          <a:xfrm>
            <a:off x="3124733" y="2725205"/>
            <a:ext cx="5046540" cy="829502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3122464" y="2744254"/>
            <a:ext cx="2736304" cy="23516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000"/>
              <a:t>[</a:t>
            </a:r>
            <a:r>
              <a:rPr lang="ko-KR" altLang="en-US" sz="1000"/>
              <a:t>회원 및 포인트</a:t>
            </a:r>
            <a:r>
              <a:rPr lang="en-US" altLang="ko-KR" sz="1000"/>
              <a:t>] </a:t>
            </a:r>
            <a:r>
              <a:rPr lang="ko-KR" altLang="en-US" sz="1000"/>
              <a:t>포인트 문의드립니다</a:t>
            </a:r>
            <a:r>
              <a:rPr lang="en-US" altLang="ko-KR" sz="1000"/>
              <a:t>.</a:t>
            </a:r>
            <a:endParaRPr lang="ko-KR" altLang="en-US" sz="1000"/>
          </a:p>
        </p:txBody>
      </p:sp>
      <p:pic>
        <p:nvPicPr>
          <p:cNvPr id="90" name="Picture 2"/>
          <p:cNvPicPr>
            <a:picLocks noChangeAspect="1" noChangeArrowheads="1"/>
          </p:cNvPicPr>
          <p:nvPr/>
        </p:nvPicPr>
        <p:blipFill rotWithShape="1">
          <a:blip r:embed="rId4"/>
          <a:srcRect l="10680" t="18970" r="1210" b="74350"/>
          <a:stretch>
            <a:fillRect/>
          </a:stretch>
        </p:blipFill>
        <p:spPr>
          <a:xfrm>
            <a:off x="3232150" y="2959693"/>
            <a:ext cx="4446662" cy="23590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91" name="TextBox 90"/>
          <p:cNvSpPr txBox="1"/>
          <p:nvPr/>
        </p:nvSpPr>
        <p:spPr>
          <a:xfrm>
            <a:off x="3935760" y="2987521"/>
            <a:ext cx="2736304" cy="20005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700" b="1"/>
              <a:t>이름</a:t>
            </a:r>
            <a:r>
              <a:rPr lang="ko-KR" altLang="en-US" sz="700"/>
              <a:t> 홍길동 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3232150" y="3316178"/>
            <a:ext cx="3439914" cy="18711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700"/>
              <a:t>포인트를 사용해서 영화를 예매했는데 취소하면 포인트도 다시 돌아오나요</a:t>
            </a:r>
            <a:r>
              <a:rPr lang="en-US" altLang="ko-KR" sz="700"/>
              <a:t>?</a:t>
            </a:r>
            <a:endParaRPr lang="ko-KR" altLang="en-US" sz="700"/>
          </a:p>
        </p:txBody>
      </p:sp>
      <p:pic>
        <p:nvPicPr>
          <p:cNvPr id="93" name="Picture 2"/>
          <p:cNvPicPr>
            <a:picLocks noChangeAspect="1" noChangeArrowheads="1"/>
          </p:cNvPicPr>
          <p:nvPr/>
        </p:nvPicPr>
        <p:blipFill rotWithShape="1">
          <a:blip r:embed="rId4"/>
          <a:srcRect l="41430" t="28450" b="63790"/>
          <a:stretch>
            <a:fillRect/>
          </a:stretch>
        </p:blipFill>
        <p:spPr>
          <a:xfrm>
            <a:off x="3124732" y="3510368"/>
            <a:ext cx="5046541" cy="2222888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96" name="Picture 2"/>
          <p:cNvPicPr>
            <a:picLocks noChangeAspect="1" noChangeArrowheads="1"/>
          </p:cNvPicPr>
          <p:nvPr/>
        </p:nvPicPr>
        <p:blipFill rotWithShape="1">
          <a:blip r:embed="rId4"/>
          <a:srcRect t="25140" b="69360"/>
          <a:stretch>
            <a:fillRect/>
          </a:stretch>
        </p:blipFill>
        <p:spPr>
          <a:xfrm>
            <a:off x="3147479" y="4098905"/>
            <a:ext cx="5046540" cy="19419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97" name="TextBox 96"/>
          <p:cNvSpPr txBox="1"/>
          <p:nvPr/>
        </p:nvSpPr>
        <p:spPr>
          <a:xfrm>
            <a:off x="5430081" y="5373216"/>
            <a:ext cx="404933" cy="216053"/>
          </a:xfrm>
          <a:prstGeom prst="rect">
            <a:avLst/>
          </a:prstGeom>
          <a:solidFill>
            <a:srgbClr val="343A40"/>
          </a:solidFill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900">
                <a:solidFill>
                  <a:schemeClr val="bg1"/>
                </a:solidFill>
              </a:rPr>
              <a:t>목록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3232150" y="4393919"/>
            <a:ext cx="4087986" cy="41549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700" b="1"/>
              <a:t>답변일</a:t>
            </a:r>
            <a:r>
              <a:rPr lang="ko-KR" altLang="en-US" sz="700"/>
              <a:t> </a:t>
            </a:r>
            <a:r>
              <a:rPr lang="en-US" altLang="ko-KR" sz="700"/>
              <a:t>2023.07.01</a:t>
            </a:r>
          </a:p>
          <a:p>
            <a:pPr lvl="0">
              <a:defRPr/>
            </a:pPr>
            <a:endParaRPr lang="en-US" altLang="ko-KR" sz="700"/>
          </a:p>
          <a:p>
            <a:pPr lvl="0">
              <a:defRPr/>
            </a:pPr>
            <a:r>
              <a:rPr lang="ko-KR" altLang="en-US" sz="700"/>
              <a:t>네</a:t>
            </a:r>
            <a:r>
              <a:rPr lang="en-US" altLang="ko-KR" sz="700"/>
              <a:t>. </a:t>
            </a:r>
            <a:r>
              <a:rPr lang="ko-KR" altLang="en-US" sz="700"/>
              <a:t>포인트를 사용해 영화를 예매하거나 스토어에서 구매 후 환불 시 포인트는 다시 돌아갑니다</a:t>
            </a:r>
            <a:r>
              <a:rPr lang="en-US" altLang="ko-KR" sz="700"/>
              <a:t>.</a:t>
            </a:r>
            <a:endParaRPr lang="ko-KR" altLang="en-US" sz="700"/>
          </a:p>
        </p:txBody>
      </p:sp>
      <p:grpSp>
        <p:nvGrpSpPr>
          <p:cNvPr id="32" name="그룹 31"/>
          <p:cNvGrpSpPr/>
          <p:nvPr/>
        </p:nvGrpSpPr>
        <p:grpSpPr>
          <a:xfrm>
            <a:off x="5153306" y="5388604"/>
            <a:ext cx="240772" cy="215444"/>
            <a:chOff x="292829" y="1695755"/>
            <a:chExt cx="240772" cy="215444"/>
          </a:xfrm>
        </p:grpSpPr>
        <p:sp>
          <p:nvSpPr>
            <p:cNvPr id="33" name="타원 32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4" name="TextBox 96"/>
            <p:cNvSpPr txBox="1"/>
            <p:nvPr/>
          </p:nvSpPr>
          <p:spPr>
            <a:xfrm>
              <a:off x="292829" y="1695755"/>
              <a:ext cx="243559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3040786" y="4422985"/>
            <a:ext cx="240772" cy="215444"/>
            <a:chOff x="292829" y="1695755"/>
            <a:chExt cx="240772" cy="215444"/>
          </a:xfrm>
        </p:grpSpPr>
        <p:sp>
          <p:nvSpPr>
            <p:cNvPr id="36" name="타원 35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7" name="TextBox 96"/>
            <p:cNvSpPr txBox="1"/>
            <p:nvPr/>
          </p:nvSpPr>
          <p:spPr>
            <a:xfrm>
              <a:off x="292829" y="1695755"/>
              <a:ext cx="241529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aphicFrame>
        <p:nvGraphicFramePr>
          <p:cNvPr id="151" name="표 150"/>
          <p:cNvGraphicFramePr/>
          <p:nvPr/>
        </p:nvGraphicFramePr>
        <p:xfrm>
          <a:off x="1524000" y="0"/>
          <a:ext cx="6369353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97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62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13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주 관리자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주 관리자 고객관리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1:1</a:t>
                      </a: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문의 상세</a:t>
                      </a: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-</a:t>
                      </a: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답변완료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표 29"/>
          <p:cNvGraphicFramePr>
            <a:graphicFrameLocks noGrp="1"/>
          </p:cNvGraphicFramePr>
          <p:nvPr/>
        </p:nvGraphicFramePr>
        <p:xfrm>
          <a:off x="8472263" y="3096"/>
          <a:ext cx="2111351" cy="48736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검색 선택 기능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키워드 검색 기능</a:t>
                      </a:r>
                      <a:endParaRPr lang="en-US" altLang="ko-KR" sz="800" baseline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회원 목록 리스트 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클릭 시 해당 회원 마이 페이지 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회원 정지 버튼 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페이지 이동 기능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410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회원 이용정지 해제 버튼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고객관리 하위 회원 목록 리스트 화면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pSp>
        <p:nvGrpSpPr>
          <p:cNvPr id="104" name="그룹 103"/>
          <p:cNvGrpSpPr/>
          <p:nvPr/>
        </p:nvGrpSpPr>
        <p:grpSpPr>
          <a:xfrm>
            <a:off x="1568516" y="1772816"/>
            <a:ext cx="6831740" cy="4176464"/>
            <a:chOff x="0" y="1363611"/>
            <a:chExt cx="9053116" cy="4666067"/>
          </a:xfrm>
        </p:grpSpPr>
        <p:pic>
          <p:nvPicPr>
            <p:cNvPr id="105" name="Picture 2"/>
            <p:cNvPicPr>
              <a:picLocks noChangeAspect="1" noChangeArrowheads="1"/>
            </p:cNvPicPr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0" y="1363611"/>
              <a:ext cx="9053116" cy="4653136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106" name="직사각형 105"/>
            <p:cNvSpPr/>
            <p:nvPr/>
          </p:nvSpPr>
          <p:spPr>
            <a:xfrm>
              <a:off x="5823" y="1372079"/>
              <a:ext cx="1763688" cy="4656972"/>
            </a:xfrm>
            <a:prstGeom prst="rect">
              <a:avLst/>
            </a:prstGeom>
            <a:solidFill>
              <a:srgbClr val="343A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1814568" y="1772816"/>
              <a:ext cx="7238548" cy="4256862"/>
            </a:xfrm>
            <a:prstGeom prst="rect">
              <a:avLst/>
            </a:prstGeom>
            <a:solidFill>
              <a:srgbClr val="F4F6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1907704" y="1412776"/>
              <a:ext cx="7056784" cy="2866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pic>
        <p:nvPicPr>
          <p:cNvPr id="112" name="그림 111"/>
          <p:cNvPicPr>
            <a:picLocks noChangeAspect="1"/>
          </p:cNvPicPr>
          <p:nvPr/>
        </p:nvPicPr>
        <p:blipFill rotWithShape="1">
          <a:blip r:embed="rId3"/>
          <a:srcRect l="36090" t="1640" r="35830" b="89530"/>
          <a:stretch>
            <a:fillRect/>
          </a:stretch>
        </p:blipFill>
        <p:spPr>
          <a:xfrm>
            <a:off x="4655840" y="1785011"/>
            <a:ext cx="1759100" cy="34784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591931" y="2545159"/>
            <a:ext cx="13309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지점관리</a:t>
            </a:r>
          </a:p>
        </p:txBody>
      </p:sp>
      <p:sp>
        <p:nvSpPr>
          <p:cNvPr id="117" name="TextBox 116"/>
          <p:cNvSpPr txBox="1"/>
          <p:nvPr/>
        </p:nvSpPr>
        <p:spPr>
          <a:xfrm>
            <a:off x="1591931" y="2924944"/>
            <a:ext cx="1330929" cy="2640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영화관리</a:t>
            </a:r>
          </a:p>
        </p:txBody>
      </p:sp>
      <p:sp>
        <p:nvSpPr>
          <p:cNvPr id="148" name="TextBox 147"/>
          <p:cNvSpPr txBox="1"/>
          <p:nvPr/>
        </p:nvSpPr>
        <p:spPr>
          <a:xfrm>
            <a:off x="1591931" y="3277707"/>
            <a:ext cx="1330929" cy="263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고객관리</a:t>
            </a:r>
          </a:p>
        </p:txBody>
      </p:sp>
      <p:sp>
        <p:nvSpPr>
          <p:cNvPr id="149" name="TextBox 148"/>
          <p:cNvSpPr txBox="1"/>
          <p:nvPr/>
        </p:nvSpPr>
        <p:spPr>
          <a:xfrm>
            <a:off x="1591931" y="4593974"/>
            <a:ext cx="13309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이벤트관리</a:t>
            </a:r>
          </a:p>
        </p:txBody>
      </p:sp>
      <p:sp>
        <p:nvSpPr>
          <p:cNvPr id="150" name="TextBox 149"/>
          <p:cNvSpPr txBox="1"/>
          <p:nvPr/>
        </p:nvSpPr>
        <p:spPr>
          <a:xfrm>
            <a:off x="1591931" y="4980664"/>
            <a:ext cx="1330929" cy="2657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스토어관리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568516" y="3588700"/>
            <a:ext cx="13543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000">
                <a:solidFill>
                  <a:schemeClr val="bg1">
                    <a:lumMod val="65000"/>
                  </a:schemeClr>
                </a:solidFill>
              </a:rPr>
              <a:t>   공지사항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568516" y="3826045"/>
            <a:ext cx="13543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000">
                <a:solidFill>
                  <a:schemeClr val="bg1">
                    <a:lumMod val="65000"/>
                  </a:schemeClr>
                </a:solidFill>
              </a:rPr>
              <a:t>   FAQ</a:t>
            </a:r>
            <a:endParaRPr lang="ko-KR" altLang="en-US" sz="100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568516" y="4072266"/>
            <a:ext cx="13543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000">
                <a:solidFill>
                  <a:schemeClr val="bg1">
                    <a:lumMod val="65000"/>
                  </a:schemeClr>
                </a:solidFill>
              </a:rPr>
              <a:t>   1:1 </a:t>
            </a:r>
            <a:r>
              <a:rPr lang="ko-KR" altLang="en-US" sz="1000">
                <a:solidFill>
                  <a:schemeClr val="bg1">
                    <a:lumMod val="65000"/>
                  </a:schemeClr>
                </a:solidFill>
              </a:rPr>
              <a:t>문의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568516" y="4297378"/>
            <a:ext cx="1354344" cy="234617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000">
                <a:solidFill>
                  <a:schemeClr val="bg1">
                    <a:lumMod val="65000"/>
                  </a:schemeClr>
                </a:solidFill>
              </a:rPr>
              <a:t>   회원목록</a:t>
            </a:r>
          </a:p>
        </p:txBody>
      </p:sp>
      <p:graphicFrame>
        <p:nvGraphicFramePr>
          <p:cNvPr id="21" name="표 20"/>
          <p:cNvGraphicFramePr>
            <a:graphicFrameLocks noGrp="1"/>
          </p:cNvGraphicFramePr>
          <p:nvPr/>
        </p:nvGraphicFramePr>
        <p:xfrm>
          <a:off x="2975974" y="2986412"/>
          <a:ext cx="5389550" cy="200080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6923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34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5475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3943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3943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97504">
                <a:tc gridSpan="5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/>
                        <a:t>회원목록</a:t>
                      </a:r>
                      <a:endParaRPr lang="en-US" altLang="ko-KR" sz="11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7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1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439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900" b="1"/>
                        <a:t>회원번호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900" b="1"/>
                        <a:t>회원아이디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900" b="1"/>
                        <a:t>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900" b="1"/>
                        <a:t>이메일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900" b="1"/>
                        <a:t>가입일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900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578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700"/>
                        <a:t>1</a:t>
                      </a:r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700" u="sng">
                          <a:solidFill>
                            <a:srgbClr val="0070C0"/>
                          </a:solidFill>
                        </a:rPr>
                        <a:t>aaa111</a:t>
                      </a:r>
                      <a:endParaRPr lang="ko-KR" altLang="en-US" sz="700" u="sng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700"/>
                        <a:t>홍길동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700"/>
                        <a:t>aaa111@naver.com</a:t>
                      </a:r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700"/>
                        <a:t>2023-07-01</a:t>
                      </a:r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7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578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700"/>
                        <a:t>2</a:t>
                      </a:r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700" u="sng">
                          <a:solidFill>
                            <a:srgbClr val="0070C0"/>
                          </a:solidFill>
                        </a:rPr>
                        <a:t>bbb222</a:t>
                      </a:r>
                      <a:endParaRPr lang="ko-KR" altLang="en-US" sz="700" u="sng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700"/>
                        <a:t>성춘향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700"/>
                        <a:t>bbb222@naver.com</a:t>
                      </a:r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700"/>
                        <a:t>2023-07-01</a:t>
                      </a:r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7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578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700"/>
                        <a:t>3</a:t>
                      </a:r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700" u="sng">
                          <a:solidFill>
                            <a:srgbClr val="0070C0"/>
                          </a:solidFill>
                        </a:rPr>
                        <a:t>ccc333</a:t>
                      </a:r>
                      <a:endParaRPr lang="ko-KR" altLang="en-US" sz="700" u="sng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700"/>
                        <a:t>이몽룡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700"/>
                        <a:t>ccc333@naver.com</a:t>
                      </a:r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700"/>
                        <a:t>2023-07-01</a:t>
                      </a:r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7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578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700"/>
                        <a:t>4</a:t>
                      </a:r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700" u="sng">
                          <a:solidFill>
                            <a:srgbClr val="0070C0"/>
                          </a:solidFill>
                        </a:rPr>
                        <a:t>ddd444</a:t>
                      </a:r>
                      <a:endParaRPr lang="ko-KR" altLang="en-US" sz="700" u="sng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700"/>
                        <a:t>변학도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700"/>
                        <a:t>ddd444@naver.com</a:t>
                      </a:r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700"/>
                        <a:t>2023-07-01</a:t>
                      </a:r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7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578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700"/>
                        <a:t>5</a:t>
                      </a:r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700" u="sng">
                          <a:solidFill>
                            <a:srgbClr val="0070C0"/>
                          </a:solidFill>
                        </a:rPr>
                        <a:t>eee555</a:t>
                      </a:r>
                      <a:endParaRPr lang="ko-KR" altLang="en-US" sz="700" u="sng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700"/>
                        <a:t>김상재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700"/>
                        <a:t>eee555@naver.com</a:t>
                      </a:r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700"/>
                        <a:t>2023-07-01</a:t>
                      </a:r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7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2" name="직사각형 21"/>
          <p:cNvSpPr/>
          <p:nvPr/>
        </p:nvSpPr>
        <p:spPr>
          <a:xfrm>
            <a:off x="7094897" y="2704171"/>
            <a:ext cx="765229" cy="199678"/>
          </a:xfrm>
          <a:prstGeom prst="rect">
            <a:avLst/>
          </a:prstGeom>
          <a:noFill/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7913577" y="2683658"/>
            <a:ext cx="415498" cy="219562"/>
          </a:xfrm>
          <a:prstGeom prst="rect">
            <a:avLst/>
          </a:prstGeom>
          <a:solidFill>
            <a:srgbClr val="343A40"/>
          </a:solidFill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900">
                <a:solidFill>
                  <a:schemeClr val="bg1"/>
                </a:solidFill>
              </a:rPr>
              <a:t>검색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6168008" y="2704171"/>
            <a:ext cx="837237" cy="19967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900">
                <a:solidFill>
                  <a:schemeClr val="tx1"/>
                </a:solidFill>
              </a:rPr>
              <a:t>선택       ▼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7688017" y="3630216"/>
            <a:ext cx="404423" cy="215979"/>
          </a:xfrm>
          <a:prstGeom prst="rect">
            <a:avLst/>
          </a:prstGeom>
          <a:solidFill>
            <a:srgbClr val="343A40"/>
          </a:solidFill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900">
                <a:solidFill>
                  <a:schemeClr val="bg1"/>
                </a:solidFill>
              </a:rPr>
              <a:t>정지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7688017" y="3910059"/>
            <a:ext cx="404423" cy="230832"/>
          </a:xfrm>
          <a:prstGeom prst="rect">
            <a:avLst/>
          </a:prstGeom>
          <a:solidFill>
            <a:srgbClr val="343A40"/>
          </a:solidFill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900">
                <a:solidFill>
                  <a:schemeClr val="bg1"/>
                </a:solidFill>
              </a:rPr>
              <a:t>정지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7688017" y="4180073"/>
            <a:ext cx="404423" cy="218572"/>
          </a:xfrm>
          <a:prstGeom prst="rect">
            <a:avLst/>
          </a:prstGeom>
          <a:solidFill>
            <a:srgbClr val="343A40"/>
          </a:solidFill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900">
                <a:solidFill>
                  <a:schemeClr val="bg1"/>
                </a:solidFill>
              </a:rPr>
              <a:t>정지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7688017" y="4459916"/>
            <a:ext cx="404423" cy="230832"/>
          </a:xfrm>
          <a:prstGeom prst="rect">
            <a:avLst/>
          </a:prstGeom>
          <a:solidFill>
            <a:srgbClr val="343A40"/>
          </a:solidFill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900">
                <a:solidFill>
                  <a:schemeClr val="bg1"/>
                </a:solidFill>
              </a:rPr>
              <a:t>정지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7688017" y="4732473"/>
            <a:ext cx="404423" cy="218622"/>
          </a:xfrm>
          <a:prstGeom prst="rect">
            <a:avLst/>
          </a:prstGeom>
          <a:solidFill>
            <a:srgbClr val="343A40"/>
          </a:solidFill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900">
                <a:solidFill>
                  <a:schemeClr val="bg1"/>
                </a:solidFill>
              </a:rPr>
              <a:t>해제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5411540" y="5102480"/>
            <a:ext cx="259504" cy="230832"/>
          </a:xfrm>
          <a:prstGeom prst="rect">
            <a:avLst/>
          </a:prstGeom>
          <a:solidFill>
            <a:srgbClr val="EAEAEA"/>
          </a:solidFill>
          <a:ln w="63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9" name="TextBox 38"/>
          <p:cNvSpPr txBox="1"/>
          <p:nvPr/>
        </p:nvSpPr>
        <p:spPr>
          <a:xfrm>
            <a:off x="5670749" y="5102480"/>
            <a:ext cx="240177" cy="22009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900"/>
              <a:t>2</a:t>
            </a:r>
            <a:endParaRPr lang="ko-KR" altLang="en-US" sz="900"/>
          </a:p>
        </p:txBody>
      </p:sp>
      <p:sp>
        <p:nvSpPr>
          <p:cNvPr id="40" name="TextBox 39"/>
          <p:cNvSpPr txBox="1"/>
          <p:nvPr/>
        </p:nvSpPr>
        <p:spPr>
          <a:xfrm>
            <a:off x="5429878" y="5102480"/>
            <a:ext cx="252737" cy="22009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900"/>
              <a:t>1</a:t>
            </a:r>
            <a:endParaRPr lang="ko-KR" altLang="en-US" sz="900"/>
          </a:p>
        </p:txBody>
      </p:sp>
      <p:sp>
        <p:nvSpPr>
          <p:cNvPr id="41" name="TextBox 40"/>
          <p:cNvSpPr txBox="1"/>
          <p:nvPr/>
        </p:nvSpPr>
        <p:spPr>
          <a:xfrm>
            <a:off x="5181092" y="5102480"/>
            <a:ext cx="253873" cy="22009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900"/>
              <a:t>&lt;</a:t>
            </a:r>
            <a:endParaRPr lang="ko-KR" altLang="en-US" sz="900"/>
          </a:p>
        </p:txBody>
      </p:sp>
      <p:sp>
        <p:nvSpPr>
          <p:cNvPr id="42" name="TextBox 41"/>
          <p:cNvSpPr txBox="1"/>
          <p:nvPr/>
        </p:nvSpPr>
        <p:spPr>
          <a:xfrm>
            <a:off x="5903192" y="5102480"/>
            <a:ext cx="264816" cy="22009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900"/>
              <a:t>&gt;</a:t>
            </a:r>
            <a:endParaRPr lang="ko-KR" altLang="en-US" sz="900"/>
          </a:p>
        </p:txBody>
      </p:sp>
      <p:grpSp>
        <p:nvGrpSpPr>
          <p:cNvPr id="43" name="그룹 42"/>
          <p:cNvGrpSpPr/>
          <p:nvPr/>
        </p:nvGrpSpPr>
        <p:grpSpPr>
          <a:xfrm>
            <a:off x="4655840" y="3008801"/>
            <a:ext cx="240772" cy="215444"/>
            <a:chOff x="292829" y="1695755"/>
            <a:chExt cx="240772" cy="215444"/>
          </a:xfrm>
        </p:grpSpPr>
        <p:sp>
          <p:nvSpPr>
            <p:cNvPr id="44" name="타원 43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5" name="TextBox 96"/>
            <p:cNvSpPr txBox="1"/>
            <p:nvPr/>
          </p:nvSpPr>
          <p:spPr>
            <a:xfrm>
              <a:off x="292829" y="1695755"/>
              <a:ext cx="245725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</a:p>
          </p:txBody>
        </p:sp>
      </p:grpSp>
      <p:grpSp>
        <p:nvGrpSpPr>
          <p:cNvPr id="46" name="그룹 45"/>
          <p:cNvGrpSpPr/>
          <p:nvPr/>
        </p:nvGrpSpPr>
        <p:grpSpPr>
          <a:xfrm>
            <a:off x="5883200" y="2695556"/>
            <a:ext cx="240772" cy="215444"/>
            <a:chOff x="292829" y="1695755"/>
            <a:chExt cx="240772" cy="215444"/>
          </a:xfrm>
        </p:grpSpPr>
        <p:sp>
          <p:nvSpPr>
            <p:cNvPr id="47" name="타원 46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8" name="TextBox 96"/>
            <p:cNvSpPr txBox="1"/>
            <p:nvPr/>
          </p:nvSpPr>
          <p:spPr>
            <a:xfrm>
              <a:off x="292829" y="1695755"/>
              <a:ext cx="247090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49" name="그룹 48"/>
          <p:cNvGrpSpPr/>
          <p:nvPr/>
        </p:nvGrpSpPr>
        <p:grpSpPr>
          <a:xfrm>
            <a:off x="8003508" y="2468214"/>
            <a:ext cx="240772" cy="215444"/>
            <a:chOff x="292829" y="1695755"/>
            <a:chExt cx="240772" cy="215444"/>
          </a:xfrm>
        </p:grpSpPr>
        <p:sp>
          <p:nvSpPr>
            <p:cNvPr id="50" name="타원 49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1" name="TextBox 96"/>
            <p:cNvSpPr txBox="1"/>
            <p:nvPr/>
          </p:nvSpPr>
          <p:spPr>
            <a:xfrm>
              <a:off x="292829" y="1695755"/>
              <a:ext cx="24133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</a:p>
          </p:txBody>
        </p:sp>
      </p:grpSp>
      <p:grpSp>
        <p:nvGrpSpPr>
          <p:cNvPr id="52" name="그룹 51"/>
          <p:cNvGrpSpPr/>
          <p:nvPr/>
        </p:nvGrpSpPr>
        <p:grpSpPr>
          <a:xfrm>
            <a:off x="3638711" y="3630216"/>
            <a:ext cx="240772" cy="215444"/>
            <a:chOff x="292829" y="1695755"/>
            <a:chExt cx="240772" cy="215444"/>
          </a:xfrm>
        </p:grpSpPr>
        <p:sp>
          <p:nvSpPr>
            <p:cNvPr id="53" name="타원 52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4" name="TextBox 96"/>
            <p:cNvSpPr txBox="1"/>
            <p:nvPr/>
          </p:nvSpPr>
          <p:spPr>
            <a:xfrm>
              <a:off x="292829" y="1695755"/>
              <a:ext cx="243679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4</a:t>
              </a:r>
            </a:p>
          </p:txBody>
        </p:sp>
      </p:grpSp>
      <p:grpSp>
        <p:nvGrpSpPr>
          <p:cNvPr id="55" name="그룹 54"/>
          <p:cNvGrpSpPr/>
          <p:nvPr/>
        </p:nvGrpSpPr>
        <p:grpSpPr>
          <a:xfrm>
            <a:off x="7412513" y="3630216"/>
            <a:ext cx="240772" cy="215444"/>
            <a:chOff x="292829" y="1695755"/>
            <a:chExt cx="240772" cy="215444"/>
          </a:xfrm>
        </p:grpSpPr>
        <p:sp>
          <p:nvSpPr>
            <p:cNvPr id="56" name="타원 55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7" name="TextBox 96"/>
            <p:cNvSpPr txBox="1"/>
            <p:nvPr/>
          </p:nvSpPr>
          <p:spPr>
            <a:xfrm>
              <a:off x="292829" y="1695755"/>
              <a:ext cx="241777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5</a:t>
              </a:r>
            </a:p>
          </p:txBody>
        </p:sp>
      </p:grpSp>
      <p:grpSp>
        <p:nvGrpSpPr>
          <p:cNvPr id="58" name="그룹 57"/>
          <p:cNvGrpSpPr/>
          <p:nvPr/>
        </p:nvGrpSpPr>
        <p:grpSpPr>
          <a:xfrm>
            <a:off x="5550065" y="4887036"/>
            <a:ext cx="240772" cy="215444"/>
            <a:chOff x="292829" y="1695755"/>
            <a:chExt cx="240772" cy="215444"/>
          </a:xfrm>
        </p:grpSpPr>
        <p:sp>
          <p:nvSpPr>
            <p:cNvPr id="59" name="타원 58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60" name="TextBox 96"/>
            <p:cNvSpPr txBox="1"/>
            <p:nvPr/>
          </p:nvSpPr>
          <p:spPr>
            <a:xfrm>
              <a:off x="292829" y="1695755"/>
              <a:ext cx="246849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6</a:t>
              </a:r>
            </a:p>
          </p:txBody>
        </p:sp>
      </p:grpSp>
      <p:grpSp>
        <p:nvGrpSpPr>
          <p:cNvPr id="61" name="그룹 60"/>
          <p:cNvGrpSpPr/>
          <p:nvPr/>
        </p:nvGrpSpPr>
        <p:grpSpPr>
          <a:xfrm>
            <a:off x="7420459" y="4721680"/>
            <a:ext cx="240772" cy="215444"/>
            <a:chOff x="292829" y="1695755"/>
            <a:chExt cx="240772" cy="215444"/>
          </a:xfrm>
        </p:grpSpPr>
        <p:sp>
          <p:nvSpPr>
            <p:cNvPr id="62" name="타원 61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63" name="TextBox 96"/>
            <p:cNvSpPr txBox="1"/>
            <p:nvPr/>
          </p:nvSpPr>
          <p:spPr>
            <a:xfrm>
              <a:off x="292829" y="1695755"/>
              <a:ext cx="243355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7</a:t>
              </a:r>
            </a:p>
          </p:txBody>
        </p:sp>
      </p:grpSp>
      <p:graphicFrame>
        <p:nvGraphicFramePr>
          <p:cNvPr id="151" name="표 150"/>
          <p:cNvGraphicFramePr/>
          <p:nvPr/>
        </p:nvGraphicFramePr>
        <p:xfrm>
          <a:off x="1524000" y="0"/>
          <a:ext cx="6369353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97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62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13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주 관리자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주 관리자 고객관리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회원 목록 메인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표 29"/>
          <p:cNvGraphicFramePr>
            <a:graphicFrameLocks noGrp="1"/>
          </p:cNvGraphicFramePr>
          <p:nvPr/>
        </p:nvGraphicFramePr>
        <p:xfrm>
          <a:off x="8472263" y="3096"/>
          <a:ext cx="2111351" cy="61480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해당 회원 상세 보기 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– </a:t>
                      </a: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마이 페이지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800" baseline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410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9407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412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2622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10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회원</a:t>
                      </a: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상세 페이지인 마이 페이지 화면 이다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grpSp>
        <p:nvGrpSpPr>
          <p:cNvPr id="104" name="그룹 103"/>
          <p:cNvGrpSpPr/>
          <p:nvPr/>
        </p:nvGrpSpPr>
        <p:grpSpPr>
          <a:xfrm>
            <a:off x="1568516" y="1772816"/>
            <a:ext cx="6831740" cy="4176464"/>
            <a:chOff x="0" y="1363611"/>
            <a:chExt cx="9053116" cy="4666067"/>
          </a:xfrm>
        </p:grpSpPr>
        <p:pic>
          <p:nvPicPr>
            <p:cNvPr id="105" name="Picture 2"/>
            <p:cNvPicPr>
              <a:picLocks noChangeAspect="1" noChangeArrowheads="1"/>
            </p:cNvPicPr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0" y="1363611"/>
              <a:ext cx="9053116" cy="4653136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106" name="직사각형 105"/>
            <p:cNvSpPr/>
            <p:nvPr/>
          </p:nvSpPr>
          <p:spPr>
            <a:xfrm>
              <a:off x="5823" y="1372079"/>
              <a:ext cx="1763688" cy="4656972"/>
            </a:xfrm>
            <a:prstGeom prst="rect">
              <a:avLst/>
            </a:prstGeom>
            <a:solidFill>
              <a:srgbClr val="343A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1814568" y="1772816"/>
              <a:ext cx="7238548" cy="4256862"/>
            </a:xfrm>
            <a:prstGeom prst="rect">
              <a:avLst/>
            </a:prstGeom>
            <a:solidFill>
              <a:srgbClr val="F4F6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1907704" y="1412776"/>
              <a:ext cx="7056784" cy="2866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pic>
        <p:nvPicPr>
          <p:cNvPr id="112" name="그림 111"/>
          <p:cNvPicPr>
            <a:picLocks noChangeAspect="1"/>
          </p:cNvPicPr>
          <p:nvPr/>
        </p:nvPicPr>
        <p:blipFill rotWithShape="1">
          <a:blip r:embed="rId3"/>
          <a:srcRect l="36090" t="1640" r="35830" b="89530"/>
          <a:stretch>
            <a:fillRect/>
          </a:stretch>
        </p:blipFill>
        <p:spPr>
          <a:xfrm>
            <a:off x="4655840" y="1785011"/>
            <a:ext cx="1759100" cy="34784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591931" y="2545159"/>
            <a:ext cx="13309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지점관리</a:t>
            </a:r>
          </a:p>
        </p:txBody>
      </p:sp>
      <p:sp>
        <p:nvSpPr>
          <p:cNvPr id="117" name="TextBox 116"/>
          <p:cNvSpPr txBox="1"/>
          <p:nvPr/>
        </p:nvSpPr>
        <p:spPr>
          <a:xfrm>
            <a:off x="1591931" y="2924944"/>
            <a:ext cx="1330929" cy="2640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영화관리</a:t>
            </a:r>
          </a:p>
        </p:txBody>
      </p:sp>
      <p:sp>
        <p:nvSpPr>
          <p:cNvPr id="148" name="TextBox 147"/>
          <p:cNvSpPr txBox="1"/>
          <p:nvPr/>
        </p:nvSpPr>
        <p:spPr>
          <a:xfrm>
            <a:off x="1591931" y="3277707"/>
            <a:ext cx="1330929" cy="263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고객관리</a:t>
            </a:r>
          </a:p>
        </p:txBody>
      </p:sp>
      <p:sp>
        <p:nvSpPr>
          <p:cNvPr id="149" name="TextBox 148"/>
          <p:cNvSpPr txBox="1"/>
          <p:nvPr/>
        </p:nvSpPr>
        <p:spPr>
          <a:xfrm>
            <a:off x="1591931" y="4593974"/>
            <a:ext cx="13309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이벤트관리</a:t>
            </a:r>
          </a:p>
        </p:txBody>
      </p:sp>
      <p:sp>
        <p:nvSpPr>
          <p:cNvPr id="150" name="TextBox 149"/>
          <p:cNvSpPr txBox="1"/>
          <p:nvPr/>
        </p:nvSpPr>
        <p:spPr>
          <a:xfrm>
            <a:off x="1591931" y="4980664"/>
            <a:ext cx="1330929" cy="2657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스토어관리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568516" y="3588700"/>
            <a:ext cx="13543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000">
                <a:solidFill>
                  <a:schemeClr val="bg1">
                    <a:lumMod val="65000"/>
                  </a:schemeClr>
                </a:solidFill>
              </a:rPr>
              <a:t>   공지사항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568516" y="3826045"/>
            <a:ext cx="13543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000">
                <a:solidFill>
                  <a:schemeClr val="bg1">
                    <a:lumMod val="65000"/>
                  </a:schemeClr>
                </a:solidFill>
              </a:rPr>
              <a:t>   FAQ</a:t>
            </a:r>
            <a:endParaRPr lang="ko-KR" altLang="en-US" sz="100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568516" y="4072266"/>
            <a:ext cx="13543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000">
                <a:solidFill>
                  <a:schemeClr val="bg1">
                    <a:lumMod val="65000"/>
                  </a:schemeClr>
                </a:solidFill>
              </a:rPr>
              <a:t>   1:1 </a:t>
            </a:r>
            <a:r>
              <a:rPr lang="ko-KR" altLang="en-US" sz="1000">
                <a:solidFill>
                  <a:schemeClr val="bg1">
                    <a:lumMod val="65000"/>
                  </a:schemeClr>
                </a:solidFill>
              </a:rPr>
              <a:t>문의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568516" y="4297378"/>
            <a:ext cx="1354344" cy="234617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000">
                <a:solidFill>
                  <a:schemeClr val="bg1">
                    <a:lumMod val="65000"/>
                  </a:schemeClr>
                </a:solidFill>
              </a:rPr>
              <a:t>   회원목록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3071664" y="2276872"/>
            <a:ext cx="2339876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600">
                <a:solidFill>
                  <a:schemeClr val="tx1"/>
                </a:solidFill>
              </a:rPr>
              <a:t>aaa111</a:t>
            </a:r>
            <a:r>
              <a:rPr lang="ko-KR" altLang="en-US" sz="1600">
                <a:solidFill>
                  <a:schemeClr val="tx1"/>
                </a:solidFill>
              </a:rPr>
              <a:t>님 마이 페이지</a:t>
            </a:r>
          </a:p>
        </p:txBody>
      </p:sp>
      <p:grpSp>
        <p:nvGrpSpPr>
          <p:cNvPr id="22" name="그룹 21"/>
          <p:cNvGrpSpPr/>
          <p:nvPr/>
        </p:nvGrpSpPr>
        <p:grpSpPr>
          <a:xfrm>
            <a:off x="2956862" y="2331921"/>
            <a:ext cx="240772" cy="215444"/>
            <a:chOff x="292829" y="1695755"/>
            <a:chExt cx="240772" cy="215444"/>
          </a:xfrm>
        </p:grpSpPr>
        <p:sp>
          <p:nvSpPr>
            <p:cNvPr id="23" name="타원 22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4" name="TextBox 96"/>
            <p:cNvSpPr txBox="1"/>
            <p:nvPr/>
          </p:nvSpPr>
          <p:spPr>
            <a:xfrm>
              <a:off x="292829" y="1695755"/>
              <a:ext cx="249253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aphicFrame>
        <p:nvGraphicFramePr>
          <p:cNvPr id="151" name="표 150"/>
          <p:cNvGraphicFramePr/>
          <p:nvPr/>
        </p:nvGraphicFramePr>
        <p:xfrm>
          <a:off x="1524000" y="0"/>
          <a:ext cx="6369353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97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62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13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주 관리자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주 관리자 고객관리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회원 목록 </a:t>
                      </a: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-</a:t>
                      </a: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해당 회원 마이페이지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표 29"/>
          <p:cNvGraphicFramePr>
            <a:graphicFrameLocks noGrp="1"/>
          </p:cNvGraphicFramePr>
          <p:nvPr/>
        </p:nvGraphicFramePr>
        <p:xfrm>
          <a:off x="8472263" y="3096"/>
          <a:ext cx="2111351" cy="48736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이벤트 메인 페이지 리스트 목록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이벤트 등록 버튼</a:t>
                      </a:r>
                      <a:endParaRPr lang="en-US" altLang="ko-KR" sz="800" baseline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이벤트 유형 전체보기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 관련 이벤트 보기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극장 관련 이벤트 보기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시사회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무대인사 관련 이벤트 보기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410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해당 유형 이벤트 더 보기 클릭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이벤트를 등록 할 수 있는 화면이다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pSp>
        <p:nvGrpSpPr>
          <p:cNvPr id="104" name="그룹 103"/>
          <p:cNvGrpSpPr/>
          <p:nvPr/>
        </p:nvGrpSpPr>
        <p:grpSpPr>
          <a:xfrm>
            <a:off x="1568516" y="1772816"/>
            <a:ext cx="6831740" cy="4176464"/>
            <a:chOff x="0" y="1363611"/>
            <a:chExt cx="9053116" cy="4666067"/>
          </a:xfrm>
        </p:grpSpPr>
        <p:pic>
          <p:nvPicPr>
            <p:cNvPr id="105" name="Picture 2"/>
            <p:cNvPicPr>
              <a:picLocks noChangeAspect="1" noChangeArrowheads="1"/>
            </p:cNvPicPr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0" y="1363611"/>
              <a:ext cx="9053116" cy="4653136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106" name="직사각형 105"/>
            <p:cNvSpPr/>
            <p:nvPr/>
          </p:nvSpPr>
          <p:spPr>
            <a:xfrm>
              <a:off x="5823" y="1372079"/>
              <a:ext cx="1763688" cy="4656972"/>
            </a:xfrm>
            <a:prstGeom prst="rect">
              <a:avLst/>
            </a:prstGeom>
            <a:solidFill>
              <a:srgbClr val="343A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1814568" y="1772816"/>
              <a:ext cx="7238548" cy="4256862"/>
            </a:xfrm>
            <a:prstGeom prst="rect">
              <a:avLst/>
            </a:prstGeom>
            <a:solidFill>
              <a:srgbClr val="F4F6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1907704" y="1412776"/>
              <a:ext cx="7056784" cy="2866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pic>
        <p:nvPicPr>
          <p:cNvPr id="112" name="그림 111"/>
          <p:cNvPicPr>
            <a:picLocks noChangeAspect="1"/>
          </p:cNvPicPr>
          <p:nvPr/>
        </p:nvPicPr>
        <p:blipFill rotWithShape="1">
          <a:blip r:embed="rId3"/>
          <a:srcRect l="36090" t="1640" r="35830" b="89530"/>
          <a:stretch>
            <a:fillRect/>
          </a:stretch>
        </p:blipFill>
        <p:spPr>
          <a:xfrm>
            <a:off x="4655840" y="1785011"/>
            <a:ext cx="1759100" cy="34784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591931" y="2545159"/>
            <a:ext cx="13309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지점관리</a:t>
            </a:r>
          </a:p>
        </p:txBody>
      </p:sp>
      <p:sp>
        <p:nvSpPr>
          <p:cNvPr id="117" name="TextBox 116"/>
          <p:cNvSpPr txBox="1"/>
          <p:nvPr/>
        </p:nvSpPr>
        <p:spPr>
          <a:xfrm>
            <a:off x="1591931" y="2924944"/>
            <a:ext cx="1330929" cy="2640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영화관리</a:t>
            </a:r>
          </a:p>
        </p:txBody>
      </p:sp>
      <p:sp>
        <p:nvSpPr>
          <p:cNvPr id="148" name="TextBox 147"/>
          <p:cNvSpPr txBox="1"/>
          <p:nvPr/>
        </p:nvSpPr>
        <p:spPr>
          <a:xfrm>
            <a:off x="1591931" y="3277707"/>
            <a:ext cx="1330929" cy="263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고객관리</a:t>
            </a:r>
          </a:p>
        </p:txBody>
      </p:sp>
      <p:sp>
        <p:nvSpPr>
          <p:cNvPr id="149" name="TextBox 148"/>
          <p:cNvSpPr txBox="1"/>
          <p:nvPr/>
        </p:nvSpPr>
        <p:spPr>
          <a:xfrm>
            <a:off x="1591931" y="3657492"/>
            <a:ext cx="1330929" cy="264903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이벤트관리</a:t>
            </a:r>
          </a:p>
        </p:txBody>
      </p:sp>
      <p:sp>
        <p:nvSpPr>
          <p:cNvPr id="150" name="TextBox 149"/>
          <p:cNvSpPr txBox="1"/>
          <p:nvPr/>
        </p:nvSpPr>
        <p:spPr>
          <a:xfrm>
            <a:off x="1591931" y="4044182"/>
            <a:ext cx="13309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스토어관리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4"/>
          <a:srcRect b="30400"/>
          <a:stretch>
            <a:fillRect/>
          </a:stretch>
        </p:blipFill>
        <p:spPr>
          <a:xfrm>
            <a:off x="2937802" y="2924945"/>
            <a:ext cx="5462453" cy="3012762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5"/>
          <a:srcRect l="620"/>
          <a:stretch>
            <a:fillRect/>
          </a:stretch>
        </p:blipFill>
        <p:spPr>
          <a:xfrm>
            <a:off x="2937841" y="2564904"/>
            <a:ext cx="5462415" cy="408262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8" name="직사각형 17"/>
          <p:cNvSpPr/>
          <p:nvPr/>
        </p:nvSpPr>
        <p:spPr>
          <a:xfrm>
            <a:off x="2783632" y="2204864"/>
            <a:ext cx="1512168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600">
                <a:solidFill>
                  <a:schemeClr val="tx1"/>
                </a:solidFill>
              </a:rPr>
              <a:t>이벤트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799856" y="2621143"/>
            <a:ext cx="514660" cy="23445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영화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096000" y="2621143"/>
            <a:ext cx="514660" cy="23445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극장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184829" y="2641858"/>
            <a:ext cx="1080120" cy="2308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/>
              <a:t>시사회</a:t>
            </a:r>
            <a:r>
              <a:rPr lang="en-US" altLang="ko-KR" sz="900"/>
              <a:t>/</a:t>
            </a:r>
            <a:r>
              <a:rPr lang="ko-KR" altLang="en-US" sz="900"/>
              <a:t>무대인사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536160" y="2314327"/>
            <a:ext cx="775354" cy="217418"/>
          </a:xfrm>
          <a:prstGeom prst="rect">
            <a:avLst/>
          </a:prstGeom>
          <a:solidFill>
            <a:srgbClr val="343A40"/>
          </a:solidFill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900">
                <a:solidFill>
                  <a:schemeClr val="bg1"/>
                </a:solidFill>
              </a:rPr>
              <a:t>이벤트 등록</a:t>
            </a:r>
          </a:p>
        </p:txBody>
      </p:sp>
      <p:grpSp>
        <p:nvGrpSpPr>
          <p:cNvPr id="24" name="그룹 23"/>
          <p:cNvGrpSpPr/>
          <p:nvPr/>
        </p:nvGrpSpPr>
        <p:grpSpPr>
          <a:xfrm>
            <a:off x="5903607" y="2632732"/>
            <a:ext cx="240772" cy="215444"/>
            <a:chOff x="292829" y="1695755"/>
            <a:chExt cx="240772" cy="215444"/>
          </a:xfrm>
        </p:grpSpPr>
        <p:sp>
          <p:nvSpPr>
            <p:cNvPr id="25" name="타원 24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6" name="TextBox 96"/>
            <p:cNvSpPr txBox="1"/>
            <p:nvPr/>
          </p:nvSpPr>
          <p:spPr>
            <a:xfrm>
              <a:off x="292829" y="1695755"/>
              <a:ext cx="245733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5</a:t>
              </a:r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7226676" y="2315506"/>
            <a:ext cx="240772" cy="215444"/>
            <a:chOff x="292829" y="1695755"/>
            <a:chExt cx="240772" cy="215444"/>
          </a:xfrm>
        </p:grpSpPr>
        <p:sp>
          <p:nvSpPr>
            <p:cNvPr id="28" name="타원 27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9" name="TextBox 96"/>
            <p:cNvSpPr txBox="1"/>
            <p:nvPr/>
          </p:nvSpPr>
          <p:spPr>
            <a:xfrm>
              <a:off x="292829" y="1695755"/>
              <a:ext cx="246638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3256257" y="2638968"/>
            <a:ext cx="240772" cy="215444"/>
            <a:chOff x="292829" y="1695755"/>
            <a:chExt cx="240772" cy="215444"/>
          </a:xfrm>
        </p:grpSpPr>
        <p:sp>
          <p:nvSpPr>
            <p:cNvPr id="32" name="타원 31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3" name="TextBox 96"/>
            <p:cNvSpPr txBox="1"/>
            <p:nvPr/>
          </p:nvSpPr>
          <p:spPr>
            <a:xfrm>
              <a:off x="292829" y="1695755"/>
              <a:ext cx="245133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4559084" y="2639515"/>
            <a:ext cx="240772" cy="215444"/>
            <a:chOff x="292829" y="1695755"/>
            <a:chExt cx="240772" cy="215444"/>
          </a:xfrm>
        </p:grpSpPr>
        <p:sp>
          <p:nvSpPr>
            <p:cNvPr id="35" name="타원 34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6" name="TextBox 96"/>
            <p:cNvSpPr txBox="1"/>
            <p:nvPr/>
          </p:nvSpPr>
          <p:spPr>
            <a:xfrm>
              <a:off x="292829" y="1695755"/>
              <a:ext cx="247231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4</a:t>
              </a:r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2935723" y="2255521"/>
            <a:ext cx="240772" cy="215444"/>
            <a:chOff x="292829" y="1695755"/>
            <a:chExt cx="240772" cy="215444"/>
          </a:xfrm>
        </p:grpSpPr>
        <p:sp>
          <p:nvSpPr>
            <p:cNvPr id="38" name="타원 37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9" name="TextBox 96"/>
            <p:cNvSpPr txBox="1"/>
            <p:nvPr/>
          </p:nvSpPr>
          <p:spPr>
            <a:xfrm>
              <a:off x="292829" y="1695755"/>
              <a:ext cx="241817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6992436" y="2634298"/>
            <a:ext cx="240772" cy="215444"/>
            <a:chOff x="292829" y="1695755"/>
            <a:chExt cx="240772" cy="215444"/>
          </a:xfrm>
        </p:grpSpPr>
        <p:sp>
          <p:nvSpPr>
            <p:cNvPr id="41" name="타원 40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2" name="TextBox 96"/>
            <p:cNvSpPr txBox="1"/>
            <p:nvPr/>
          </p:nvSpPr>
          <p:spPr>
            <a:xfrm>
              <a:off x="292829" y="1695755"/>
              <a:ext cx="242754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6</a:t>
              </a:r>
            </a:p>
          </p:txBody>
        </p:sp>
      </p:grpSp>
      <p:grpSp>
        <p:nvGrpSpPr>
          <p:cNvPr id="43" name="그룹 42"/>
          <p:cNvGrpSpPr/>
          <p:nvPr/>
        </p:nvGrpSpPr>
        <p:grpSpPr>
          <a:xfrm>
            <a:off x="7655426" y="3054205"/>
            <a:ext cx="240772" cy="215444"/>
            <a:chOff x="292829" y="1695755"/>
            <a:chExt cx="240772" cy="215444"/>
          </a:xfrm>
        </p:grpSpPr>
        <p:sp>
          <p:nvSpPr>
            <p:cNvPr id="44" name="타원 43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5" name="TextBox 96"/>
            <p:cNvSpPr txBox="1"/>
            <p:nvPr/>
          </p:nvSpPr>
          <p:spPr>
            <a:xfrm>
              <a:off x="292829" y="1695755"/>
              <a:ext cx="246514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7</a:t>
              </a:r>
            </a:p>
          </p:txBody>
        </p:sp>
      </p:grpSp>
      <p:graphicFrame>
        <p:nvGraphicFramePr>
          <p:cNvPr id="1029" name="표 1028"/>
          <p:cNvGraphicFramePr/>
          <p:nvPr/>
        </p:nvGraphicFramePr>
        <p:xfrm>
          <a:off x="1524000" y="0"/>
          <a:ext cx="6369353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97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62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13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주 관리자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주 관리자 이벤트관리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이벤트 관리 메인</a:t>
                      </a: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-</a:t>
                      </a: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전체 보기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표 29"/>
          <p:cNvGraphicFramePr>
            <a:graphicFrameLocks noGrp="1"/>
          </p:cNvGraphicFramePr>
          <p:nvPr/>
        </p:nvGraphicFramePr>
        <p:xfrm>
          <a:off x="8472263" y="3096"/>
          <a:ext cx="2111351" cy="28191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 유형 전체 보기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해당 유형 검색기능</a:t>
                      </a:r>
                      <a:endParaRPr lang="en-US" altLang="ko-KR" sz="800" baseline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 유형 전체보기 화면이다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 </a:t>
                      </a: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검색 기능을 활용할 수 있다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104" name="그룹 103"/>
          <p:cNvGrpSpPr/>
          <p:nvPr/>
        </p:nvGrpSpPr>
        <p:grpSpPr>
          <a:xfrm>
            <a:off x="1568516" y="1772816"/>
            <a:ext cx="6831740" cy="4176464"/>
            <a:chOff x="0" y="1363611"/>
            <a:chExt cx="9053116" cy="4666067"/>
          </a:xfrm>
        </p:grpSpPr>
        <p:pic>
          <p:nvPicPr>
            <p:cNvPr id="105" name="Picture 2"/>
            <p:cNvPicPr>
              <a:picLocks noChangeAspect="1" noChangeArrowheads="1"/>
            </p:cNvPicPr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0" y="1363611"/>
              <a:ext cx="9053116" cy="4653136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106" name="직사각형 105"/>
            <p:cNvSpPr/>
            <p:nvPr/>
          </p:nvSpPr>
          <p:spPr>
            <a:xfrm>
              <a:off x="5823" y="1372079"/>
              <a:ext cx="1763688" cy="4656972"/>
            </a:xfrm>
            <a:prstGeom prst="rect">
              <a:avLst/>
            </a:prstGeom>
            <a:solidFill>
              <a:srgbClr val="343A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1814568" y="1772816"/>
              <a:ext cx="7238548" cy="4256862"/>
            </a:xfrm>
            <a:prstGeom prst="rect">
              <a:avLst/>
            </a:prstGeom>
            <a:solidFill>
              <a:srgbClr val="F4F6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1907704" y="1412776"/>
              <a:ext cx="7056784" cy="2866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pic>
        <p:nvPicPr>
          <p:cNvPr id="112" name="그림 111"/>
          <p:cNvPicPr>
            <a:picLocks noChangeAspect="1"/>
          </p:cNvPicPr>
          <p:nvPr/>
        </p:nvPicPr>
        <p:blipFill rotWithShape="1">
          <a:blip r:embed="rId3"/>
          <a:srcRect l="36090" t="1640" r="35830" b="89530"/>
          <a:stretch>
            <a:fillRect/>
          </a:stretch>
        </p:blipFill>
        <p:spPr>
          <a:xfrm>
            <a:off x="4655840" y="1785011"/>
            <a:ext cx="1759100" cy="34784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591931" y="2545159"/>
            <a:ext cx="13309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지점관리</a:t>
            </a:r>
          </a:p>
        </p:txBody>
      </p:sp>
      <p:sp>
        <p:nvSpPr>
          <p:cNvPr id="117" name="TextBox 116"/>
          <p:cNvSpPr txBox="1"/>
          <p:nvPr/>
        </p:nvSpPr>
        <p:spPr>
          <a:xfrm>
            <a:off x="1591931" y="2924944"/>
            <a:ext cx="1330929" cy="2640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영화관리</a:t>
            </a:r>
          </a:p>
        </p:txBody>
      </p:sp>
      <p:sp>
        <p:nvSpPr>
          <p:cNvPr id="148" name="TextBox 147"/>
          <p:cNvSpPr txBox="1"/>
          <p:nvPr/>
        </p:nvSpPr>
        <p:spPr>
          <a:xfrm>
            <a:off x="1591931" y="3277707"/>
            <a:ext cx="1330929" cy="263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고객관리</a:t>
            </a:r>
          </a:p>
        </p:txBody>
      </p:sp>
      <p:sp>
        <p:nvSpPr>
          <p:cNvPr id="149" name="TextBox 148"/>
          <p:cNvSpPr txBox="1"/>
          <p:nvPr/>
        </p:nvSpPr>
        <p:spPr>
          <a:xfrm>
            <a:off x="1591931" y="3657492"/>
            <a:ext cx="1330929" cy="264903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이벤트관리</a:t>
            </a:r>
          </a:p>
        </p:txBody>
      </p:sp>
      <p:sp>
        <p:nvSpPr>
          <p:cNvPr id="150" name="TextBox 149"/>
          <p:cNvSpPr txBox="1"/>
          <p:nvPr/>
        </p:nvSpPr>
        <p:spPr>
          <a:xfrm>
            <a:off x="1591931" y="4044182"/>
            <a:ext cx="13309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스토어관리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2783632" y="2204864"/>
            <a:ext cx="1512168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600">
                <a:solidFill>
                  <a:schemeClr val="tx1"/>
                </a:solidFill>
              </a:rPr>
              <a:t>이벤트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4"/>
          <a:srcRect l="2010" t="22570"/>
          <a:stretch>
            <a:fillRect/>
          </a:stretch>
        </p:blipFill>
        <p:spPr>
          <a:xfrm>
            <a:off x="2999656" y="2545158"/>
            <a:ext cx="5364000" cy="42622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9" name="TextBox 18"/>
          <p:cNvSpPr txBox="1"/>
          <p:nvPr/>
        </p:nvSpPr>
        <p:spPr>
          <a:xfrm>
            <a:off x="4789252" y="2606715"/>
            <a:ext cx="514660" cy="24622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영화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096000" y="2564904"/>
            <a:ext cx="514660" cy="24622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극장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184829" y="2564904"/>
            <a:ext cx="1080120" cy="2308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/>
              <a:t>시사회</a:t>
            </a:r>
            <a:r>
              <a:rPr lang="en-US" altLang="ko-KR" sz="900"/>
              <a:t>/</a:t>
            </a:r>
            <a:r>
              <a:rPr lang="ko-KR" altLang="en-US" sz="900"/>
              <a:t>무대인사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5"/>
          <a:srcRect b="24100"/>
          <a:stretch>
            <a:fillRect/>
          </a:stretch>
        </p:blipFill>
        <p:spPr>
          <a:xfrm>
            <a:off x="2975910" y="2952679"/>
            <a:ext cx="5386275" cy="2996039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4" name="TextBox 23"/>
          <p:cNvSpPr txBox="1"/>
          <p:nvPr/>
        </p:nvSpPr>
        <p:spPr>
          <a:xfrm>
            <a:off x="7536160" y="2262064"/>
            <a:ext cx="775354" cy="230832"/>
          </a:xfrm>
          <a:prstGeom prst="rect">
            <a:avLst/>
          </a:prstGeom>
          <a:solidFill>
            <a:srgbClr val="343A40"/>
          </a:solidFill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900">
                <a:solidFill>
                  <a:schemeClr val="bg1"/>
                </a:solidFill>
              </a:rPr>
              <a:t>이벤트 등록</a:t>
            </a:r>
          </a:p>
        </p:txBody>
      </p:sp>
      <p:grpSp>
        <p:nvGrpSpPr>
          <p:cNvPr id="23" name="그룹 22"/>
          <p:cNvGrpSpPr/>
          <p:nvPr/>
        </p:nvGrpSpPr>
        <p:grpSpPr>
          <a:xfrm>
            <a:off x="4583014" y="2603382"/>
            <a:ext cx="240772" cy="215444"/>
            <a:chOff x="292829" y="1695755"/>
            <a:chExt cx="240772" cy="215444"/>
          </a:xfrm>
        </p:grpSpPr>
        <p:sp>
          <p:nvSpPr>
            <p:cNvPr id="25" name="타원 24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6" name="TextBox 96"/>
            <p:cNvSpPr txBox="1"/>
            <p:nvPr/>
          </p:nvSpPr>
          <p:spPr>
            <a:xfrm>
              <a:off x="292829" y="1695755"/>
              <a:ext cx="242351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6888088" y="2997510"/>
            <a:ext cx="240772" cy="215444"/>
            <a:chOff x="292829" y="1695755"/>
            <a:chExt cx="240772" cy="215444"/>
          </a:xfrm>
        </p:grpSpPr>
        <p:sp>
          <p:nvSpPr>
            <p:cNvPr id="28" name="타원 27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9" name="TextBox 96"/>
            <p:cNvSpPr txBox="1"/>
            <p:nvPr/>
          </p:nvSpPr>
          <p:spPr>
            <a:xfrm>
              <a:off x="292829" y="1695755"/>
              <a:ext cx="242326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</a:p>
          </p:txBody>
        </p:sp>
      </p:grpSp>
      <p:graphicFrame>
        <p:nvGraphicFramePr>
          <p:cNvPr id="2052" name="표 2051"/>
          <p:cNvGraphicFramePr/>
          <p:nvPr/>
        </p:nvGraphicFramePr>
        <p:xfrm>
          <a:off x="1524000" y="0"/>
          <a:ext cx="6369353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97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62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13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주 관리자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주 관리자 이벤트관리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이벤트 관리 메인</a:t>
                      </a: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-</a:t>
                      </a: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유형별 보기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표 29"/>
          <p:cNvGraphicFramePr>
            <a:graphicFrameLocks noGrp="1"/>
          </p:cNvGraphicFramePr>
          <p:nvPr/>
        </p:nvGraphicFramePr>
        <p:xfrm>
          <a:off x="8472263" y="3096"/>
          <a:ext cx="2111351" cy="48736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이벤트 유형 선택 기능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이벤트 제목 입력</a:t>
                      </a:r>
                      <a:endParaRPr lang="en-US" altLang="ko-KR" sz="800" baseline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이벤트 기간 입력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이벤트 썸네일 사진 파일 업로드 기능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이벤트 내용 입력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취소 버튼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410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이벤트 등록 버튼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이벤트 등록에 관한 내용을 입력하는 화면이다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 </a:t>
                      </a: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취소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</a:t>
                      </a: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등록 가능하다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pSp>
        <p:nvGrpSpPr>
          <p:cNvPr id="104" name="그룹 103"/>
          <p:cNvGrpSpPr/>
          <p:nvPr/>
        </p:nvGrpSpPr>
        <p:grpSpPr>
          <a:xfrm>
            <a:off x="1568516" y="1772816"/>
            <a:ext cx="6831740" cy="4392488"/>
            <a:chOff x="0" y="1363611"/>
            <a:chExt cx="9053116" cy="4666067"/>
          </a:xfrm>
        </p:grpSpPr>
        <p:pic>
          <p:nvPicPr>
            <p:cNvPr id="105" name="Picture 2"/>
            <p:cNvPicPr>
              <a:picLocks noChangeAspect="1" noChangeArrowheads="1"/>
            </p:cNvPicPr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0" y="1363611"/>
              <a:ext cx="9053116" cy="4653136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106" name="직사각형 105"/>
            <p:cNvSpPr/>
            <p:nvPr/>
          </p:nvSpPr>
          <p:spPr>
            <a:xfrm>
              <a:off x="5823" y="1372079"/>
              <a:ext cx="1763688" cy="4656972"/>
            </a:xfrm>
            <a:prstGeom prst="rect">
              <a:avLst/>
            </a:prstGeom>
            <a:solidFill>
              <a:srgbClr val="343A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1814568" y="1772816"/>
              <a:ext cx="7238548" cy="4256862"/>
            </a:xfrm>
            <a:prstGeom prst="rect">
              <a:avLst/>
            </a:prstGeom>
            <a:solidFill>
              <a:srgbClr val="F4F6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1907704" y="1412776"/>
              <a:ext cx="7056784" cy="2866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pic>
        <p:nvPicPr>
          <p:cNvPr id="112" name="그림 111"/>
          <p:cNvPicPr>
            <a:picLocks noChangeAspect="1"/>
          </p:cNvPicPr>
          <p:nvPr/>
        </p:nvPicPr>
        <p:blipFill rotWithShape="1">
          <a:blip r:embed="rId3"/>
          <a:srcRect l="36090" t="1640" r="35830" b="89530"/>
          <a:stretch>
            <a:fillRect/>
          </a:stretch>
        </p:blipFill>
        <p:spPr>
          <a:xfrm>
            <a:off x="4655840" y="1785011"/>
            <a:ext cx="1759100" cy="347845"/>
          </a:xfrm>
          <a:prstGeom prst="rect">
            <a:avLst/>
          </a:prstGeom>
        </p:spPr>
      </p:pic>
      <p:sp>
        <p:nvSpPr>
          <p:cNvPr id="33" name="직사각형 32"/>
          <p:cNvSpPr/>
          <p:nvPr/>
        </p:nvSpPr>
        <p:spPr>
          <a:xfrm>
            <a:off x="3071664" y="2276872"/>
            <a:ext cx="1512168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600">
                <a:solidFill>
                  <a:schemeClr val="tx1"/>
                </a:solidFill>
              </a:rPr>
              <a:t>이벤트</a:t>
            </a:r>
            <a:r>
              <a:rPr lang="en-US" altLang="ko-KR" sz="1600">
                <a:solidFill>
                  <a:schemeClr val="tx1"/>
                </a:solidFill>
              </a:rPr>
              <a:t> </a:t>
            </a:r>
            <a:r>
              <a:rPr lang="ko-KR" altLang="en-US" sz="1600">
                <a:solidFill>
                  <a:schemeClr val="tx1"/>
                </a:solidFill>
              </a:rPr>
              <a:t>등록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7849126" y="5726832"/>
            <a:ext cx="405239" cy="230832"/>
          </a:xfrm>
          <a:prstGeom prst="rect">
            <a:avLst/>
          </a:prstGeom>
          <a:solidFill>
            <a:srgbClr val="343A40"/>
          </a:solidFill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900">
                <a:solidFill>
                  <a:schemeClr val="bg1"/>
                </a:solidFill>
              </a:rPr>
              <a:t>등록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7400836" y="5726832"/>
            <a:ext cx="405853" cy="230832"/>
          </a:xfrm>
          <a:prstGeom prst="rect">
            <a:avLst/>
          </a:prstGeom>
          <a:solidFill>
            <a:srgbClr val="343A40"/>
          </a:solidFill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900">
                <a:solidFill>
                  <a:schemeClr val="bg1"/>
                </a:solidFill>
              </a:rPr>
              <a:t>취소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3368080" y="3155464"/>
            <a:ext cx="62607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00">
                <a:solidFill>
                  <a:schemeClr val="tx1"/>
                </a:solidFill>
              </a:rPr>
              <a:t>제목</a:t>
            </a:r>
          </a:p>
        </p:txBody>
      </p:sp>
      <p:sp>
        <p:nvSpPr>
          <p:cNvPr id="37" name="직사각형 36"/>
          <p:cNvSpPr/>
          <p:nvPr/>
        </p:nvSpPr>
        <p:spPr>
          <a:xfrm>
            <a:off x="3368080" y="2819022"/>
            <a:ext cx="62607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00">
                <a:solidFill>
                  <a:schemeClr val="tx1"/>
                </a:solidFill>
              </a:rPr>
              <a:t>구분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4160167" y="2850772"/>
            <a:ext cx="4032449" cy="246221"/>
          </a:xfrm>
          <a:prstGeom prst="rect">
            <a:avLst/>
          </a:prstGeom>
          <a:solidFill>
            <a:srgbClr val="F4F6F9"/>
          </a:solidFill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이벤트 구분                                                                   ▼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4160168" y="3187888"/>
            <a:ext cx="4032448" cy="246221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00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4160168" y="4149248"/>
            <a:ext cx="4032448" cy="15120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00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3368080" y="4149249"/>
            <a:ext cx="62607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00">
                <a:solidFill>
                  <a:schemeClr val="tx1"/>
                </a:solidFill>
              </a:rPr>
              <a:t>내용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591931" y="2545159"/>
            <a:ext cx="13309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지점관리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591931" y="2924944"/>
            <a:ext cx="1330929" cy="2640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영화관리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591931" y="3277707"/>
            <a:ext cx="1330929" cy="263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고객관리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591931" y="3657492"/>
            <a:ext cx="1330929" cy="264903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이벤트관리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1591931" y="4044182"/>
            <a:ext cx="13309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스토어관리</a:t>
            </a:r>
          </a:p>
        </p:txBody>
      </p:sp>
      <p:sp>
        <p:nvSpPr>
          <p:cNvPr id="47" name="직사각형 46"/>
          <p:cNvSpPr/>
          <p:nvPr/>
        </p:nvSpPr>
        <p:spPr>
          <a:xfrm>
            <a:off x="3368080" y="3488204"/>
            <a:ext cx="62607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00">
                <a:solidFill>
                  <a:schemeClr val="tx1"/>
                </a:solidFill>
              </a:rPr>
              <a:t>기간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4160168" y="3520628"/>
            <a:ext cx="1510581" cy="246221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00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6689188" y="3520628"/>
            <a:ext cx="1510581" cy="246221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00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5877204" y="3488202"/>
            <a:ext cx="659746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600">
                <a:solidFill>
                  <a:schemeClr val="tx1"/>
                </a:solidFill>
              </a:rPr>
              <a:t>~</a:t>
            </a:r>
            <a:endParaRPr lang="ko-KR" altLang="en-US" sz="1600">
              <a:solidFill>
                <a:schemeClr val="tx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3368080" y="3795991"/>
            <a:ext cx="62607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00">
                <a:solidFill>
                  <a:schemeClr val="tx1"/>
                </a:solidFill>
              </a:rPr>
              <a:t>썸네일</a:t>
            </a:r>
          </a:p>
        </p:txBody>
      </p:sp>
      <p:sp>
        <p:nvSpPr>
          <p:cNvPr id="52" name="직사각형 51"/>
          <p:cNvSpPr/>
          <p:nvPr/>
        </p:nvSpPr>
        <p:spPr>
          <a:xfrm>
            <a:off x="4158185" y="3861048"/>
            <a:ext cx="851293" cy="215255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100">
                <a:solidFill>
                  <a:schemeClr val="tx1"/>
                </a:solidFill>
              </a:rPr>
              <a:t>파일선택</a:t>
            </a:r>
          </a:p>
        </p:txBody>
      </p:sp>
      <p:grpSp>
        <p:nvGrpSpPr>
          <p:cNvPr id="44" name="그룹 43"/>
          <p:cNvGrpSpPr/>
          <p:nvPr/>
        </p:nvGrpSpPr>
        <p:grpSpPr>
          <a:xfrm>
            <a:off x="3247694" y="2853331"/>
            <a:ext cx="240772" cy="215444"/>
            <a:chOff x="292829" y="1695755"/>
            <a:chExt cx="240772" cy="215444"/>
          </a:xfrm>
        </p:grpSpPr>
        <p:sp>
          <p:nvSpPr>
            <p:cNvPr id="45" name="타원 44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6" name="TextBox 96"/>
            <p:cNvSpPr txBox="1"/>
            <p:nvPr/>
          </p:nvSpPr>
          <p:spPr>
            <a:xfrm>
              <a:off x="292829" y="1695755"/>
              <a:ext cx="244171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53" name="그룹 52"/>
          <p:cNvGrpSpPr/>
          <p:nvPr/>
        </p:nvGrpSpPr>
        <p:grpSpPr>
          <a:xfrm>
            <a:off x="3247694" y="3222436"/>
            <a:ext cx="240772" cy="215444"/>
            <a:chOff x="292829" y="1695755"/>
            <a:chExt cx="240772" cy="215444"/>
          </a:xfrm>
        </p:grpSpPr>
        <p:sp>
          <p:nvSpPr>
            <p:cNvPr id="54" name="타원 53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5" name="TextBox 96"/>
            <p:cNvSpPr txBox="1"/>
            <p:nvPr/>
          </p:nvSpPr>
          <p:spPr>
            <a:xfrm>
              <a:off x="292829" y="1695755"/>
              <a:ext cx="244171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</a:p>
          </p:txBody>
        </p:sp>
      </p:grpSp>
      <p:grpSp>
        <p:nvGrpSpPr>
          <p:cNvPr id="56" name="그룹 55"/>
          <p:cNvGrpSpPr/>
          <p:nvPr/>
        </p:nvGrpSpPr>
        <p:grpSpPr>
          <a:xfrm>
            <a:off x="3232713" y="3527912"/>
            <a:ext cx="240772" cy="215444"/>
            <a:chOff x="292829" y="1695755"/>
            <a:chExt cx="240772" cy="215444"/>
          </a:xfrm>
        </p:grpSpPr>
        <p:sp>
          <p:nvSpPr>
            <p:cNvPr id="57" name="타원 56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8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</a:p>
          </p:txBody>
        </p:sp>
      </p:grpSp>
      <p:grpSp>
        <p:nvGrpSpPr>
          <p:cNvPr id="59" name="그룹 58"/>
          <p:cNvGrpSpPr/>
          <p:nvPr/>
        </p:nvGrpSpPr>
        <p:grpSpPr>
          <a:xfrm>
            <a:off x="3900412" y="3855251"/>
            <a:ext cx="240772" cy="215444"/>
            <a:chOff x="292829" y="1695755"/>
            <a:chExt cx="240772" cy="215444"/>
          </a:xfrm>
        </p:grpSpPr>
        <p:sp>
          <p:nvSpPr>
            <p:cNvPr id="60" name="타원 59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61" name="TextBox 96"/>
            <p:cNvSpPr txBox="1"/>
            <p:nvPr/>
          </p:nvSpPr>
          <p:spPr>
            <a:xfrm>
              <a:off x="292829" y="1695755"/>
              <a:ext cx="248678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4</a:t>
              </a:r>
            </a:p>
          </p:txBody>
        </p:sp>
      </p:grpSp>
      <p:grpSp>
        <p:nvGrpSpPr>
          <p:cNvPr id="62" name="그룹 61"/>
          <p:cNvGrpSpPr/>
          <p:nvPr/>
        </p:nvGrpSpPr>
        <p:grpSpPr>
          <a:xfrm>
            <a:off x="3230693" y="4184488"/>
            <a:ext cx="240772" cy="215444"/>
            <a:chOff x="292829" y="1695755"/>
            <a:chExt cx="240772" cy="215444"/>
          </a:xfrm>
        </p:grpSpPr>
        <p:sp>
          <p:nvSpPr>
            <p:cNvPr id="63" name="타원 62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64" name="TextBox 96"/>
            <p:cNvSpPr txBox="1"/>
            <p:nvPr/>
          </p:nvSpPr>
          <p:spPr>
            <a:xfrm>
              <a:off x="292829" y="1695755"/>
              <a:ext cx="24212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5</a:t>
              </a:r>
            </a:p>
          </p:txBody>
        </p:sp>
      </p:grpSp>
      <p:grpSp>
        <p:nvGrpSpPr>
          <p:cNvPr id="65" name="그룹 64"/>
          <p:cNvGrpSpPr/>
          <p:nvPr/>
        </p:nvGrpSpPr>
        <p:grpSpPr>
          <a:xfrm>
            <a:off x="7488199" y="5484181"/>
            <a:ext cx="240772" cy="215444"/>
            <a:chOff x="292829" y="1695755"/>
            <a:chExt cx="240772" cy="215444"/>
          </a:xfrm>
        </p:grpSpPr>
        <p:sp>
          <p:nvSpPr>
            <p:cNvPr id="66" name="타원 65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67" name="TextBox 96"/>
            <p:cNvSpPr txBox="1"/>
            <p:nvPr/>
          </p:nvSpPr>
          <p:spPr>
            <a:xfrm>
              <a:off x="292829" y="1695755"/>
              <a:ext cx="242291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6</a:t>
              </a:r>
            </a:p>
          </p:txBody>
        </p:sp>
      </p:grpSp>
      <p:grpSp>
        <p:nvGrpSpPr>
          <p:cNvPr id="68" name="그룹 67"/>
          <p:cNvGrpSpPr/>
          <p:nvPr/>
        </p:nvGrpSpPr>
        <p:grpSpPr>
          <a:xfrm>
            <a:off x="7935278" y="5486157"/>
            <a:ext cx="240772" cy="215444"/>
            <a:chOff x="292829" y="1695755"/>
            <a:chExt cx="240772" cy="215444"/>
          </a:xfrm>
        </p:grpSpPr>
        <p:sp>
          <p:nvSpPr>
            <p:cNvPr id="69" name="타원 68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70" name="TextBox 96"/>
            <p:cNvSpPr txBox="1"/>
            <p:nvPr/>
          </p:nvSpPr>
          <p:spPr>
            <a:xfrm>
              <a:off x="292829" y="1695755"/>
              <a:ext cx="242887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7</a:t>
              </a:r>
            </a:p>
          </p:txBody>
        </p:sp>
      </p:grpSp>
      <p:graphicFrame>
        <p:nvGraphicFramePr>
          <p:cNvPr id="113" name="표 112"/>
          <p:cNvGraphicFramePr/>
          <p:nvPr/>
        </p:nvGraphicFramePr>
        <p:xfrm>
          <a:off x="1524000" y="0"/>
          <a:ext cx="6369353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97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62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13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주 관리자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주 관리자 이벤트관리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이벤트 등록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표 29"/>
          <p:cNvGraphicFramePr>
            <a:graphicFrameLocks noGrp="1"/>
          </p:cNvGraphicFramePr>
          <p:nvPr/>
        </p:nvGraphicFramePr>
        <p:xfrm>
          <a:off x="8472263" y="3096"/>
          <a:ext cx="2111351" cy="28191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이벤트 상세보기 제목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해당 이벤트 수정 버튼</a:t>
                      </a:r>
                      <a:endParaRPr lang="en-US" altLang="ko-KR" sz="800" baseline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해당 이벤트 수정 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상세 화면이다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104" name="그룹 103"/>
          <p:cNvGrpSpPr/>
          <p:nvPr/>
        </p:nvGrpSpPr>
        <p:grpSpPr>
          <a:xfrm>
            <a:off x="1568516" y="1772816"/>
            <a:ext cx="6831740" cy="4176464"/>
            <a:chOff x="0" y="1363611"/>
            <a:chExt cx="9053116" cy="4666067"/>
          </a:xfrm>
        </p:grpSpPr>
        <p:pic>
          <p:nvPicPr>
            <p:cNvPr id="105" name="Picture 2"/>
            <p:cNvPicPr>
              <a:picLocks noChangeAspect="1" noChangeArrowheads="1"/>
            </p:cNvPicPr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0" y="1363611"/>
              <a:ext cx="9053116" cy="4653136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106" name="직사각형 105"/>
            <p:cNvSpPr/>
            <p:nvPr/>
          </p:nvSpPr>
          <p:spPr>
            <a:xfrm>
              <a:off x="5823" y="1372079"/>
              <a:ext cx="1763688" cy="4656972"/>
            </a:xfrm>
            <a:prstGeom prst="rect">
              <a:avLst/>
            </a:prstGeom>
            <a:solidFill>
              <a:srgbClr val="343A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1814568" y="1772816"/>
              <a:ext cx="7238548" cy="4256862"/>
            </a:xfrm>
            <a:prstGeom prst="rect">
              <a:avLst/>
            </a:prstGeom>
            <a:solidFill>
              <a:srgbClr val="F4F6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1907704" y="1412776"/>
              <a:ext cx="7056784" cy="2866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pic>
        <p:nvPicPr>
          <p:cNvPr id="112" name="그림 111"/>
          <p:cNvPicPr>
            <a:picLocks noChangeAspect="1"/>
          </p:cNvPicPr>
          <p:nvPr/>
        </p:nvPicPr>
        <p:blipFill rotWithShape="1">
          <a:blip r:embed="rId3"/>
          <a:srcRect l="36090" t="1640" r="35830" b="89530"/>
          <a:stretch>
            <a:fillRect/>
          </a:stretch>
        </p:blipFill>
        <p:spPr>
          <a:xfrm>
            <a:off x="4655840" y="1785011"/>
            <a:ext cx="1759100" cy="34784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591931" y="2545159"/>
            <a:ext cx="13309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지점관리</a:t>
            </a:r>
          </a:p>
        </p:txBody>
      </p:sp>
      <p:sp>
        <p:nvSpPr>
          <p:cNvPr id="117" name="TextBox 116"/>
          <p:cNvSpPr txBox="1"/>
          <p:nvPr/>
        </p:nvSpPr>
        <p:spPr>
          <a:xfrm>
            <a:off x="1591931" y="2924944"/>
            <a:ext cx="1330929" cy="2640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영화관리</a:t>
            </a:r>
          </a:p>
        </p:txBody>
      </p:sp>
      <p:sp>
        <p:nvSpPr>
          <p:cNvPr id="148" name="TextBox 147"/>
          <p:cNvSpPr txBox="1"/>
          <p:nvPr/>
        </p:nvSpPr>
        <p:spPr>
          <a:xfrm>
            <a:off x="1591931" y="3277707"/>
            <a:ext cx="1330929" cy="263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고객관리</a:t>
            </a:r>
          </a:p>
        </p:txBody>
      </p:sp>
      <p:sp>
        <p:nvSpPr>
          <p:cNvPr id="149" name="TextBox 148"/>
          <p:cNvSpPr txBox="1"/>
          <p:nvPr/>
        </p:nvSpPr>
        <p:spPr>
          <a:xfrm>
            <a:off x="1591931" y="3657492"/>
            <a:ext cx="1330929" cy="264903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이벤트관리</a:t>
            </a:r>
          </a:p>
        </p:txBody>
      </p:sp>
      <p:sp>
        <p:nvSpPr>
          <p:cNvPr id="150" name="TextBox 149"/>
          <p:cNvSpPr txBox="1"/>
          <p:nvPr/>
        </p:nvSpPr>
        <p:spPr>
          <a:xfrm>
            <a:off x="1591931" y="4044182"/>
            <a:ext cx="13309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스토어관리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2783632" y="2204864"/>
            <a:ext cx="1512168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600">
                <a:solidFill>
                  <a:schemeClr val="tx1"/>
                </a:solidFill>
              </a:rPr>
              <a:t>이벤트</a:t>
            </a: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 rotWithShape="1">
          <a:blip r:embed="rId4"/>
          <a:srcRect b="18000"/>
          <a:stretch>
            <a:fillRect/>
          </a:stretch>
        </p:blipFill>
        <p:spPr>
          <a:xfrm>
            <a:off x="2978320" y="2683657"/>
            <a:ext cx="5493943" cy="3254049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2" name="TextBox 21"/>
          <p:cNvSpPr txBox="1"/>
          <p:nvPr/>
        </p:nvSpPr>
        <p:spPr>
          <a:xfrm>
            <a:off x="7863025" y="2971080"/>
            <a:ext cx="415498" cy="217890"/>
          </a:xfrm>
          <a:prstGeom prst="rect">
            <a:avLst/>
          </a:prstGeom>
          <a:solidFill>
            <a:srgbClr val="343A40"/>
          </a:solidFill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900">
                <a:solidFill>
                  <a:schemeClr val="bg1"/>
                </a:solidFill>
              </a:rPr>
              <a:t>수정</a:t>
            </a:r>
          </a:p>
        </p:txBody>
      </p:sp>
      <p:grpSp>
        <p:nvGrpSpPr>
          <p:cNvPr id="20" name="그룹 19"/>
          <p:cNvGrpSpPr/>
          <p:nvPr/>
        </p:nvGrpSpPr>
        <p:grpSpPr>
          <a:xfrm>
            <a:off x="2793981" y="2794590"/>
            <a:ext cx="240772" cy="215444"/>
            <a:chOff x="292829" y="1695755"/>
            <a:chExt cx="240772" cy="215444"/>
          </a:xfrm>
        </p:grpSpPr>
        <p:sp>
          <p:nvSpPr>
            <p:cNvPr id="21" name="타원 20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3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7566793" y="2969406"/>
            <a:ext cx="240772" cy="215444"/>
            <a:chOff x="292829" y="1695755"/>
            <a:chExt cx="240772" cy="215444"/>
          </a:xfrm>
        </p:grpSpPr>
        <p:sp>
          <p:nvSpPr>
            <p:cNvPr id="25" name="타원 24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6" name="TextBox 96"/>
            <p:cNvSpPr txBox="1"/>
            <p:nvPr/>
          </p:nvSpPr>
          <p:spPr>
            <a:xfrm>
              <a:off x="292829" y="1695755"/>
              <a:ext cx="249421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</a:p>
          </p:txBody>
        </p:sp>
      </p:grpSp>
      <p:graphicFrame>
        <p:nvGraphicFramePr>
          <p:cNvPr id="2053" name="표 2052"/>
          <p:cNvGraphicFramePr/>
          <p:nvPr/>
        </p:nvGraphicFramePr>
        <p:xfrm>
          <a:off x="1524000" y="0"/>
          <a:ext cx="6369353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97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62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13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주 관리자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주 관리자 이벤트관리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이벤트 상세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표 29"/>
          <p:cNvGraphicFramePr>
            <a:graphicFrameLocks noGrp="1"/>
          </p:cNvGraphicFramePr>
          <p:nvPr/>
        </p:nvGraphicFramePr>
        <p:xfrm>
          <a:off x="8472263" y="3096"/>
          <a:ext cx="2111351" cy="48736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이벤트 구분 기능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이벤트 제목</a:t>
                      </a:r>
                      <a:endParaRPr lang="en-US" altLang="ko-KR" sz="800" baseline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이벤트 기간 설정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썸네일 파일 수정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이벤트 내용 수정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이벤트 취소 버튼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410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이벤트 수정 저장 버튼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이벤트 상세 수정 페이지 입니다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pSp>
        <p:nvGrpSpPr>
          <p:cNvPr id="104" name="그룹 103"/>
          <p:cNvGrpSpPr/>
          <p:nvPr/>
        </p:nvGrpSpPr>
        <p:grpSpPr>
          <a:xfrm>
            <a:off x="1568516" y="1196752"/>
            <a:ext cx="6831740" cy="5328592"/>
            <a:chOff x="0" y="1363611"/>
            <a:chExt cx="9053116" cy="4666067"/>
          </a:xfrm>
        </p:grpSpPr>
        <p:pic>
          <p:nvPicPr>
            <p:cNvPr id="105" name="Picture 2"/>
            <p:cNvPicPr>
              <a:picLocks noChangeAspect="1" noChangeArrowheads="1"/>
            </p:cNvPicPr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0" y="1363611"/>
              <a:ext cx="9053116" cy="4653136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106" name="직사각형 105"/>
            <p:cNvSpPr/>
            <p:nvPr/>
          </p:nvSpPr>
          <p:spPr>
            <a:xfrm>
              <a:off x="5823" y="1372079"/>
              <a:ext cx="1763688" cy="4656972"/>
            </a:xfrm>
            <a:prstGeom prst="rect">
              <a:avLst/>
            </a:prstGeom>
            <a:solidFill>
              <a:srgbClr val="343A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1814568" y="1772816"/>
              <a:ext cx="7238548" cy="4256862"/>
            </a:xfrm>
            <a:prstGeom prst="rect">
              <a:avLst/>
            </a:prstGeom>
            <a:solidFill>
              <a:srgbClr val="F4F6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1907704" y="1412776"/>
              <a:ext cx="7056784" cy="2866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pic>
        <p:nvPicPr>
          <p:cNvPr id="112" name="그림 111"/>
          <p:cNvPicPr>
            <a:picLocks noChangeAspect="1"/>
          </p:cNvPicPr>
          <p:nvPr/>
        </p:nvPicPr>
        <p:blipFill rotWithShape="1">
          <a:blip r:embed="rId3"/>
          <a:srcRect l="36090" t="1640" r="35830" b="89530"/>
          <a:stretch>
            <a:fillRect/>
          </a:stretch>
        </p:blipFill>
        <p:spPr>
          <a:xfrm>
            <a:off x="4655840" y="1208947"/>
            <a:ext cx="1759100" cy="347845"/>
          </a:xfrm>
          <a:prstGeom prst="rect">
            <a:avLst/>
          </a:prstGeom>
        </p:spPr>
      </p:pic>
      <p:sp>
        <p:nvSpPr>
          <p:cNvPr id="33" name="직사각형 32"/>
          <p:cNvSpPr/>
          <p:nvPr/>
        </p:nvSpPr>
        <p:spPr>
          <a:xfrm>
            <a:off x="3071664" y="1700808"/>
            <a:ext cx="1512168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600">
                <a:solidFill>
                  <a:schemeClr val="tx1"/>
                </a:solidFill>
              </a:rPr>
              <a:t>이벤트</a:t>
            </a:r>
            <a:r>
              <a:rPr lang="en-US" altLang="ko-KR" sz="1600">
                <a:solidFill>
                  <a:schemeClr val="tx1"/>
                </a:solidFill>
              </a:rPr>
              <a:t> </a:t>
            </a:r>
            <a:r>
              <a:rPr lang="ko-KR" altLang="en-US" sz="1600">
                <a:solidFill>
                  <a:schemeClr val="tx1"/>
                </a:solidFill>
              </a:rPr>
              <a:t>수정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7849126" y="6165304"/>
            <a:ext cx="405239" cy="230832"/>
          </a:xfrm>
          <a:prstGeom prst="rect">
            <a:avLst/>
          </a:prstGeom>
          <a:solidFill>
            <a:srgbClr val="343A40"/>
          </a:solidFill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900">
                <a:solidFill>
                  <a:schemeClr val="bg1"/>
                </a:solidFill>
              </a:rPr>
              <a:t>저장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7400836" y="6165304"/>
            <a:ext cx="405853" cy="230832"/>
          </a:xfrm>
          <a:prstGeom prst="rect">
            <a:avLst/>
          </a:prstGeom>
          <a:solidFill>
            <a:srgbClr val="343A40"/>
          </a:solidFill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900">
                <a:solidFill>
                  <a:schemeClr val="bg1"/>
                </a:solidFill>
              </a:rPr>
              <a:t>취소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3368080" y="2579400"/>
            <a:ext cx="62607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00">
                <a:solidFill>
                  <a:schemeClr val="tx1"/>
                </a:solidFill>
              </a:rPr>
              <a:t>제목</a:t>
            </a:r>
          </a:p>
        </p:txBody>
      </p:sp>
      <p:sp>
        <p:nvSpPr>
          <p:cNvPr id="37" name="직사각형 36"/>
          <p:cNvSpPr/>
          <p:nvPr/>
        </p:nvSpPr>
        <p:spPr>
          <a:xfrm>
            <a:off x="3368080" y="2242958"/>
            <a:ext cx="62607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00">
                <a:solidFill>
                  <a:schemeClr val="tx1"/>
                </a:solidFill>
              </a:rPr>
              <a:t>구분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4160167" y="2274708"/>
            <a:ext cx="4032449" cy="246221"/>
          </a:xfrm>
          <a:prstGeom prst="rect">
            <a:avLst/>
          </a:prstGeom>
          <a:solidFill>
            <a:srgbClr val="F4F6F9"/>
          </a:solidFill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영화                                                                           ▼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4160168" y="2611824"/>
            <a:ext cx="4032448" cy="246221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000"/>
              <a:t>[</a:t>
            </a:r>
            <a:r>
              <a:rPr lang="ko-KR" altLang="en-US" sz="1000"/>
              <a:t>여름방학 특집</a:t>
            </a:r>
            <a:r>
              <a:rPr lang="en-US" altLang="ko-KR" sz="1000"/>
              <a:t>!] </a:t>
            </a:r>
            <a:r>
              <a:rPr lang="ko-KR" altLang="en-US" sz="1000"/>
              <a:t>내 생애 첫 미술관 강연 안내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4160168" y="3609337"/>
            <a:ext cx="4032448" cy="24840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00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3368080" y="3609338"/>
            <a:ext cx="62607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00">
                <a:solidFill>
                  <a:schemeClr val="tx1"/>
                </a:solidFill>
              </a:rPr>
              <a:t>내용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591931" y="1969095"/>
            <a:ext cx="1330929" cy="2673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지점관리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591931" y="2348880"/>
            <a:ext cx="13309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영화관리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591931" y="2701643"/>
            <a:ext cx="13309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고객관리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591931" y="3081428"/>
            <a:ext cx="1330929" cy="276999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이벤트관리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1591931" y="3468118"/>
            <a:ext cx="1330929" cy="263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스토어관리</a:t>
            </a:r>
          </a:p>
        </p:txBody>
      </p:sp>
      <p:sp>
        <p:nvSpPr>
          <p:cNvPr id="47" name="직사각형 46"/>
          <p:cNvSpPr/>
          <p:nvPr/>
        </p:nvSpPr>
        <p:spPr>
          <a:xfrm>
            <a:off x="3368080" y="2912140"/>
            <a:ext cx="62607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00">
                <a:solidFill>
                  <a:schemeClr val="tx1"/>
                </a:solidFill>
              </a:rPr>
              <a:t>기간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4160168" y="2944564"/>
            <a:ext cx="1510581" cy="234881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000"/>
              <a:t>2023-07-27 </a:t>
            </a:r>
            <a:endParaRPr lang="ko-KR" altLang="en-US" sz="100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6689188" y="2944564"/>
            <a:ext cx="1510581" cy="234881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000"/>
              <a:t>2023-08-19</a:t>
            </a:r>
            <a:endParaRPr lang="ko-KR" altLang="en-US" sz="100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5877204" y="2912138"/>
            <a:ext cx="659746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600">
                <a:solidFill>
                  <a:schemeClr val="tx1"/>
                </a:solidFill>
              </a:rPr>
              <a:t>~</a:t>
            </a:r>
            <a:endParaRPr lang="ko-KR" altLang="en-US" sz="1600">
              <a:solidFill>
                <a:schemeClr val="tx1"/>
              </a:solidFill>
            </a:endParaRPr>
          </a:p>
        </p:txBody>
      </p:sp>
      <p:pic>
        <p:nvPicPr>
          <p:cNvPr id="3074" name="Picture 2" descr="C:\Users\김민경\Desktop\hIBADZgp0la2Ol95MU98BndSlJxrVSnd.jpg"/>
          <p:cNvPicPr>
            <a:picLocks noChangeAspect="1" noChangeArrowheads="1"/>
          </p:cNvPicPr>
          <p:nvPr/>
        </p:nvPicPr>
        <p:blipFill rotWithShape="1">
          <a:blip r:embed="rId4"/>
          <a:srcRect b="89860"/>
          <a:stretch>
            <a:fillRect/>
          </a:stretch>
        </p:blipFill>
        <p:spPr>
          <a:xfrm>
            <a:off x="4282595" y="3728176"/>
            <a:ext cx="3774280" cy="2365162"/>
          </a:xfrm>
          <a:prstGeom prst="rect">
            <a:avLst/>
          </a:prstGeom>
          <a:noFill/>
        </p:spPr>
      </p:pic>
      <p:sp>
        <p:nvSpPr>
          <p:cNvPr id="44" name="직사각형 43"/>
          <p:cNvSpPr/>
          <p:nvPr/>
        </p:nvSpPr>
        <p:spPr>
          <a:xfrm>
            <a:off x="3393564" y="3221443"/>
            <a:ext cx="62607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00">
                <a:solidFill>
                  <a:schemeClr val="tx1"/>
                </a:solidFill>
              </a:rPr>
              <a:t>썸네일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4160168" y="3253867"/>
            <a:ext cx="1510581" cy="246221"/>
          </a:xfrm>
          <a:prstGeom prst="rect">
            <a:avLst/>
          </a:prstGeom>
          <a:noFill/>
          <a:ln w="6350">
            <a:noFill/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이벤트썸네일</a:t>
            </a:r>
            <a:r>
              <a:rPr lang="en-US" altLang="ko-KR" sz="1000"/>
              <a:t>.jpg </a:t>
            </a:r>
            <a:endParaRPr lang="ko-KR" altLang="en-US" sz="1000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46" name="그룹 45"/>
          <p:cNvGrpSpPr/>
          <p:nvPr/>
        </p:nvGrpSpPr>
        <p:grpSpPr>
          <a:xfrm>
            <a:off x="3232713" y="2293495"/>
            <a:ext cx="240772" cy="215444"/>
            <a:chOff x="292829" y="1695755"/>
            <a:chExt cx="240772" cy="215444"/>
          </a:xfrm>
        </p:grpSpPr>
        <p:sp>
          <p:nvSpPr>
            <p:cNvPr id="51" name="타원 50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2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53" name="그룹 52"/>
          <p:cNvGrpSpPr/>
          <p:nvPr/>
        </p:nvGrpSpPr>
        <p:grpSpPr>
          <a:xfrm>
            <a:off x="3235152" y="2653177"/>
            <a:ext cx="240772" cy="215444"/>
            <a:chOff x="292829" y="1695755"/>
            <a:chExt cx="240772" cy="215444"/>
          </a:xfrm>
        </p:grpSpPr>
        <p:sp>
          <p:nvSpPr>
            <p:cNvPr id="54" name="타원 53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5" name="TextBox 96"/>
            <p:cNvSpPr txBox="1"/>
            <p:nvPr/>
          </p:nvSpPr>
          <p:spPr>
            <a:xfrm>
              <a:off x="292829" y="1695755"/>
              <a:ext cx="247188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</a:p>
          </p:txBody>
        </p:sp>
      </p:grpSp>
      <p:grpSp>
        <p:nvGrpSpPr>
          <p:cNvPr id="56" name="그룹 55"/>
          <p:cNvGrpSpPr/>
          <p:nvPr/>
        </p:nvGrpSpPr>
        <p:grpSpPr>
          <a:xfrm>
            <a:off x="3232713" y="2967587"/>
            <a:ext cx="240772" cy="215444"/>
            <a:chOff x="292829" y="1695755"/>
            <a:chExt cx="240772" cy="215444"/>
          </a:xfrm>
        </p:grpSpPr>
        <p:sp>
          <p:nvSpPr>
            <p:cNvPr id="57" name="타원 56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8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</a:p>
          </p:txBody>
        </p:sp>
      </p:grpSp>
      <p:grpSp>
        <p:nvGrpSpPr>
          <p:cNvPr id="59" name="그룹 58"/>
          <p:cNvGrpSpPr/>
          <p:nvPr/>
        </p:nvGrpSpPr>
        <p:grpSpPr>
          <a:xfrm>
            <a:off x="3967775" y="3276597"/>
            <a:ext cx="240772" cy="215444"/>
            <a:chOff x="292829" y="1695755"/>
            <a:chExt cx="240772" cy="215444"/>
          </a:xfrm>
        </p:grpSpPr>
        <p:sp>
          <p:nvSpPr>
            <p:cNvPr id="60" name="타원 59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61" name="TextBox 96"/>
            <p:cNvSpPr txBox="1"/>
            <p:nvPr/>
          </p:nvSpPr>
          <p:spPr>
            <a:xfrm>
              <a:off x="292829" y="1695755"/>
              <a:ext cx="247990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4</a:t>
              </a:r>
            </a:p>
          </p:txBody>
        </p:sp>
      </p:grpSp>
      <p:grpSp>
        <p:nvGrpSpPr>
          <p:cNvPr id="62" name="그룹 61"/>
          <p:cNvGrpSpPr/>
          <p:nvPr/>
        </p:nvGrpSpPr>
        <p:grpSpPr>
          <a:xfrm>
            <a:off x="3241422" y="3618438"/>
            <a:ext cx="240772" cy="215444"/>
            <a:chOff x="292829" y="1695755"/>
            <a:chExt cx="240772" cy="215444"/>
          </a:xfrm>
        </p:grpSpPr>
        <p:sp>
          <p:nvSpPr>
            <p:cNvPr id="63" name="타원 62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64" name="TextBox 96"/>
            <p:cNvSpPr txBox="1"/>
            <p:nvPr/>
          </p:nvSpPr>
          <p:spPr>
            <a:xfrm>
              <a:off x="292829" y="1695755"/>
              <a:ext cx="240918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5</a:t>
              </a:r>
            </a:p>
          </p:txBody>
        </p:sp>
      </p:grpSp>
      <p:grpSp>
        <p:nvGrpSpPr>
          <p:cNvPr id="65" name="그룹 64"/>
          <p:cNvGrpSpPr/>
          <p:nvPr/>
        </p:nvGrpSpPr>
        <p:grpSpPr>
          <a:xfrm>
            <a:off x="7488199" y="5935114"/>
            <a:ext cx="240772" cy="215444"/>
            <a:chOff x="292829" y="1695755"/>
            <a:chExt cx="240772" cy="215444"/>
          </a:xfrm>
        </p:grpSpPr>
        <p:sp>
          <p:nvSpPr>
            <p:cNvPr id="66" name="타원 65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67" name="TextBox 96"/>
            <p:cNvSpPr txBox="1"/>
            <p:nvPr/>
          </p:nvSpPr>
          <p:spPr>
            <a:xfrm>
              <a:off x="292829" y="1695755"/>
              <a:ext cx="242291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6</a:t>
              </a:r>
            </a:p>
          </p:txBody>
        </p:sp>
      </p:grpSp>
      <p:grpSp>
        <p:nvGrpSpPr>
          <p:cNvPr id="68" name="그룹 67"/>
          <p:cNvGrpSpPr/>
          <p:nvPr/>
        </p:nvGrpSpPr>
        <p:grpSpPr>
          <a:xfrm>
            <a:off x="7919923" y="5937183"/>
            <a:ext cx="240772" cy="215444"/>
            <a:chOff x="292829" y="1695755"/>
            <a:chExt cx="240772" cy="215444"/>
          </a:xfrm>
        </p:grpSpPr>
        <p:sp>
          <p:nvSpPr>
            <p:cNvPr id="69" name="타원 68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70" name="TextBox 96"/>
            <p:cNvSpPr txBox="1"/>
            <p:nvPr/>
          </p:nvSpPr>
          <p:spPr>
            <a:xfrm>
              <a:off x="292829" y="1695755"/>
              <a:ext cx="248717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7</a:t>
              </a:r>
            </a:p>
          </p:txBody>
        </p:sp>
      </p:grpSp>
      <p:graphicFrame>
        <p:nvGraphicFramePr>
          <p:cNvPr id="3075" name="표 3074"/>
          <p:cNvGraphicFramePr/>
          <p:nvPr/>
        </p:nvGraphicFramePr>
        <p:xfrm>
          <a:off x="1524000" y="0"/>
          <a:ext cx="6369353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97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62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13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주 관리자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주 관리자 이벤트관리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이벤트 수정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표 29"/>
          <p:cNvGraphicFramePr>
            <a:graphicFrameLocks noGrp="1"/>
          </p:cNvGraphicFramePr>
          <p:nvPr/>
        </p:nvGraphicFramePr>
        <p:xfrm>
          <a:off x="8472263" y="3096"/>
          <a:ext cx="2111351" cy="48736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스토어 상품 등록 버튼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스토어 전체보기 페이지</a:t>
                      </a:r>
                      <a:endParaRPr lang="en-US" altLang="ko-KR" sz="800" baseline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스토어 기프트 카드 메뉴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스토어 티켓 메뉴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스토어 팝콘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</a:t>
                      </a: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음료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</a:t>
                      </a: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굿즈 메뉴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스토어 해당 메뉴 상품 더 보기 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410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상품 상세 보기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스토어를 유형별로 볼 수 있고 상품 등록을 할 수 있는 화면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pSp>
        <p:nvGrpSpPr>
          <p:cNvPr id="104" name="그룹 103"/>
          <p:cNvGrpSpPr/>
          <p:nvPr/>
        </p:nvGrpSpPr>
        <p:grpSpPr>
          <a:xfrm>
            <a:off x="1568516" y="1772816"/>
            <a:ext cx="6831740" cy="4176464"/>
            <a:chOff x="0" y="1363611"/>
            <a:chExt cx="9053116" cy="4666067"/>
          </a:xfrm>
        </p:grpSpPr>
        <p:pic>
          <p:nvPicPr>
            <p:cNvPr id="105" name="Picture 2"/>
            <p:cNvPicPr>
              <a:picLocks noChangeAspect="1" noChangeArrowheads="1"/>
            </p:cNvPicPr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0" y="1363611"/>
              <a:ext cx="9053116" cy="4653136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106" name="직사각형 105"/>
            <p:cNvSpPr/>
            <p:nvPr/>
          </p:nvSpPr>
          <p:spPr>
            <a:xfrm>
              <a:off x="5823" y="1372079"/>
              <a:ext cx="1763688" cy="4656972"/>
            </a:xfrm>
            <a:prstGeom prst="rect">
              <a:avLst/>
            </a:prstGeom>
            <a:solidFill>
              <a:srgbClr val="343A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1814568" y="1772816"/>
              <a:ext cx="7238548" cy="4256862"/>
            </a:xfrm>
            <a:prstGeom prst="rect">
              <a:avLst/>
            </a:prstGeom>
            <a:solidFill>
              <a:srgbClr val="F4F6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1907704" y="1412776"/>
              <a:ext cx="7056784" cy="2866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pic>
        <p:nvPicPr>
          <p:cNvPr id="112" name="그림 111"/>
          <p:cNvPicPr>
            <a:picLocks noChangeAspect="1"/>
          </p:cNvPicPr>
          <p:nvPr/>
        </p:nvPicPr>
        <p:blipFill rotWithShape="1">
          <a:blip r:embed="rId3"/>
          <a:srcRect l="36090" t="1640" r="35830" b="89530"/>
          <a:stretch>
            <a:fillRect/>
          </a:stretch>
        </p:blipFill>
        <p:spPr>
          <a:xfrm>
            <a:off x="4655840" y="1785011"/>
            <a:ext cx="1759100" cy="34784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591931" y="2545159"/>
            <a:ext cx="13309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지점관리</a:t>
            </a:r>
          </a:p>
        </p:txBody>
      </p:sp>
      <p:sp>
        <p:nvSpPr>
          <p:cNvPr id="117" name="TextBox 116"/>
          <p:cNvSpPr txBox="1"/>
          <p:nvPr/>
        </p:nvSpPr>
        <p:spPr>
          <a:xfrm>
            <a:off x="1591931" y="2924944"/>
            <a:ext cx="1330929" cy="2640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영화관리</a:t>
            </a:r>
          </a:p>
        </p:txBody>
      </p:sp>
      <p:sp>
        <p:nvSpPr>
          <p:cNvPr id="148" name="TextBox 147"/>
          <p:cNvSpPr txBox="1"/>
          <p:nvPr/>
        </p:nvSpPr>
        <p:spPr>
          <a:xfrm>
            <a:off x="1591931" y="3277707"/>
            <a:ext cx="1330929" cy="263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고객관리</a:t>
            </a:r>
          </a:p>
        </p:txBody>
      </p:sp>
      <p:sp>
        <p:nvSpPr>
          <p:cNvPr id="149" name="TextBox 148"/>
          <p:cNvSpPr txBox="1"/>
          <p:nvPr/>
        </p:nvSpPr>
        <p:spPr>
          <a:xfrm>
            <a:off x="1591931" y="3657492"/>
            <a:ext cx="1330929" cy="2649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이벤트관리</a:t>
            </a:r>
          </a:p>
        </p:txBody>
      </p:sp>
      <p:sp>
        <p:nvSpPr>
          <p:cNvPr id="150" name="TextBox 149"/>
          <p:cNvSpPr txBox="1"/>
          <p:nvPr/>
        </p:nvSpPr>
        <p:spPr>
          <a:xfrm>
            <a:off x="1591931" y="4044182"/>
            <a:ext cx="1330929" cy="276999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스토어관리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2962535" y="2625161"/>
            <a:ext cx="5437721" cy="416353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6" name="직사각형 15"/>
          <p:cNvSpPr/>
          <p:nvPr/>
        </p:nvSpPr>
        <p:spPr>
          <a:xfrm>
            <a:off x="2783632" y="2204864"/>
            <a:ext cx="1512168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600">
                <a:solidFill>
                  <a:schemeClr val="tx1"/>
                </a:solidFill>
              </a:rPr>
              <a:t>스토어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664061" y="2755226"/>
            <a:ext cx="879796" cy="21544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800"/>
              <a:t>기프트 카드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469844" y="2772461"/>
            <a:ext cx="439898" cy="23553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전체</a:t>
            </a: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5"/>
          <a:srcRect b="41610"/>
          <a:stretch>
            <a:fillRect/>
          </a:stretch>
        </p:blipFill>
        <p:spPr>
          <a:xfrm>
            <a:off x="3037938" y="3018682"/>
            <a:ext cx="5290310" cy="2919024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1" name="TextBox 20"/>
          <p:cNvSpPr txBox="1"/>
          <p:nvPr/>
        </p:nvSpPr>
        <p:spPr>
          <a:xfrm>
            <a:off x="6096000" y="2755226"/>
            <a:ext cx="697022" cy="21544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800"/>
              <a:t>티켓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502182" y="2308093"/>
            <a:ext cx="666458" cy="230832"/>
          </a:xfrm>
          <a:prstGeom prst="rect">
            <a:avLst/>
          </a:prstGeom>
          <a:solidFill>
            <a:srgbClr val="343A40"/>
          </a:solidFill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900">
                <a:solidFill>
                  <a:schemeClr val="bg1"/>
                </a:solidFill>
              </a:rPr>
              <a:t>상품 등록</a:t>
            </a:r>
          </a:p>
        </p:txBody>
      </p:sp>
      <p:grpSp>
        <p:nvGrpSpPr>
          <p:cNvPr id="24" name="그룹 23"/>
          <p:cNvGrpSpPr/>
          <p:nvPr/>
        </p:nvGrpSpPr>
        <p:grpSpPr>
          <a:xfrm>
            <a:off x="7225407" y="2292560"/>
            <a:ext cx="240772" cy="215444"/>
            <a:chOff x="292829" y="1695755"/>
            <a:chExt cx="240772" cy="215444"/>
          </a:xfrm>
        </p:grpSpPr>
        <p:sp>
          <p:nvSpPr>
            <p:cNvPr id="25" name="타원 24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6" name="TextBox 96"/>
            <p:cNvSpPr txBox="1"/>
            <p:nvPr/>
          </p:nvSpPr>
          <p:spPr>
            <a:xfrm>
              <a:off x="292829" y="1695755"/>
              <a:ext cx="247907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3264736" y="2789027"/>
            <a:ext cx="240772" cy="215444"/>
            <a:chOff x="292829" y="1695755"/>
            <a:chExt cx="240772" cy="215444"/>
          </a:xfrm>
        </p:grpSpPr>
        <p:sp>
          <p:nvSpPr>
            <p:cNvPr id="28" name="타원 27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9" name="TextBox 96"/>
            <p:cNvSpPr txBox="1"/>
            <p:nvPr/>
          </p:nvSpPr>
          <p:spPr>
            <a:xfrm>
              <a:off x="292829" y="1695755"/>
              <a:ext cx="246179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4471668" y="2791018"/>
            <a:ext cx="240772" cy="215444"/>
            <a:chOff x="292829" y="1695755"/>
            <a:chExt cx="240772" cy="215444"/>
          </a:xfrm>
        </p:grpSpPr>
        <p:sp>
          <p:nvSpPr>
            <p:cNvPr id="32" name="타원 31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3" name="TextBox 96"/>
            <p:cNvSpPr txBox="1"/>
            <p:nvPr/>
          </p:nvSpPr>
          <p:spPr>
            <a:xfrm>
              <a:off x="292829" y="1695755"/>
              <a:ext cx="24892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5890985" y="2787849"/>
            <a:ext cx="240772" cy="215444"/>
            <a:chOff x="292829" y="1695755"/>
            <a:chExt cx="240772" cy="215444"/>
          </a:xfrm>
        </p:grpSpPr>
        <p:sp>
          <p:nvSpPr>
            <p:cNvPr id="35" name="타원 34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6" name="TextBox 96"/>
            <p:cNvSpPr txBox="1"/>
            <p:nvPr/>
          </p:nvSpPr>
          <p:spPr>
            <a:xfrm>
              <a:off x="292829" y="1695755"/>
              <a:ext cx="248829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4</a:t>
              </a:r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7089678" y="2788966"/>
            <a:ext cx="240772" cy="215444"/>
            <a:chOff x="292829" y="1695755"/>
            <a:chExt cx="240772" cy="215444"/>
          </a:xfrm>
        </p:grpSpPr>
        <p:sp>
          <p:nvSpPr>
            <p:cNvPr id="38" name="타원 37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9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5</a:t>
              </a:r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7724999" y="3094221"/>
            <a:ext cx="240772" cy="215444"/>
            <a:chOff x="292829" y="1695755"/>
            <a:chExt cx="240772" cy="215444"/>
          </a:xfrm>
        </p:grpSpPr>
        <p:sp>
          <p:nvSpPr>
            <p:cNvPr id="41" name="타원 40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2" name="TextBox 96"/>
            <p:cNvSpPr txBox="1"/>
            <p:nvPr/>
          </p:nvSpPr>
          <p:spPr>
            <a:xfrm>
              <a:off x="292829" y="1695755"/>
              <a:ext cx="243615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6</a:t>
              </a:r>
            </a:p>
          </p:txBody>
        </p:sp>
      </p:grpSp>
      <p:grpSp>
        <p:nvGrpSpPr>
          <p:cNvPr id="43" name="그룹 42"/>
          <p:cNvGrpSpPr/>
          <p:nvPr/>
        </p:nvGrpSpPr>
        <p:grpSpPr>
          <a:xfrm>
            <a:off x="2847918" y="3340442"/>
            <a:ext cx="240772" cy="215444"/>
            <a:chOff x="292829" y="1695755"/>
            <a:chExt cx="240772" cy="215444"/>
          </a:xfrm>
        </p:grpSpPr>
        <p:sp>
          <p:nvSpPr>
            <p:cNvPr id="44" name="타원 43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5" name="TextBox 96"/>
            <p:cNvSpPr txBox="1"/>
            <p:nvPr/>
          </p:nvSpPr>
          <p:spPr>
            <a:xfrm>
              <a:off x="292829" y="1695755"/>
              <a:ext cx="243897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7</a:t>
              </a:r>
            </a:p>
          </p:txBody>
        </p:sp>
      </p:grpSp>
      <p:graphicFrame>
        <p:nvGraphicFramePr>
          <p:cNvPr id="4100" name="표 4099"/>
          <p:cNvGraphicFramePr/>
          <p:nvPr/>
        </p:nvGraphicFramePr>
        <p:xfrm>
          <a:off x="1524000" y="0"/>
          <a:ext cx="6369353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97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62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13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주 관리자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주 관리자 스토어 관리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스토어관리 메인</a:t>
                      </a: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-</a:t>
                      </a: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전체 보기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표 29"/>
          <p:cNvGraphicFramePr>
            <a:graphicFrameLocks noGrp="1"/>
          </p:cNvGraphicFramePr>
          <p:nvPr/>
        </p:nvGraphicFramePr>
        <p:xfrm>
          <a:off x="8472263" y="3096"/>
          <a:ext cx="2111351" cy="24240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기프트 카드 메뉴 상품 전체 보기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해당 유형 메뉴 상품 전체 보기 화면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104" name="그룹 103"/>
          <p:cNvGrpSpPr/>
          <p:nvPr/>
        </p:nvGrpSpPr>
        <p:grpSpPr>
          <a:xfrm>
            <a:off x="1568516" y="1772816"/>
            <a:ext cx="6831740" cy="4176464"/>
            <a:chOff x="0" y="1363611"/>
            <a:chExt cx="9053116" cy="4666067"/>
          </a:xfrm>
        </p:grpSpPr>
        <p:pic>
          <p:nvPicPr>
            <p:cNvPr id="105" name="Picture 2"/>
            <p:cNvPicPr>
              <a:picLocks noChangeAspect="1" noChangeArrowheads="1"/>
            </p:cNvPicPr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0" y="1363611"/>
              <a:ext cx="9053116" cy="4653136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106" name="직사각형 105"/>
            <p:cNvSpPr/>
            <p:nvPr/>
          </p:nvSpPr>
          <p:spPr>
            <a:xfrm>
              <a:off x="5823" y="1372079"/>
              <a:ext cx="1763688" cy="4656972"/>
            </a:xfrm>
            <a:prstGeom prst="rect">
              <a:avLst/>
            </a:prstGeom>
            <a:solidFill>
              <a:srgbClr val="343A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1814568" y="1772816"/>
              <a:ext cx="7238548" cy="4256862"/>
            </a:xfrm>
            <a:prstGeom prst="rect">
              <a:avLst/>
            </a:prstGeom>
            <a:solidFill>
              <a:srgbClr val="F4F6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1907704" y="1412776"/>
              <a:ext cx="7056784" cy="2866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pic>
        <p:nvPicPr>
          <p:cNvPr id="112" name="그림 111"/>
          <p:cNvPicPr>
            <a:picLocks noChangeAspect="1"/>
          </p:cNvPicPr>
          <p:nvPr/>
        </p:nvPicPr>
        <p:blipFill rotWithShape="1">
          <a:blip r:embed="rId3"/>
          <a:srcRect l="36090" t="1640" r="35830" b="89530"/>
          <a:stretch>
            <a:fillRect/>
          </a:stretch>
        </p:blipFill>
        <p:spPr>
          <a:xfrm>
            <a:off x="4655840" y="1785011"/>
            <a:ext cx="1759100" cy="34784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591931" y="2545159"/>
            <a:ext cx="13309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지점관리</a:t>
            </a:r>
          </a:p>
        </p:txBody>
      </p:sp>
      <p:sp>
        <p:nvSpPr>
          <p:cNvPr id="117" name="TextBox 116"/>
          <p:cNvSpPr txBox="1"/>
          <p:nvPr/>
        </p:nvSpPr>
        <p:spPr>
          <a:xfrm>
            <a:off x="1591931" y="2924944"/>
            <a:ext cx="1330929" cy="2640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영화관리</a:t>
            </a:r>
          </a:p>
        </p:txBody>
      </p:sp>
      <p:sp>
        <p:nvSpPr>
          <p:cNvPr id="148" name="TextBox 147"/>
          <p:cNvSpPr txBox="1"/>
          <p:nvPr/>
        </p:nvSpPr>
        <p:spPr>
          <a:xfrm>
            <a:off x="1591931" y="3277707"/>
            <a:ext cx="1330929" cy="263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고객관리</a:t>
            </a:r>
          </a:p>
        </p:txBody>
      </p:sp>
      <p:sp>
        <p:nvSpPr>
          <p:cNvPr id="149" name="TextBox 148"/>
          <p:cNvSpPr txBox="1"/>
          <p:nvPr/>
        </p:nvSpPr>
        <p:spPr>
          <a:xfrm>
            <a:off x="1591931" y="3657492"/>
            <a:ext cx="1330929" cy="2649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이벤트관리</a:t>
            </a:r>
          </a:p>
        </p:txBody>
      </p:sp>
      <p:sp>
        <p:nvSpPr>
          <p:cNvPr id="150" name="TextBox 149"/>
          <p:cNvSpPr txBox="1"/>
          <p:nvPr/>
        </p:nvSpPr>
        <p:spPr>
          <a:xfrm>
            <a:off x="1591931" y="4044182"/>
            <a:ext cx="1330929" cy="276999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스토어관리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2783632" y="2204864"/>
            <a:ext cx="1512168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600">
                <a:solidFill>
                  <a:schemeClr val="tx1"/>
                </a:solidFill>
              </a:rPr>
              <a:t>스토어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2922861" y="2636912"/>
            <a:ext cx="5477396" cy="391729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7" name="TextBox 16"/>
          <p:cNvSpPr txBox="1"/>
          <p:nvPr/>
        </p:nvSpPr>
        <p:spPr>
          <a:xfrm>
            <a:off x="4640140" y="2781508"/>
            <a:ext cx="879796" cy="21544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800"/>
              <a:t>기프트카드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359696" y="2750731"/>
            <a:ext cx="576064" cy="24622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전체</a:t>
            </a:r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 rotWithShape="1">
          <a:blip r:embed="rId5"/>
          <a:srcRect t="13250"/>
          <a:stretch>
            <a:fillRect/>
          </a:stretch>
        </p:blipFill>
        <p:spPr>
          <a:xfrm>
            <a:off x="2962535" y="3068960"/>
            <a:ext cx="5402366" cy="2510664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2" name="TextBox 21"/>
          <p:cNvSpPr txBox="1"/>
          <p:nvPr/>
        </p:nvSpPr>
        <p:spPr>
          <a:xfrm>
            <a:off x="6096000" y="2755226"/>
            <a:ext cx="697022" cy="21544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800"/>
              <a:t>티켓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502182" y="2308093"/>
            <a:ext cx="666458" cy="230832"/>
          </a:xfrm>
          <a:prstGeom prst="rect">
            <a:avLst/>
          </a:prstGeom>
          <a:solidFill>
            <a:srgbClr val="343A40"/>
          </a:solidFill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900">
                <a:solidFill>
                  <a:schemeClr val="bg1"/>
                </a:solidFill>
              </a:rPr>
              <a:t>상품 등록</a:t>
            </a:r>
          </a:p>
        </p:txBody>
      </p:sp>
      <p:grpSp>
        <p:nvGrpSpPr>
          <p:cNvPr id="25" name="그룹 24"/>
          <p:cNvGrpSpPr/>
          <p:nvPr/>
        </p:nvGrpSpPr>
        <p:grpSpPr>
          <a:xfrm>
            <a:off x="4415068" y="2792126"/>
            <a:ext cx="240772" cy="215444"/>
            <a:chOff x="292829" y="1695755"/>
            <a:chExt cx="240772" cy="215444"/>
          </a:xfrm>
        </p:grpSpPr>
        <p:sp>
          <p:nvSpPr>
            <p:cNvPr id="26" name="타원 25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7" name="TextBox 96"/>
            <p:cNvSpPr txBox="1"/>
            <p:nvPr/>
          </p:nvSpPr>
          <p:spPr>
            <a:xfrm>
              <a:off x="292829" y="1695755"/>
              <a:ext cx="2483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aphicFrame>
        <p:nvGraphicFramePr>
          <p:cNvPr id="5123" name="표 5122"/>
          <p:cNvGraphicFramePr/>
          <p:nvPr/>
        </p:nvGraphicFramePr>
        <p:xfrm>
          <a:off x="1524000" y="0"/>
          <a:ext cx="6369353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97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62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13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주 관리자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주 관리자 스토어 관리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스토어관리 메인</a:t>
                      </a: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-</a:t>
                      </a: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해당 유형 보기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표 29"/>
          <p:cNvGraphicFramePr>
            <a:graphicFrameLocks noGrp="1"/>
          </p:cNvGraphicFramePr>
          <p:nvPr/>
        </p:nvGraphicFramePr>
        <p:xfrm>
          <a:off x="8472264" y="3096"/>
          <a:ext cx="2111351" cy="58218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비회원예매확인 페이지 설명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비회원 예매 확인을 위해 필요한 필수 정보 기입 양식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예매확인 버튼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410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9407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412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회원가입 페이지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842706" y="1247469"/>
            <a:ext cx="5458587" cy="4382112"/>
          </a:xfrm>
          <a:prstGeom prst="rect">
            <a:avLst/>
          </a:prstGeom>
        </p:spPr>
      </p:pic>
      <p:grpSp>
        <p:nvGrpSpPr>
          <p:cNvPr id="15" name="그룹 14"/>
          <p:cNvGrpSpPr/>
          <p:nvPr/>
        </p:nvGrpSpPr>
        <p:grpSpPr>
          <a:xfrm>
            <a:off x="3387150" y="1397238"/>
            <a:ext cx="240772" cy="229696"/>
            <a:chOff x="283304" y="1719603"/>
            <a:chExt cx="240772" cy="229696"/>
          </a:xfrm>
        </p:grpSpPr>
        <p:sp>
          <p:nvSpPr>
            <p:cNvPr id="16" name="타원 15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7" name="TextBox 96"/>
            <p:cNvSpPr txBox="1"/>
            <p:nvPr/>
          </p:nvSpPr>
          <p:spPr>
            <a:xfrm>
              <a:off x="283304" y="1733855"/>
              <a:ext cx="247590" cy="205855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1842706" y="2044938"/>
            <a:ext cx="220409" cy="220107"/>
            <a:chOff x="283304" y="1719603"/>
            <a:chExt cx="220409" cy="220107"/>
          </a:xfrm>
        </p:grpSpPr>
        <p:sp>
          <p:nvSpPr>
            <p:cNvPr id="19" name="타원 18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0" name="TextBox 96"/>
            <p:cNvSpPr txBox="1"/>
            <p:nvPr/>
          </p:nvSpPr>
          <p:spPr>
            <a:xfrm>
              <a:off x="283304" y="1733855"/>
              <a:ext cx="248984" cy="205855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3266764" y="5007213"/>
            <a:ext cx="215576" cy="220107"/>
            <a:chOff x="283304" y="1719603"/>
            <a:chExt cx="215576" cy="220107"/>
          </a:xfrm>
        </p:grpSpPr>
        <p:sp>
          <p:nvSpPr>
            <p:cNvPr id="22" name="타원 21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3" name="TextBox 96"/>
            <p:cNvSpPr txBox="1"/>
            <p:nvPr/>
          </p:nvSpPr>
          <p:spPr>
            <a:xfrm>
              <a:off x="283304" y="1733855"/>
              <a:ext cx="244151" cy="205855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</a:p>
          </p:txBody>
        </p:sp>
      </p:grpSp>
      <p:graphicFrame>
        <p:nvGraphicFramePr>
          <p:cNvPr id="31" name="표 3"/>
          <p:cNvGraphicFramePr>
            <a:graphicFrameLocks noGrp="1"/>
          </p:cNvGraphicFramePr>
          <p:nvPr/>
        </p:nvGraphicFramePr>
        <p:xfrm>
          <a:off x="1524000" y="0"/>
          <a:ext cx="6369353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97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62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13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공통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비회원 예매 확인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비회원 예매 확인 폼양식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5242245"/>
              </p:ext>
            </p:extLst>
          </p:nvPr>
        </p:nvGraphicFramePr>
        <p:xfrm>
          <a:off x="8472263" y="3096"/>
          <a:ext cx="2111351" cy="61480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상품 등록 상세 페이지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사진</a:t>
                      </a: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파일 업로드 기능</a:t>
                      </a:r>
                      <a:endParaRPr lang="en-US" altLang="ko-KR" sz="800" baseline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상품 유형 구분 기능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상품 사용 유효 기간 입력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상품 이름 입력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상품 가격 입력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410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상품의 상세 내용 입력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9407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상품 이용 안내 입력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412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상품 등록 취소 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2622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10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상품 등록 버튼 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스토어 상품을 유형을 구분하여 정보를 입력하는 등록 화면입니다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취소와 등록을 할 수 </a:t>
                      </a: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있다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grpSp>
        <p:nvGrpSpPr>
          <p:cNvPr id="104" name="그룹 103"/>
          <p:cNvGrpSpPr/>
          <p:nvPr/>
        </p:nvGrpSpPr>
        <p:grpSpPr>
          <a:xfrm>
            <a:off x="1568516" y="1772816"/>
            <a:ext cx="6831740" cy="4824536"/>
            <a:chOff x="0" y="1363611"/>
            <a:chExt cx="9053116" cy="4666067"/>
          </a:xfrm>
        </p:grpSpPr>
        <p:pic>
          <p:nvPicPr>
            <p:cNvPr id="105" name="Picture 2"/>
            <p:cNvPicPr>
              <a:picLocks noChangeAspect="1" noChangeArrowheads="1"/>
            </p:cNvPicPr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0" y="1363611"/>
              <a:ext cx="9053116" cy="4653136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106" name="직사각형 105"/>
            <p:cNvSpPr/>
            <p:nvPr/>
          </p:nvSpPr>
          <p:spPr>
            <a:xfrm>
              <a:off x="5823" y="1372079"/>
              <a:ext cx="1763688" cy="4656972"/>
            </a:xfrm>
            <a:prstGeom prst="rect">
              <a:avLst/>
            </a:prstGeom>
            <a:solidFill>
              <a:srgbClr val="343A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1814568" y="1772816"/>
              <a:ext cx="7238548" cy="4256862"/>
            </a:xfrm>
            <a:prstGeom prst="rect">
              <a:avLst/>
            </a:prstGeom>
            <a:solidFill>
              <a:srgbClr val="F4F6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1907704" y="1412776"/>
              <a:ext cx="7056784" cy="2866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pic>
        <p:nvPicPr>
          <p:cNvPr id="112" name="그림 111"/>
          <p:cNvPicPr>
            <a:picLocks noChangeAspect="1"/>
          </p:cNvPicPr>
          <p:nvPr/>
        </p:nvPicPr>
        <p:blipFill rotWithShape="1">
          <a:blip r:embed="rId3"/>
          <a:srcRect l="36090" t="1640" r="35830" b="89530"/>
          <a:stretch>
            <a:fillRect/>
          </a:stretch>
        </p:blipFill>
        <p:spPr>
          <a:xfrm>
            <a:off x="4655840" y="1785011"/>
            <a:ext cx="1759100" cy="347845"/>
          </a:xfrm>
          <a:prstGeom prst="rect">
            <a:avLst/>
          </a:prstGeom>
        </p:spPr>
      </p:pic>
      <p:sp>
        <p:nvSpPr>
          <p:cNvPr id="33" name="직사각형 32"/>
          <p:cNvSpPr/>
          <p:nvPr/>
        </p:nvSpPr>
        <p:spPr>
          <a:xfrm>
            <a:off x="3071664" y="2276872"/>
            <a:ext cx="1512168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600">
                <a:solidFill>
                  <a:schemeClr val="tx1"/>
                </a:solidFill>
              </a:rPr>
              <a:t>상품</a:t>
            </a:r>
            <a:r>
              <a:rPr lang="en-US" altLang="ko-KR" sz="1600">
                <a:solidFill>
                  <a:schemeClr val="tx1"/>
                </a:solidFill>
              </a:rPr>
              <a:t> </a:t>
            </a:r>
            <a:r>
              <a:rPr lang="ko-KR" altLang="en-US" sz="1600">
                <a:solidFill>
                  <a:schemeClr val="tx1"/>
                </a:solidFill>
              </a:rPr>
              <a:t>등록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7849126" y="6150496"/>
            <a:ext cx="405239" cy="219824"/>
          </a:xfrm>
          <a:prstGeom prst="rect">
            <a:avLst/>
          </a:prstGeom>
          <a:solidFill>
            <a:srgbClr val="343A40"/>
          </a:solidFill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900">
                <a:solidFill>
                  <a:schemeClr val="bg1"/>
                </a:solidFill>
              </a:rPr>
              <a:t>등록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7400836" y="6150496"/>
            <a:ext cx="405853" cy="219824"/>
          </a:xfrm>
          <a:prstGeom prst="rect">
            <a:avLst/>
          </a:prstGeom>
          <a:solidFill>
            <a:srgbClr val="343A40"/>
          </a:solidFill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900">
                <a:solidFill>
                  <a:schemeClr val="bg1"/>
                </a:solidFill>
              </a:rPr>
              <a:t>취소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5325914" y="3458692"/>
            <a:ext cx="62607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00">
                <a:solidFill>
                  <a:schemeClr val="tx1"/>
                </a:solidFill>
              </a:rPr>
              <a:t>이름</a:t>
            </a:r>
          </a:p>
        </p:txBody>
      </p:sp>
      <p:sp>
        <p:nvSpPr>
          <p:cNvPr id="37" name="직사각형 36"/>
          <p:cNvSpPr/>
          <p:nvPr/>
        </p:nvSpPr>
        <p:spPr>
          <a:xfrm>
            <a:off x="5372143" y="2760646"/>
            <a:ext cx="62607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00">
                <a:solidFill>
                  <a:schemeClr val="tx1"/>
                </a:solidFill>
              </a:rPr>
              <a:t>구분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6023992" y="2808437"/>
            <a:ext cx="2175588" cy="246221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상품 구분                             ▼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6027332" y="3516487"/>
            <a:ext cx="2165284" cy="246221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00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3407118" y="4808661"/>
            <a:ext cx="4785497" cy="12240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00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3373314" y="4509257"/>
            <a:ext cx="77847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00">
                <a:solidFill>
                  <a:schemeClr val="tx1"/>
                </a:solidFill>
              </a:rPr>
              <a:t>이용안내</a:t>
            </a:r>
          </a:p>
        </p:txBody>
      </p:sp>
      <p:sp>
        <p:nvSpPr>
          <p:cNvPr id="47" name="직사각형 46"/>
          <p:cNvSpPr/>
          <p:nvPr/>
        </p:nvSpPr>
        <p:spPr>
          <a:xfrm>
            <a:off x="5356013" y="3800548"/>
            <a:ext cx="62607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00">
                <a:solidFill>
                  <a:schemeClr val="tx1"/>
                </a:solidFill>
              </a:rPr>
              <a:t>가격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6027332" y="3849227"/>
            <a:ext cx="2165284" cy="235093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000"/>
              <a:t>원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1591931" y="2545159"/>
            <a:ext cx="13309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지점관리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1591931" y="2924944"/>
            <a:ext cx="1330929" cy="2640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영화관리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1591931" y="3277707"/>
            <a:ext cx="1330929" cy="263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고객관리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1591931" y="3657492"/>
            <a:ext cx="1330929" cy="2649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이벤트관리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1591931" y="4044182"/>
            <a:ext cx="1330929" cy="276999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스토어관리</a:t>
            </a:r>
          </a:p>
        </p:txBody>
      </p:sp>
      <p:sp>
        <p:nvSpPr>
          <p:cNvPr id="52" name="직사각형 51"/>
          <p:cNvSpPr/>
          <p:nvPr/>
        </p:nvSpPr>
        <p:spPr>
          <a:xfrm>
            <a:off x="5404565" y="3147621"/>
            <a:ext cx="702956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00">
                <a:solidFill>
                  <a:schemeClr val="tx1"/>
                </a:solidFill>
              </a:rPr>
              <a:t>유효기간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6024182" y="3179371"/>
            <a:ext cx="2175588" cy="246221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000"/>
              <a:t>일</a:t>
            </a:r>
          </a:p>
        </p:txBody>
      </p:sp>
      <p:sp>
        <p:nvSpPr>
          <p:cNvPr id="54" name="직사각형 53"/>
          <p:cNvSpPr/>
          <p:nvPr/>
        </p:nvSpPr>
        <p:spPr>
          <a:xfrm>
            <a:off x="5384261" y="4178399"/>
            <a:ext cx="62607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00">
                <a:solidFill>
                  <a:schemeClr val="tx1"/>
                </a:solidFill>
              </a:rPr>
              <a:t>내용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6027332" y="4197275"/>
            <a:ext cx="2165284" cy="246221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00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3407119" y="2844985"/>
            <a:ext cx="1800200" cy="1625014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400" u="sng">
                <a:solidFill>
                  <a:schemeClr val="tx1">
                    <a:lumMod val="50000"/>
                    <a:lumOff val="50000"/>
                  </a:schemeClr>
                </a:solidFill>
              </a:rPr>
              <a:t>사진 등록</a:t>
            </a:r>
          </a:p>
        </p:txBody>
      </p:sp>
      <p:grpSp>
        <p:nvGrpSpPr>
          <p:cNvPr id="32" name="그룹 31"/>
          <p:cNvGrpSpPr/>
          <p:nvPr/>
        </p:nvGrpSpPr>
        <p:grpSpPr>
          <a:xfrm>
            <a:off x="3071664" y="2327672"/>
            <a:ext cx="240772" cy="215444"/>
            <a:chOff x="292829" y="1695755"/>
            <a:chExt cx="240772" cy="215444"/>
          </a:xfrm>
        </p:grpSpPr>
        <p:sp>
          <p:nvSpPr>
            <p:cNvPr id="42" name="타원 41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9" name="TextBox 96"/>
            <p:cNvSpPr txBox="1"/>
            <p:nvPr/>
          </p:nvSpPr>
          <p:spPr>
            <a:xfrm>
              <a:off x="292829" y="1695755"/>
              <a:ext cx="248751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50" name="그룹 49"/>
          <p:cNvGrpSpPr/>
          <p:nvPr/>
        </p:nvGrpSpPr>
        <p:grpSpPr>
          <a:xfrm>
            <a:off x="3642163" y="3536867"/>
            <a:ext cx="240772" cy="215444"/>
            <a:chOff x="292829" y="1695755"/>
            <a:chExt cx="240772" cy="215444"/>
          </a:xfrm>
        </p:grpSpPr>
        <p:sp>
          <p:nvSpPr>
            <p:cNvPr id="57" name="타원 56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8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</a:p>
          </p:txBody>
        </p:sp>
      </p:grpSp>
      <p:grpSp>
        <p:nvGrpSpPr>
          <p:cNvPr id="59" name="그룹 58"/>
          <p:cNvGrpSpPr/>
          <p:nvPr/>
        </p:nvGrpSpPr>
        <p:grpSpPr>
          <a:xfrm>
            <a:off x="5279326" y="2817222"/>
            <a:ext cx="240772" cy="215444"/>
            <a:chOff x="292829" y="1695755"/>
            <a:chExt cx="240772" cy="215444"/>
          </a:xfrm>
        </p:grpSpPr>
        <p:sp>
          <p:nvSpPr>
            <p:cNvPr id="60" name="타원 59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61" name="TextBox 96"/>
            <p:cNvSpPr txBox="1"/>
            <p:nvPr/>
          </p:nvSpPr>
          <p:spPr>
            <a:xfrm>
              <a:off x="292829" y="1695755"/>
              <a:ext cx="241364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</a:p>
          </p:txBody>
        </p:sp>
      </p:grpSp>
      <p:grpSp>
        <p:nvGrpSpPr>
          <p:cNvPr id="62" name="그룹 61"/>
          <p:cNvGrpSpPr/>
          <p:nvPr/>
        </p:nvGrpSpPr>
        <p:grpSpPr>
          <a:xfrm>
            <a:off x="5238206" y="3182962"/>
            <a:ext cx="240772" cy="215444"/>
            <a:chOff x="292829" y="1695755"/>
            <a:chExt cx="240772" cy="215444"/>
          </a:xfrm>
        </p:grpSpPr>
        <p:sp>
          <p:nvSpPr>
            <p:cNvPr id="63" name="타원 62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64" name="TextBox 96"/>
            <p:cNvSpPr txBox="1"/>
            <p:nvPr/>
          </p:nvSpPr>
          <p:spPr>
            <a:xfrm>
              <a:off x="292829" y="1695755"/>
              <a:ext cx="244384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4</a:t>
              </a:r>
            </a:p>
          </p:txBody>
        </p:sp>
      </p:grpSp>
      <p:grpSp>
        <p:nvGrpSpPr>
          <p:cNvPr id="65" name="그룹 64"/>
          <p:cNvGrpSpPr/>
          <p:nvPr/>
        </p:nvGrpSpPr>
        <p:grpSpPr>
          <a:xfrm>
            <a:off x="5238206" y="3489816"/>
            <a:ext cx="240772" cy="215444"/>
            <a:chOff x="292829" y="1695755"/>
            <a:chExt cx="240772" cy="215444"/>
          </a:xfrm>
        </p:grpSpPr>
        <p:sp>
          <p:nvSpPr>
            <p:cNvPr id="66" name="타원 65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67" name="TextBox 96"/>
            <p:cNvSpPr txBox="1"/>
            <p:nvPr/>
          </p:nvSpPr>
          <p:spPr>
            <a:xfrm>
              <a:off x="292829" y="1695755"/>
              <a:ext cx="244384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5</a:t>
              </a:r>
            </a:p>
          </p:txBody>
        </p:sp>
      </p:grpSp>
      <p:grpSp>
        <p:nvGrpSpPr>
          <p:cNvPr id="68" name="그룹 67"/>
          <p:cNvGrpSpPr/>
          <p:nvPr/>
        </p:nvGrpSpPr>
        <p:grpSpPr>
          <a:xfrm>
            <a:off x="5238206" y="3848235"/>
            <a:ext cx="240772" cy="215444"/>
            <a:chOff x="292829" y="1695755"/>
            <a:chExt cx="240772" cy="215444"/>
          </a:xfrm>
        </p:grpSpPr>
        <p:sp>
          <p:nvSpPr>
            <p:cNvPr id="69" name="타원 68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70" name="TextBox 96"/>
            <p:cNvSpPr txBox="1"/>
            <p:nvPr/>
          </p:nvSpPr>
          <p:spPr>
            <a:xfrm>
              <a:off x="292829" y="1695755"/>
              <a:ext cx="244384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6</a:t>
              </a:r>
            </a:p>
          </p:txBody>
        </p:sp>
      </p:grpSp>
      <p:grpSp>
        <p:nvGrpSpPr>
          <p:cNvPr id="71" name="그룹 70"/>
          <p:cNvGrpSpPr/>
          <p:nvPr/>
        </p:nvGrpSpPr>
        <p:grpSpPr>
          <a:xfrm>
            <a:off x="5246874" y="4212663"/>
            <a:ext cx="240772" cy="215444"/>
            <a:chOff x="292829" y="1695755"/>
            <a:chExt cx="240772" cy="215444"/>
          </a:xfrm>
        </p:grpSpPr>
        <p:sp>
          <p:nvSpPr>
            <p:cNvPr id="72" name="타원 71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73" name="TextBox 96"/>
            <p:cNvSpPr txBox="1"/>
            <p:nvPr/>
          </p:nvSpPr>
          <p:spPr>
            <a:xfrm>
              <a:off x="292829" y="1695755"/>
              <a:ext cx="245241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7</a:t>
              </a:r>
            </a:p>
          </p:txBody>
        </p:sp>
      </p:grpSp>
      <p:grpSp>
        <p:nvGrpSpPr>
          <p:cNvPr id="74" name="그룹 73"/>
          <p:cNvGrpSpPr/>
          <p:nvPr/>
        </p:nvGrpSpPr>
        <p:grpSpPr>
          <a:xfrm>
            <a:off x="3218926" y="4561686"/>
            <a:ext cx="240772" cy="215444"/>
            <a:chOff x="292829" y="1695755"/>
            <a:chExt cx="240772" cy="215444"/>
          </a:xfrm>
        </p:grpSpPr>
        <p:sp>
          <p:nvSpPr>
            <p:cNvPr id="75" name="타원 74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76" name="TextBox 96"/>
            <p:cNvSpPr txBox="1"/>
            <p:nvPr/>
          </p:nvSpPr>
          <p:spPr>
            <a:xfrm>
              <a:off x="292829" y="1695755"/>
              <a:ext cx="244364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8</a:t>
              </a:r>
            </a:p>
          </p:txBody>
        </p:sp>
      </p:grpSp>
      <p:grpSp>
        <p:nvGrpSpPr>
          <p:cNvPr id="77" name="그룹 76"/>
          <p:cNvGrpSpPr/>
          <p:nvPr/>
        </p:nvGrpSpPr>
        <p:grpSpPr>
          <a:xfrm>
            <a:off x="7488199" y="5903521"/>
            <a:ext cx="240772" cy="215444"/>
            <a:chOff x="292829" y="1695755"/>
            <a:chExt cx="240772" cy="215444"/>
          </a:xfrm>
        </p:grpSpPr>
        <p:sp>
          <p:nvSpPr>
            <p:cNvPr id="78" name="타원 77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79" name="TextBox 96"/>
            <p:cNvSpPr txBox="1"/>
            <p:nvPr/>
          </p:nvSpPr>
          <p:spPr>
            <a:xfrm>
              <a:off x="292829" y="1695755"/>
              <a:ext cx="242291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9</a:t>
              </a:r>
            </a:p>
          </p:txBody>
        </p:sp>
      </p:grpSp>
      <p:grpSp>
        <p:nvGrpSpPr>
          <p:cNvPr id="80" name="그룹 79"/>
          <p:cNvGrpSpPr/>
          <p:nvPr/>
        </p:nvGrpSpPr>
        <p:grpSpPr>
          <a:xfrm>
            <a:off x="7939236" y="5893121"/>
            <a:ext cx="296876" cy="215444"/>
            <a:chOff x="292829" y="1695755"/>
            <a:chExt cx="296876" cy="215444"/>
          </a:xfrm>
        </p:grpSpPr>
        <p:sp>
          <p:nvSpPr>
            <p:cNvPr id="81" name="타원 80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82" name="TextBox 96"/>
            <p:cNvSpPr txBox="1"/>
            <p:nvPr/>
          </p:nvSpPr>
          <p:spPr>
            <a:xfrm>
              <a:off x="292829" y="1695755"/>
              <a:ext cx="305604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10</a:t>
              </a:r>
            </a:p>
          </p:txBody>
        </p:sp>
      </p:grpSp>
      <p:graphicFrame>
        <p:nvGraphicFramePr>
          <p:cNvPr id="113" name="표 112"/>
          <p:cNvGraphicFramePr/>
          <p:nvPr/>
        </p:nvGraphicFramePr>
        <p:xfrm>
          <a:off x="1524000" y="0"/>
          <a:ext cx="6369353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97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62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13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주 관리자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주 관리자 스토어 관리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상품 등록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표 29"/>
          <p:cNvGraphicFramePr>
            <a:graphicFrameLocks noGrp="1"/>
          </p:cNvGraphicFramePr>
          <p:nvPr/>
        </p:nvGraphicFramePr>
        <p:xfrm>
          <a:off x="8472263" y="3096"/>
          <a:ext cx="2111351" cy="36093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상품 수정 버튼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유효기간 안내</a:t>
                      </a:r>
                      <a:endParaRPr lang="en-US" altLang="ko-KR" sz="800" baseline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구매 후 취소 안내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클릭 시 구매 후 취소 상세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안내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상품 상세 화면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 </a:t>
                      </a: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수정을 할 수 있고 다양한 정보가 보여지는 화면이다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pSp>
        <p:nvGrpSpPr>
          <p:cNvPr id="104" name="그룹 103"/>
          <p:cNvGrpSpPr/>
          <p:nvPr/>
        </p:nvGrpSpPr>
        <p:grpSpPr>
          <a:xfrm>
            <a:off x="1568516" y="1772816"/>
            <a:ext cx="6831740" cy="4176464"/>
            <a:chOff x="0" y="1363611"/>
            <a:chExt cx="9053116" cy="4666067"/>
          </a:xfrm>
        </p:grpSpPr>
        <p:pic>
          <p:nvPicPr>
            <p:cNvPr id="105" name="Picture 2"/>
            <p:cNvPicPr>
              <a:picLocks noChangeAspect="1" noChangeArrowheads="1"/>
            </p:cNvPicPr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0" y="1363611"/>
              <a:ext cx="9053116" cy="4653136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106" name="직사각형 105"/>
            <p:cNvSpPr/>
            <p:nvPr/>
          </p:nvSpPr>
          <p:spPr>
            <a:xfrm>
              <a:off x="5823" y="1372079"/>
              <a:ext cx="1763688" cy="4656972"/>
            </a:xfrm>
            <a:prstGeom prst="rect">
              <a:avLst/>
            </a:prstGeom>
            <a:solidFill>
              <a:srgbClr val="343A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1814568" y="1772816"/>
              <a:ext cx="7238548" cy="4256862"/>
            </a:xfrm>
            <a:prstGeom prst="rect">
              <a:avLst/>
            </a:prstGeom>
            <a:solidFill>
              <a:srgbClr val="F4F6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1907704" y="1412776"/>
              <a:ext cx="7056784" cy="2866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pic>
        <p:nvPicPr>
          <p:cNvPr id="112" name="그림 111"/>
          <p:cNvPicPr>
            <a:picLocks noChangeAspect="1"/>
          </p:cNvPicPr>
          <p:nvPr/>
        </p:nvPicPr>
        <p:blipFill rotWithShape="1">
          <a:blip r:embed="rId3"/>
          <a:srcRect l="36090" t="1640" r="35830" b="89530"/>
          <a:stretch>
            <a:fillRect/>
          </a:stretch>
        </p:blipFill>
        <p:spPr>
          <a:xfrm>
            <a:off x="4655840" y="1785011"/>
            <a:ext cx="1759100" cy="34784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591931" y="2545159"/>
            <a:ext cx="13309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지점관리</a:t>
            </a:r>
          </a:p>
        </p:txBody>
      </p:sp>
      <p:sp>
        <p:nvSpPr>
          <p:cNvPr id="117" name="TextBox 116"/>
          <p:cNvSpPr txBox="1"/>
          <p:nvPr/>
        </p:nvSpPr>
        <p:spPr>
          <a:xfrm>
            <a:off x="1591931" y="2924944"/>
            <a:ext cx="1330929" cy="2640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영화관리</a:t>
            </a:r>
          </a:p>
        </p:txBody>
      </p:sp>
      <p:sp>
        <p:nvSpPr>
          <p:cNvPr id="148" name="TextBox 147"/>
          <p:cNvSpPr txBox="1"/>
          <p:nvPr/>
        </p:nvSpPr>
        <p:spPr>
          <a:xfrm>
            <a:off x="1591931" y="3277707"/>
            <a:ext cx="1330929" cy="263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고객관리</a:t>
            </a:r>
          </a:p>
        </p:txBody>
      </p:sp>
      <p:sp>
        <p:nvSpPr>
          <p:cNvPr id="149" name="TextBox 148"/>
          <p:cNvSpPr txBox="1"/>
          <p:nvPr/>
        </p:nvSpPr>
        <p:spPr>
          <a:xfrm>
            <a:off x="1591931" y="3657492"/>
            <a:ext cx="1330929" cy="2649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이벤트관리</a:t>
            </a:r>
          </a:p>
        </p:txBody>
      </p:sp>
      <p:sp>
        <p:nvSpPr>
          <p:cNvPr id="150" name="TextBox 149"/>
          <p:cNvSpPr txBox="1"/>
          <p:nvPr/>
        </p:nvSpPr>
        <p:spPr>
          <a:xfrm>
            <a:off x="1591931" y="4044182"/>
            <a:ext cx="1330929" cy="276999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스토어관리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2783632" y="2204864"/>
            <a:ext cx="1512168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600">
                <a:solidFill>
                  <a:schemeClr val="tx1"/>
                </a:solidFill>
              </a:rPr>
              <a:t>스토어</a:t>
            </a: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 rotWithShape="1">
          <a:blip r:embed="rId4"/>
          <a:srcRect b="57940"/>
          <a:stretch>
            <a:fillRect/>
          </a:stretch>
        </p:blipFill>
        <p:spPr>
          <a:xfrm>
            <a:off x="2964376" y="2574699"/>
            <a:ext cx="5412746" cy="193442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3" name="TextBox 22"/>
          <p:cNvSpPr txBox="1"/>
          <p:nvPr/>
        </p:nvSpPr>
        <p:spPr>
          <a:xfrm>
            <a:off x="5375920" y="3094221"/>
            <a:ext cx="1800200" cy="21544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800"/>
          </a:p>
        </p:txBody>
      </p:sp>
      <p:sp>
        <p:nvSpPr>
          <p:cNvPr id="24" name="TextBox 23"/>
          <p:cNvSpPr txBox="1"/>
          <p:nvPr/>
        </p:nvSpPr>
        <p:spPr>
          <a:xfrm>
            <a:off x="5375920" y="3547782"/>
            <a:ext cx="1800200" cy="21544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800"/>
          </a:p>
        </p:txBody>
      </p:sp>
      <p:sp>
        <p:nvSpPr>
          <p:cNvPr id="25" name="TextBox 24"/>
          <p:cNvSpPr txBox="1"/>
          <p:nvPr/>
        </p:nvSpPr>
        <p:spPr>
          <a:xfrm>
            <a:off x="7502182" y="2653846"/>
            <a:ext cx="666458" cy="220799"/>
          </a:xfrm>
          <a:prstGeom prst="rect">
            <a:avLst/>
          </a:prstGeom>
          <a:solidFill>
            <a:srgbClr val="343A40"/>
          </a:solidFill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900">
                <a:solidFill>
                  <a:schemeClr val="bg1"/>
                </a:solidFill>
              </a:rPr>
              <a:t>상품 수정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375920" y="4158080"/>
            <a:ext cx="1800199" cy="21544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80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5"/>
          <a:srcRect b="53730"/>
          <a:stretch>
            <a:fillRect/>
          </a:stretch>
        </p:blipFill>
        <p:spPr>
          <a:xfrm>
            <a:off x="2937841" y="4539705"/>
            <a:ext cx="5395534" cy="1398002"/>
          </a:xfrm>
          <a:prstGeom prst="rect">
            <a:avLst/>
          </a:prstGeom>
          <a:noFill/>
          <a:ln>
            <a:noFill/>
          </a:ln>
          <a:effectLst/>
        </p:spPr>
      </p:pic>
      <p:grpSp>
        <p:nvGrpSpPr>
          <p:cNvPr id="31" name="그룹 30"/>
          <p:cNvGrpSpPr/>
          <p:nvPr/>
        </p:nvGrpSpPr>
        <p:grpSpPr>
          <a:xfrm>
            <a:off x="7193262" y="2653846"/>
            <a:ext cx="240772" cy="215444"/>
            <a:chOff x="292829" y="1695755"/>
            <a:chExt cx="240772" cy="215444"/>
          </a:xfrm>
        </p:grpSpPr>
        <p:sp>
          <p:nvSpPr>
            <p:cNvPr id="32" name="타원 31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3" name="TextBox 96"/>
            <p:cNvSpPr txBox="1"/>
            <p:nvPr/>
          </p:nvSpPr>
          <p:spPr>
            <a:xfrm>
              <a:off x="292829" y="1695755"/>
              <a:ext cx="24195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5194997" y="3308484"/>
            <a:ext cx="240772" cy="215444"/>
            <a:chOff x="292829" y="1695755"/>
            <a:chExt cx="240772" cy="215444"/>
          </a:xfrm>
        </p:grpSpPr>
        <p:sp>
          <p:nvSpPr>
            <p:cNvPr id="35" name="타원 34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6" name="TextBox 96"/>
            <p:cNvSpPr txBox="1"/>
            <p:nvPr/>
          </p:nvSpPr>
          <p:spPr>
            <a:xfrm>
              <a:off x="292829" y="1695755"/>
              <a:ext cx="249493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5194997" y="3757562"/>
            <a:ext cx="240772" cy="215444"/>
            <a:chOff x="292829" y="1695755"/>
            <a:chExt cx="240772" cy="215444"/>
          </a:xfrm>
        </p:grpSpPr>
        <p:sp>
          <p:nvSpPr>
            <p:cNvPr id="38" name="타원 37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9" name="TextBox 96"/>
            <p:cNvSpPr txBox="1"/>
            <p:nvPr/>
          </p:nvSpPr>
          <p:spPr>
            <a:xfrm>
              <a:off x="292829" y="1695755"/>
              <a:ext cx="249493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2733307" y="4672990"/>
            <a:ext cx="240772" cy="215444"/>
            <a:chOff x="292829" y="1695755"/>
            <a:chExt cx="240772" cy="215444"/>
          </a:xfrm>
        </p:grpSpPr>
        <p:sp>
          <p:nvSpPr>
            <p:cNvPr id="41" name="타원 40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2" name="TextBox 96"/>
            <p:cNvSpPr txBox="1"/>
            <p:nvPr/>
          </p:nvSpPr>
          <p:spPr>
            <a:xfrm>
              <a:off x="292829" y="1695755"/>
              <a:ext cx="244208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4</a:t>
              </a:r>
            </a:p>
          </p:txBody>
        </p:sp>
      </p:grpSp>
      <p:graphicFrame>
        <p:nvGraphicFramePr>
          <p:cNvPr id="6148" name="표 6147"/>
          <p:cNvGraphicFramePr/>
          <p:nvPr/>
        </p:nvGraphicFramePr>
        <p:xfrm>
          <a:off x="1524000" y="0"/>
          <a:ext cx="6369353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97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62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13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주 관리자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주 관리자 스토어 관리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상품 상세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표 29"/>
          <p:cNvGraphicFramePr>
            <a:graphicFrameLocks noGrp="1"/>
          </p:cNvGraphicFramePr>
          <p:nvPr/>
        </p:nvGraphicFramePr>
        <p:xfrm>
          <a:off x="8472263" y="3096"/>
          <a:ext cx="2111351" cy="53677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상품의 유형을 구분한다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유효기간을 수정한다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en-US" altLang="ko-KR" sz="800" baseline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상품의 이름을 수정한다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상품의 가격을 수정한다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상품의 내용을 수정한다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상품 이용 안내 내용을 수정한다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410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상품 수정을 취소한다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9407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상품 수정을 저장한다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상품의 정보를 수정하는 화면이다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 </a:t>
                      </a: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취소와 저장이 가능하다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pSp>
        <p:nvGrpSpPr>
          <p:cNvPr id="104" name="그룹 103"/>
          <p:cNvGrpSpPr/>
          <p:nvPr/>
        </p:nvGrpSpPr>
        <p:grpSpPr>
          <a:xfrm>
            <a:off x="1568516" y="1772816"/>
            <a:ext cx="6831740" cy="4824536"/>
            <a:chOff x="0" y="1363611"/>
            <a:chExt cx="9053116" cy="4666067"/>
          </a:xfrm>
        </p:grpSpPr>
        <p:pic>
          <p:nvPicPr>
            <p:cNvPr id="105" name="Picture 2"/>
            <p:cNvPicPr>
              <a:picLocks noChangeAspect="1" noChangeArrowheads="1"/>
            </p:cNvPicPr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0" y="1363611"/>
              <a:ext cx="9053116" cy="4653136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106" name="직사각형 105"/>
            <p:cNvSpPr/>
            <p:nvPr/>
          </p:nvSpPr>
          <p:spPr>
            <a:xfrm>
              <a:off x="5823" y="1372079"/>
              <a:ext cx="1763688" cy="4656972"/>
            </a:xfrm>
            <a:prstGeom prst="rect">
              <a:avLst/>
            </a:prstGeom>
            <a:solidFill>
              <a:srgbClr val="343A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1814568" y="1772816"/>
              <a:ext cx="7238548" cy="4256862"/>
            </a:xfrm>
            <a:prstGeom prst="rect">
              <a:avLst/>
            </a:prstGeom>
            <a:solidFill>
              <a:srgbClr val="F4F6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1907704" y="1412776"/>
              <a:ext cx="7056784" cy="2866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pic>
        <p:nvPicPr>
          <p:cNvPr id="112" name="그림 111"/>
          <p:cNvPicPr>
            <a:picLocks noChangeAspect="1"/>
          </p:cNvPicPr>
          <p:nvPr/>
        </p:nvPicPr>
        <p:blipFill rotWithShape="1">
          <a:blip r:embed="rId3"/>
          <a:srcRect l="36090" t="1640" r="35830" b="89530"/>
          <a:stretch>
            <a:fillRect/>
          </a:stretch>
        </p:blipFill>
        <p:spPr>
          <a:xfrm>
            <a:off x="4655840" y="1785011"/>
            <a:ext cx="1759100" cy="347845"/>
          </a:xfrm>
          <a:prstGeom prst="rect">
            <a:avLst/>
          </a:prstGeom>
        </p:spPr>
      </p:pic>
      <p:sp>
        <p:nvSpPr>
          <p:cNvPr id="33" name="직사각형 32"/>
          <p:cNvSpPr/>
          <p:nvPr/>
        </p:nvSpPr>
        <p:spPr>
          <a:xfrm>
            <a:off x="3071664" y="2276872"/>
            <a:ext cx="1512168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600">
                <a:solidFill>
                  <a:schemeClr val="tx1"/>
                </a:solidFill>
              </a:rPr>
              <a:t>상품</a:t>
            </a:r>
            <a:r>
              <a:rPr lang="en-US" altLang="ko-KR" sz="1600">
                <a:solidFill>
                  <a:schemeClr val="tx1"/>
                </a:solidFill>
              </a:rPr>
              <a:t> </a:t>
            </a:r>
            <a:r>
              <a:rPr lang="ko-KR" altLang="en-US" sz="1600">
                <a:solidFill>
                  <a:schemeClr val="tx1"/>
                </a:solidFill>
              </a:rPr>
              <a:t>수정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7849126" y="6150496"/>
            <a:ext cx="405239" cy="219824"/>
          </a:xfrm>
          <a:prstGeom prst="rect">
            <a:avLst/>
          </a:prstGeom>
          <a:solidFill>
            <a:srgbClr val="343A40"/>
          </a:solidFill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900">
                <a:solidFill>
                  <a:schemeClr val="bg1"/>
                </a:solidFill>
              </a:rPr>
              <a:t>저장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7400836" y="6150496"/>
            <a:ext cx="405853" cy="219824"/>
          </a:xfrm>
          <a:prstGeom prst="rect">
            <a:avLst/>
          </a:prstGeom>
          <a:solidFill>
            <a:srgbClr val="343A40"/>
          </a:solidFill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900">
                <a:solidFill>
                  <a:schemeClr val="bg1"/>
                </a:solidFill>
              </a:rPr>
              <a:t>취소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5325914" y="3458692"/>
            <a:ext cx="62607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00">
                <a:solidFill>
                  <a:schemeClr val="tx1"/>
                </a:solidFill>
              </a:rPr>
              <a:t>이름</a:t>
            </a:r>
          </a:p>
        </p:txBody>
      </p:sp>
      <p:sp>
        <p:nvSpPr>
          <p:cNvPr id="37" name="직사각형 36"/>
          <p:cNvSpPr/>
          <p:nvPr/>
        </p:nvSpPr>
        <p:spPr>
          <a:xfrm>
            <a:off x="5419460" y="2752909"/>
            <a:ext cx="62607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00">
                <a:solidFill>
                  <a:schemeClr val="tx1"/>
                </a:solidFill>
              </a:rPr>
              <a:t>구분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6023992" y="2808437"/>
            <a:ext cx="2175588" cy="246221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기프트 카드                          ▼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6027332" y="3516487"/>
            <a:ext cx="2165284" cy="234458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기프트카드 </a:t>
            </a:r>
            <a:r>
              <a:rPr lang="en-US" altLang="ko-KR" sz="1000"/>
              <a:t>2</a:t>
            </a:r>
            <a:r>
              <a:rPr lang="ko-KR" altLang="en-US" sz="1000"/>
              <a:t>만원권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3407118" y="4808661"/>
            <a:ext cx="4785497" cy="1152084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000"/>
              <a:t>[ </a:t>
            </a:r>
            <a:r>
              <a:rPr lang="ko-KR" altLang="en-US" sz="1000"/>
              <a:t>이용안내 </a:t>
            </a:r>
            <a:r>
              <a:rPr lang="en-US" altLang="ko-KR" sz="1000"/>
              <a:t>]</a:t>
            </a:r>
            <a:r>
              <a:rPr lang="ko-KR" altLang="en-US" sz="1000"/>
              <a:t/>
            </a:r>
            <a:br>
              <a:rPr lang="ko-KR" altLang="en-US" sz="1000"/>
            </a:br>
            <a:r>
              <a:rPr lang="en-US" altLang="ko-KR" sz="1000"/>
              <a:t>• </a:t>
            </a:r>
            <a:r>
              <a:rPr lang="ko-KR" altLang="en-US" sz="1000"/>
              <a:t>메가박스 온라인</a:t>
            </a:r>
            <a:r>
              <a:rPr lang="en-US" altLang="ko-KR" sz="1000"/>
              <a:t>(</a:t>
            </a:r>
            <a:r>
              <a:rPr lang="ko-KR" altLang="en-US" sz="1000"/>
              <a:t>홈페이지</a:t>
            </a:r>
            <a:r>
              <a:rPr lang="en-US" altLang="ko-KR" sz="1000"/>
              <a:t>/App)</a:t>
            </a:r>
            <a:r>
              <a:rPr lang="ko-KR" altLang="en-US" sz="1000"/>
              <a:t>에서 운영 하는 메가박스 모바일 금액권은 ㈜한국페이즈서비스를 통해 발행 및 운영 됩니다</a:t>
            </a:r>
            <a:r>
              <a:rPr lang="en-US" altLang="ko-KR" sz="1000"/>
              <a:t>.</a:t>
            </a:r>
            <a:r>
              <a:rPr lang="ko-KR" altLang="en-US" sz="1000"/>
              <a:t/>
            </a:r>
            <a:br>
              <a:rPr lang="ko-KR" altLang="en-US" sz="1000"/>
            </a:br>
            <a:r>
              <a:rPr lang="en-US" altLang="ko-KR" sz="1000"/>
              <a:t>• </a:t>
            </a:r>
            <a:r>
              <a:rPr lang="ko-KR" altLang="en-US" sz="1000"/>
              <a:t>본 모바일 금액권은 주중</a:t>
            </a:r>
            <a:r>
              <a:rPr lang="en-US" altLang="ko-KR" sz="1000"/>
              <a:t>/</a:t>
            </a:r>
            <a:r>
              <a:rPr lang="ko-KR" altLang="en-US" sz="1000"/>
              <a:t>주말 제한없이 사용이 가능하며</a:t>
            </a:r>
            <a:r>
              <a:rPr lang="en-US" altLang="ko-KR" sz="1000"/>
              <a:t>, </a:t>
            </a:r>
            <a:r>
              <a:rPr lang="ko-KR" altLang="en-US" sz="1000"/>
              <a:t>영화티켓</a:t>
            </a:r>
            <a:r>
              <a:rPr lang="en-US" altLang="ko-KR" sz="1000"/>
              <a:t>(</a:t>
            </a:r>
            <a:r>
              <a:rPr lang="ko-KR" altLang="en-US" sz="1000"/>
              <a:t>온</a:t>
            </a:r>
            <a:r>
              <a:rPr lang="en-US" altLang="ko-KR" sz="1000"/>
              <a:t>/</a:t>
            </a:r>
            <a:r>
              <a:rPr lang="ko-KR" altLang="en-US" sz="1000"/>
              <a:t>오프라인</a:t>
            </a:r>
            <a:r>
              <a:rPr lang="en-US" altLang="ko-KR" sz="1000"/>
              <a:t>) </a:t>
            </a:r>
            <a:r>
              <a:rPr lang="ko-KR" altLang="en-US" sz="1000"/>
              <a:t>및 매점</a:t>
            </a:r>
            <a:r>
              <a:rPr lang="en-US" altLang="ko-KR" sz="1000"/>
              <a:t>(</a:t>
            </a:r>
            <a:r>
              <a:rPr lang="ko-KR" altLang="en-US" sz="1000"/>
              <a:t>오프라인</a:t>
            </a:r>
            <a:r>
              <a:rPr lang="en-US" altLang="ko-KR" sz="1000"/>
              <a:t>)</a:t>
            </a:r>
            <a:r>
              <a:rPr lang="ko-KR" altLang="en-US" sz="1000"/>
              <a:t>에서 상품 구매 시 사용 가능합니다</a:t>
            </a:r>
            <a:r>
              <a:rPr lang="en-US" altLang="ko-KR" sz="1000"/>
              <a:t>.</a:t>
            </a:r>
            <a:r>
              <a:rPr lang="ko-KR" altLang="en-US" sz="1000"/>
              <a:t/>
            </a:r>
            <a:br>
              <a:rPr lang="ko-KR" altLang="en-US" sz="1000"/>
            </a:br>
            <a:r>
              <a:rPr lang="en-US" altLang="ko-KR" sz="1000"/>
              <a:t>• </a:t>
            </a:r>
            <a:r>
              <a:rPr lang="ko-KR" altLang="en-US" sz="1000"/>
              <a:t>본 모바일 금액권은 금액 분할 사용이 가능하며</a:t>
            </a:r>
            <a:r>
              <a:rPr lang="en-US" altLang="ko-KR" sz="1000"/>
              <a:t>, </a:t>
            </a:r>
            <a:r>
              <a:rPr lang="ko-KR" altLang="en-US" sz="1000"/>
              <a:t>사용 후 잔액은 유효기간 내 재사용이 가능합니다</a:t>
            </a:r>
            <a:r>
              <a:rPr lang="en-US" altLang="ko-KR" sz="1000"/>
              <a:t>..</a:t>
            </a:r>
            <a:endParaRPr lang="ko-KR" altLang="en-US" sz="100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3373314" y="4509257"/>
            <a:ext cx="77847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00">
                <a:solidFill>
                  <a:schemeClr val="tx1"/>
                </a:solidFill>
              </a:rPr>
              <a:t>이용안내</a:t>
            </a:r>
          </a:p>
        </p:txBody>
      </p:sp>
      <p:sp>
        <p:nvSpPr>
          <p:cNvPr id="47" name="직사각형 46"/>
          <p:cNvSpPr/>
          <p:nvPr/>
        </p:nvSpPr>
        <p:spPr>
          <a:xfrm>
            <a:off x="5325914" y="3816803"/>
            <a:ext cx="62607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00">
                <a:solidFill>
                  <a:schemeClr val="tx1"/>
                </a:solidFill>
              </a:rPr>
              <a:t>가격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6027332" y="3849227"/>
            <a:ext cx="2165284" cy="235093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000"/>
              <a:t>20000                                 </a:t>
            </a:r>
            <a:r>
              <a:rPr lang="ko-KR" altLang="en-US" sz="1000"/>
              <a:t>원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1591931" y="2545159"/>
            <a:ext cx="13309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지점관리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1591931" y="2924944"/>
            <a:ext cx="1330929" cy="2640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영화관리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1591931" y="3277707"/>
            <a:ext cx="1330929" cy="263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고객관리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1591931" y="3657492"/>
            <a:ext cx="1330929" cy="2649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이벤트관리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1591931" y="4044182"/>
            <a:ext cx="1330929" cy="276999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스토어관리</a:t>
            </a:r>
          </a:p>
        </p:txBody>
      </p:sp>
      <p:sp>
        <p:nvSpPr>
          <p:cNvPr id="52" name="직사각형 51"/>
          <p:cNvSpPr/>
          <p:nvPr/>
        </p:nvSpPr>
        <p:spPr>
          <a:xfrm>
            <a:off x="5419460" y="3138548"/>
            <a:ext cx="702956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00">
                <a:solidFill>
                  <a:schemeClr val="tx1"/>
                </a:solidFill>
              </a:rPr>
              <a:t>유효기간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6024182" y="3179371"/>
            <a:ext cx="2175588" cy="246221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000"/>
              <a:t>366                                     </a:t>
            </a:r>
            <a:r>
              <a:rPr lang="ko-KR" altLang="en-US" sz="1000"/>
              <a:t>일</a:t>
            </a:r>
          </a:p>
        </p:txBody>
      </p:sp>
      <p:sp>
        <p:nvSpPr>
          <p:cNvPr id="54" name="직사각형 53"/>
          <p:cNvSpPr/>
          <p:nvPr/>
        </p:nvSpPr>
        <p:spPr>
          <a:xfrm>
            <a:off x="5368391" y="4178399"/>
            <a:ext cx="62607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00">
                <a:solidFill>
                  <a:schemeClr val="tx1"/>
                </a:solidFill>
              </a:rPr>
              <a:t>내용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6027332" y="4197275"/>
            <a:ext cx="2165284" cy="246221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메가박스 기프트카드 </a:t>
            </a:r>
            <a:r>
              <a:rPr lang="en-US" altLang="ko-KR" sz="1000"/>
              <a:t>2</a:t>
            </a:r>
            <a:r>
              <a:rPr lang="ko-KR" altLang="en-US" sz="1000"/>
              <a:t>만원권</a:t>
            </a:r>
            <a:endParaRPr lang="ko-KR" altLang="en-US" sz="100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3407119" y="2844985"/>
            <a:ext cx="1800200" cy="1625014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400" u="sng">
                <a:solidFill>
                  <a:schemeClr val="tx1">
                    <a:lumMod val="50000"/>
                    <a:lumOff val="50000"/>
                  </a:schemeClr>
                </a:solidFill>
              </a:rPr>
              <a:t>사진 등록</a:t>
            </a:r>
          </a:p>
        </p:txBody>
      </p:sp>
      <p:pic>
        <p:nvPicPr>
          <p:cNvPr id="31" name="Picture 3"/>
          <p:cNvPicPr>
            <a:picLocks noChangeAspect="1" noChangeArrowheads="1"/>
          </p:cNvPicPr>
          <p:nvPr/>
        </p:nvPicPr>
        <p:blipFill rotWithShape="1">
          <a:blip r:embed="rId4"/>
          <a:srcRect l="8180" t="16260" r="65330" b="57940"/>
          <a:stretch>
            <a:fillRect/>
          </a:stretch>
        </p:blipFill>
        <p:spPr>
          <a:xfrm>
            <a:off x="3550556" y="3087758"/>
            <a:ext cx="1433830" cy="1186540"/>
          </a:xfrm>
          <a:prstGeom prst="rect">
            <a:avLst/>
          </a:prstGeom>
          <a:noFill/>
          <a:ln>
            <a:noFill/>
          </a:ln>
          <a:effectLst/>
        </p:spPr>
      </p:pic>
      <p:grpSp>
        <p:nvGrpSpPr>
          <p:cNvPr id="42" name="그룹 41"/>
          <p:cNvGrpSpPr/>
          <p:nvPr/>
        </p:nvGrpSpPr>
        <p:grpSpPr>
          <a:xfrm>
            <a:off x="5305191" y="2801727"/>
            <a:ext cx="240772" cy="215444"/>
            <a:chOff x="292829" y="1695755"/>
            <a:chExt cx="240772" cy="215444"/>
          </a:xfrm>
        </p:grpSpPr>
        <p:sp>
          <p:nvSpPr>
            <p:cNvPr id="49" name="타원 48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0" name="TextBox 96"/>
            <p:cNvSpPr txBox="1"/>
            <p:nvPr/>
          </p:nvSpPr>
          <p:spPr>
            <a:xfrm>
              <a:off x="292829" y="1695755"/>
              <a:ext cx="244074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57" name="그룹 56"/>
          <p:cNvGrpSpPr/>
          <p:nvPr/>
        </p:nvGrpSpPr>
        <p:grpSpPr>
          <a:xfrm>
            <a:off x="5241321" y="3169577"/>
            <a:ext cx="240772" cy="215444"/>
            <a:chOff x="292829" y="1695755"/>
            <a:chExt cx="240772" cy="215444"/>
          </a:xfrm>
        </p:grpSpPr>
        <p:sp>
          <p:nvSpPr>
            <p:cNvPr id="58" name="타원 57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9" name="TextBox 96"/>
            <p:cNvSpPr txBox="1"/>
            <p:nvPr/>
          </p:nvSpPr>
          <p:spPr>
            <a:xfrm>
              <a:off x="292829" y="1695755"/>
              <a:ext cx="241269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</a:p>
          </p:txBody>
        </p:sp>
      </p:grpSp>
      <p:grpSp>
        <p:nvGrpSpPr>
          <p:cNvPr id="60" name="그룹 59"/>
          <p:cNvGrpSpPr/>
          <p:nvPr/>
        </p:nvGrpSpPr>
        <p:grpSpPr>
          <a:xfrm>
            <a:off x="5248005" y="3519798"/>
            <a:ext cx="240772" cy="215444"/>
            <a:chOff x="292829" y="1695755"/>
            <a:chExt cx="240772" cy="215444"/>
          </a:xfrm>
        </p:grpSpPr>
        <p:sp>
          <p:nvSpPr>
            <p:cNvPr id="61" name="타원 60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62" name="TextBox 96"/>
            <p:cNvSpPr txBox="1"/>
            <p:nvPr/>
          </p:nvSpPr>
          <p:spPr>
            <a:xfrm>
              <a:off x="292829" y="1695755"/>
              <a:ext cx="244110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</a:p>
          </p:txBody>
        </p:sp>
      </p:grpSp>
      <p:grpSp>
        <p:nvGrpSpPr>
          <p:cNvPr id="63" name="그룹 62"/>
          <p:cNvGrpSpPr/>
          <p:nvPr/>
        </p:nvGrpSpPr>
        <p:grpSpPr>
          <a:xfrm>
            <a:off x="5256317" y="3858460"/>
            <a:ext cx="240772" cy="215444"/>
            <a:chOff x="292829" y="1695755"/>
            <a:chExt cx="240772" cy="215444"/>
          </a:xfrm>
        </p:grpSpPr>
        <p:sp>
          <p:nvSpPr>
            <p:cNvPr id="64" name="타원 63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65" name="TextBox 96"/>
            <p:cNvSpPr txBox="1"/>
            <p:nvPr/>
          </p:nvSpPr>
          <p:spPr>
            <a:xfrm>
              <a:off x="292829" y="1695755"/>
              <a:ext cx="245323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4</a:t>
              </a:r>
            </a:p>
          </p:txBody>
        </p:sp>
      </p:grpSp>
      <p:grpSp>
        <p:nvGrpSpPr>
          <p:cNvPr id="66" name="그룹 65"/>
          <p:cNvGrpSpPr/>
          <p:nvPr/>
        </p:nvGrpSpPr>
        <p:grpSpPr>
          <a:xfrm>
            <a:off x="5264630" y="4216571"/>
            <a:ext cx="240772" cy="215444"/>
            <a:chOff x="292829" y="1695755"/>
            <a:chExt cx="240772" cy="215444"/>
          </a:xfrm>
        </p:grpSpPr>
        <p:sp>
          <p:nvSpPr>
            <p:cNvPr id="67" name="타원 66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68" name="TextBox 96"/>
            <p:cNvSpPr txBox="1"/>
            <p:nvPr/>
          </p:nvSpPr>
          <p:spPr>
            <a:xfrm>
              <a:off x="292829" y="1695755"/>
              <a:ext cx="246535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5</a:t>
              </a:r>
            </a:p>
          </p:txBody>
        </p:sp>
      </p:grpSp>
      <p:grpSp>
        <p:nvGrpSpPr>
          <p:cNvPr id="69" name="그룹 68"/>
          <p:cNvGrpSpPr/>
          <p:nvPr/>
        </p:nvGrpSpPr>
        <p:grpSpPr>
          <a:xfrm>
            <a:off x="3224976" y="4561686"/>
            <a:ext cx="240772" cy="215444"/>
            <a:chOff x="292829" y="1695755"/>
            <a:chExt cx="240772" cy="215444"/>
          </a:xfrm>
        </p:grpSpPr>
        <p:sp>
          <p:nvSpPr>
            <p:cNvPr id="70" name="타원 69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71" name="TextBox 96"/>
            <p:cNvSpPr txBox="1"/>
            <p:nvPr/>
          </p:nvSpPr>
          <p:spPr>
            <a:xfrm>
              <a:off x="292829" y="1695755"/>
              <a:ext cx="247839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6</a:t>
              </a:r>
            </a:p>
          </p:txBody>
        </p:sp>
      </p:grpSp>
      <p:grpSp>
        <p:nvGrpSpPr>
          <p:cNvPr id="72" name="그룹 71"/>
          <p:cNvGrpSpPr/>
          <p:nvPr/>
        </p:nvGrpSpPr>
        <p:grpSpPr>
          <a:xfrm>
            <a:off x="7488199" y="5881819"/>
            <a:ext cx="240772" cy="215444"/>
            <a:chOff x="292829" y="1695755"/>
            <a:chExt cx="240772" cy="215444"/>
          </a:xfrm>
        </p:grpSpPr>
        <p:sp>
          <p:nvSpPr>
            <p:cNvPr id="73" name="타원 72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74" name="TextBox 96"/>
            <p:cNvSpPr txBox="1"/>
            <p:nvPr/>
          </p:nvSpPr>
          <p:spPr>
            <a:xfrm>
              <a:off x="292829" y="1695755"/>
              <a:ext cx="242291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7</a:t>
              </a:r>
            </a:p>
          </p:txBody>
        </p:sp>
      </p:grpSp>
      <p:grpSp>
        <p:nvGrpSpPr>
          <p:cNvPr id="75" name="그룹 74"/>
          <p:cNvGrpSpPr/>
          <p:nvPr/>
        </p:nvGrpSpPr>
        <p:grpSpPr>
          <a:xfrm>
            <a:off x="7951843" y="5881819"/>
            <a:ext cx="240772" cy="215444"/>
            <a:chOff x="292829" y="1695755"/>
            <a:chExt cx="240772" cy="215444"/>
          </a:xfrm>
        </p:grpSpPr>
        <p:sp>
          <p:nvSpPr>
            <p:cNvPr id="76" name="타원 75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77" name="TextBox 96"/>
            <p:cNvSpPr txBox="1"/>
            <p:nvPr/>
          </p:nvSpPr>
          <p:spPr>
            <a:xfrm>
              <a:off x="292829" y="1695755"/>
              <a:ext cx="245371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8</a:t>
              </a:r>
            </a:p>
          </p:txBody>
        </p:sp>
      </p:grpSp>
      <p:graphicFrame>
        <p:nvGraphicFramePr>
          <p:cNvPr id="113" name="표 112"/>
          <p:cNvGraphicFramePr/>
          <p:nvPr/>
        </p:nvGraphicFramePr>
        <p:xfrm>
          <a:off x="1524000" y="0"/>
          <a:ext cx="6369353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97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62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13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주 관리자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주 관리자 스토어 관리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상품 수정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0115031"/>
              </p:ext>
            </p:extLst>
          </p:nvPr>
        </p:nvGraphicFramePr>
        <p:xfrm>
          <a:off x="8472263" y="3096"/>
          <a:ext cx="2111351" cy="53677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지점 관리자 이름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지점 관리 메인</a:t>
                      </a: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좌측 메뉴</a:t>
                      </a:r>
                      <a:endParaRPr lang="en-US" altLang="ko-KR" sz="800" baseline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상영영화관리 좌측 메뉴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고객관리 좌측 메뉴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이벤트 관리 좌측 메뉴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 전체보기 버튼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410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공지사항 더 보기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9407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1:1 </a:t>
                      </a: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문의 더 보기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지점 관리자로 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로그인시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보이는 메인 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pSp>
        <p:nvGrpSpPr>
          <p:cNvPr id="104" name="그룹 103"/>
          <p:cNvGrpSpPr/>
          <p:nvPr/>
        </p:nvGrpSpPr>
        <p:grpSpPr>
          <a:xfrm>
            <a:off x="1568516" y="1772816"/>
            <a:ext cx="6831740" cy="4176464"/>
            <a:chOff x="0" y="1363611"/>
            <a:chExt cx="9053116" cy="4666067"/>
          </a:xfrm>
        </p:grpSpPr>
        <p:pic>
          <p:nvPicPr>
            <p:cNvPr id="105" name="Picture 2"/>
            <p:cNvPicPr>
              <a:picLocks noChangeAspect="1" noChangeArrowheads="1"/>
            </p:cNvPicPr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0" y="1363611"/>
              <a:ext cx="9053116" cy="4653136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106" name="직사각형 105"/>
            <p:cNvSpPr/>
            <p:nvPr/>
          </p:nvSpPr>
          <p:spPr>
            <a:xfrm>
              <a:off x="5823" y="1372079"/>
              <a:ext cx="1763688" cy="4656972"/>
            </a:xfrm>
            <a:prstGeom prst="rect">
              <a:avLst/>
            </a:prstGeom>
            <a:solidFill>
              <a:srgbClr val="343A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1814568" y="1772816"/>
              <a:ext cx="7238548" cy="4256862"/>
            </a:xfrm>
            <a:prstGeom prst="rect">
              <a:avLst/>
            </a:prstGeom>
            <a:solidFill>
              <a:srgbClr val="F4F6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1907704" y="1412776"/>
              <a:ext cx="7056784" cy="2866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pic>
        <p:nvPicPr>
          <p:cNvPr id="112" name="그림 111"/>
          <p:cNvPicPr>
            <a:picLocks noChangeAspect="1"/>
          </p:cNvPicPr>
          <p:nvPr/>
        </p:nvPicPr>
        <p:blipFill rotWithShape="1">
          <a:blip r:embed="rId3"/>
          <a:srcRect l="36090" t="1640" r="35830" b="89530"/>
          <a:stretch>
            <a:fillRect/>
          </a:stretch>
        </p:blipFill>
        <p:spPr>
          <a:xfrm>
            <a:off x="4655840" y="1785011"/>
            <a:ext cx="1759100" cy="34784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591931" y="2545159"/>
            <a:ext cx="13309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지점관리</a:t>
            </a:r>
          </a:p>
        </p:txBody>
      </p:sp>
      <p:sp>
        <p:nvSpPr>
          <p:cNvPr id="117" name="TextBox 116"/>
          <p:cNvSpPr txBox="1"/>
          <p:nvPr/>
        </p:nvSpPr>
        <p:spPr>
          <a:xfrm>
            <a:off x="1686114" y="2919974"/>
            <a:ext cx="13309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상영영화관리</a:t>
            </a:r>
          </a:p>
        </p:txBody>
      </p:sp>
      <p:sp>
        <p:nvSpPr>
          <p:cNvPr id="148" name="TextBox 147"/>
          <p:cNvSpPr txBox="1"/>
          <p:nvPr/>
        </p:nvSpPr>
        <p:spPr>
          <a:xfrm>
            <a:off x="1591931" y="3277707"/>
            <a:ext cx="1330929" cy="263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고객관리</a:t>
            </a:r>
          </a:p>
        </p:txBody>
      </p:sp>
      <p:sp>
        <p:nvSpPr>
          <p:cNvPr id="149" name="TextBox 148"/>
          <p:cNvSpPr txBox="1"/>
          <p:nvPr/>
        </p:nvSpPr>
        <p:spPr>
          <a:xfrm>
            <a:off x="1591931" y="3657492"/>
            <a:ext cx="1330929" cy="2649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이벤트관리</a:t>
            </a:r>
          </a:p>
        </p:txBody>
      </p:sp>
      <p:pic>
        <p:nvPicPr>
          <p:cNvPr id="151" name="그림 150"/>
          <p:cNvPicPr>
            <a:picLocks noChangeAspect="1"/>
          </p:cNvPicPr>
          <p:nvPr/>
        </p:nvPicPr>
        <p:blipFill rotWithShape="1">
          <a:blip r:embed="rId3"/>
          <a:srcRect t="38580"/>
          <a:stretch>
            <a:fillRect/>
          </a:stretch>
        </p:blipFill>
        <p:spPr>
          <a:xfrm>
            <a:off x="2927217" y="2466347"/>
            <a:ext cx="5417514" cy="1898757"/>
          </a:xfrm>
          <a:prstGeom prst="rect">
            <a:avLst/>
          </a:prstGeom>
        </p:spPr>
      </p:pic>
      <p:pic>
        <p:nvPicPr>
          <p:cNvPr id="152" name="그림 151"/>
          <p:cNvPicPr>
            <a:picLocks noChangeAspect="1"/>
          </p:cNvPicPr>
          <p:nvPr/>
        </p:nvPicPr>
        <p:blipFill rotWithShape="1">
          <a:blip r:embed="rId4"/>
          <a:srcRect t="63970" r="33260" b="16280"/>
          <a:stretch>
            <a:fillRect/>
          </a:stretch>
        </p:blipFill>
        <p:spPr>
          <a:xfrm>
            <a:off x="2992100" y="4437112"/>
            <a:ext cx="2678650" cy="560153"/>
          </a:xfrm>
          <a:prstGeom prst="rect">
            <a:avLst/>
          </a:prstGeom>
        </p:spPr>
      </p:pic>
      <p:pic>
        <p:nvPicPr>
          <p:cNvPr id="153" name="그림 152"/>
          <p:cNvPicPr>
            <a:picLocks noChangeAspect="1"/>
          </p:cNvPicPr>
          <p:nvPr/>
        </p:nvPicPr>
        <p:blipFill rotWithShape="1">
          <a:blip r:embed="rId4"/>
          <a:srcRect t="63970" r="33260" b="16280"/>
          <a:stretch>
            <a:fillRect/>
          </a:stretch>
        </p:blipFill>
        <p:spPr>
          <a:xfrm>
            <a:off x="5657990" y="4437112"/>
            <a:ext cx="2678650" cy="56015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694432" y="4450447"/>
            <a:ext cx="475481" cy="18632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600"/>
              <a:t>1:1 </a:t>
            </a:r>
            <a:r>
              <a:rPr lang="ko-KR" altLang="en-US" sz="600"/>
              <a:t>문의</a:t>
            </a:r>
          </a:p>
        </p:txBody>
      </p:sp>
      <p:sp>
        <p:nvSpPr>
          <p:cNvPr id="154" name="TextBox 153"/>
          <p:cNvSpPr txBox="1"/>
          <p:nvPr/>
        </p:nvSpPr>
        <p:spPr>
          <a:xfrm>
            <a:off x="5694432" y="4608093"/>
            <a:ext cx="1049640" cy="1429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400"/>
              <a:t>[</a:t>
            </a:r>
            <a:r>
              <a:rPr lang="ko-KR" altLang="en-US" sz="400"/>
              <a:t>대전중앙로</a:t>
            </a:r>
            <a:r>
              <a:rPr lang="en-US" altLang="ko-KR" sz="400"/>
              <a:t>] </a:t>
            </a:r>
            <a:r>
              <a:rPr lang="ko-KR" altLang="en-US" sz="400"/>
              <a:t>이벤트 문의드립니다</a:t>
            </a:r>
            <a:r>
              <a:rPr lang="en-US" altLang="ko-KR" sz="400"/>
              <a:t>.</a:t>
            </a:r>
            <a:endParaRPr lang="ko-KR" altLang="en-US" sz="400"/>
          </a:p>
        </p:txBody>
      </p:sp>
      <p:sp>
        <p:nvSpPr>
          <p:cNvPr id="155" name="TextBox 154"/>
          <p:cNvSpPr txBox="1"/>
          <p:nvPr/>
        </p:nvSpPr>
        <p:spPr>
          <a:xfrm>
            <a:off x="5694432" y="4774927"/>
            <a:ext cx="1265664" cy="14759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400"/>
              <a:t>[</a:t>
            </a:r>
            <a:r>
              <a:rPr lang="ko-KR" altLang="en-US" sz="400"/>
              <a:t>대전중앙로</a:t>
            </a:r>
            <a:r>
              <a:rPr lang="en-US" altLang="ko-KR" sz="400"/>
              <a:t>] </a:t>
            </a:r>
            <a:r>
              <a:rPr lang="ko-KR" altLang="en-US" sz="400"/>
              <a:t>이벤트 문의드립니다</a:t>
            </a:r>
            <a:r>
              <a:rPr lang="en-US" altLang="ko-KR" sz="400"/>
              <a:t>.</a:t>
            </a:r>
            <a:endParaRPr lang="ko-KR" altLang="en-US" sz="400"/>
          </a:p>
        </p:txBody>
      </p:sp>
      <p:pic>
        <p:nvPicPr>
          <p:cNvPr id="156" name="그림 155"/>
          <p:cNvPicPr>
            <a:picLocks noChangeAspect="1"/>
          </p:cNvPicPr>
          <p:nvPr/>
        </p:nvPicPr>
        <p:blipFill rotWithShape="1">
          <a:blip r:embed="rId4"/>
          <a:srcRect t="70710" r="33260" b="16280"/>
          <a:stretch>
            <a:fillRect/>
          </a:stretch>
        </p:blipFill>
        <p:spPr>
          <a:xfrm>
            <a:off x="2992100" y="4957233"/>
            <a:ext cx="2678650" cy="368993"/>
          </a:xfrm>
          <a:prstGeom prst="rect">
            <a:avLst/>
          </a:prstGeom>
        </p:spPr>
      </p:pic>
      <p:pic>
        <p:nvPicPr>
          <p:cNvPr id="163" name="그림 162"/>
          <p:cNvPicPr>
            <a:picLocks noChangeAspect="1"/>
          </p:cNvPicPr>
          <p:nvPr/>
        </p:nvPicPr>
        <p:blipFill rotWithShape="1">
          <a:blip r:embed="rId4"/>
          <a:srcRect t="70710" r="33260" b="24090"/>
          <a:stretch>
            <a:fillRect/>
          </a:stretch>
        </p:blipFill>
        <p:spPr>
          <a:xfrm>
            <a:off x="2992100" y="5301208"/>
            <a:ext cx="2678650" cy="147474"/>
          </a:xfrm>
          <a:prstGeom prst="rect">
            <a:avLst/>
          </a:prstGeom>
        </p:spPr>
      </p:pic>
      <p:pic>
        <p:nvPicPr>
          <p:cNvPr id="164" name="그림 163"/>
          <p:cNvPicPr>
            <a:picLocks noChangeAspect="1"/>
          </p:cNvPicPr>
          <p:nvPr/>
        </p:nvPicPr>
        <p:blipFill rotWithShape="1">
          <a:blip r:embed="rId4"/>
          <a:srcRect t="70710" r="33260" b="16280"/>
          <a:stretch>
            <a:fillRect/>
          </a:stretch>
        </p:blipFill>
        <p:spPr>
          <a:xfrm>
            <a:off x="5654725" y="4957233"/>
            <a:ext cx="2678650" cy="368993"/>
          </a:xfrm>
          <a:prstGeom prst="rect">
            <a:avLst/>
          </a:prstGeom>
        </p:spPr>
      </p:pic>
      <p:pic>
        <p:nvPicPr>
          <p:cNvPr id="165" name="그림 164"/>
          <p:cNvPicPr>
            <a:picLocks noChangeAspect="1"/>
          </p:cNvPicPr>
          <p:nvPr/>
        </p:nvPicPr>
        <p:blipFill rotWithShape="1">
          <a:blip r:embed="rId4"/>
          <a:srcRect t="70710" r="33260" b="24090"/>
          <a:stretch>
            <a:fillRect/>
          </a:stretch>
        </p:blipFill>
        <p:spPr>
          <a:xfrm>
            <a:off x="5654725" y="5301208"/>
            <a:ext cx="2678650" cy="147474"/>
          </a:xfrm>
          <a:prstGeom prst="rect">
            <a:avLst/>
          </a:prstGeom>
        </p:spPr>
      </p:pic>
      <p:sp>
        <p:nvSpPr>
          <p:cNvPr id="166" name="TextBox 165"/>
          <p:cNvSpPr txBox="1"/>
          <p:nvPr/>
        </p:nvSpPr>
        <p:spPr>
          <a:xfrm>
            <a:off x="5694432" y="4943265"/>
            <a:ext cx="1265664" cy="14118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400"/>
              <a:t>[</a:t>
            </a:r>
            <a:r>
              <a:rPr lang="ko-KR" altLang="en-US" sz="400"/>
              <a:t>대전중앙로</a:t>
            </a:r>
            <a:r>
              <a:rPr lang="en-US" altLang="ko-KR" sz="400"/>
              <a:t>] </a:t>
            </a:r>
            <a:r>
              <a:rPr lang="ko-KR" altLang="en-US" sz="400"/>
              <a:t>환불 문의드립니다</a:t>
            </a:r>
            <a:r>
              <a:rPr lang="en-US" altLang="ko-KR" sz="400"/>
              <a:t>.</a:t>
            </a:r>
            <a:endParaRPr lang="ko-KR" altLang="en-US" sz="400"/>
          </a:p>
        </p:txBody>
      </p:sp>
      <p:sp>
        <p:nvSpPr>
          <p:cNvPr id="167" name="TextBox 166"/>
          <p:cNvSpPr txBox="1"/>
          <p:nvPr/>
        </p:nvSpPr>
        <p:spPr>
          <a:xfrm>
            <a:off x="5694432" y="5103604"/>
            <a:ext cx="1265664" cy="14276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400"/>
              <a:t>[</a:t>
            </a:r>
            <a:r>
              <a:rPr lang="ko-KR" altLang="en-US" sz="400"/>
              <a:t>대전중앙로</a:t>
            </a:r>
            <a:r>
              <a:rPr lang="en-US" altLang="ko-KR" sz="400"/>
              <a:t>] </a:t>
            </a:r>
            <a:r>
              <a:rPr lang="ko-KR" altLang="en-US" sz="400"/>
              <a:t>상영 영화 문의드립니다</a:t>
            </a:r>
            <a:r>
              <a:rPr lang="en-US" altLang="ko-KR" sz="400"/>
              <a:t>.</a:t>
            </a:r>
            <a:endParaRPr lang="ko-KR" altLang="en-US" sz="400"/>
          </a:p>
        </p:txBody>
      </p:sp>
      <p:sp>
        <p:nvSpPr>
          <p:cNvPr id="168" name="TextBox 167"/>
          <p:cNvSpPr txBox="1"/>
          <p:nvPr/>
        </p:nvSpPr>
        <p:spPr>
          <a:xfrm>
            <a:off x="5694432" y="5274699"/>
            <a:ext cx="1265664" cy="14312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400"/>
              <a:t>[</a:t>
            </a:r>
            <a:r>
              <a:rPr lang="ko-KR" altLang="en-US" sz="400"/>
              <a:t>대전중앙로</a:t>
            </a:r>
            <a:r>
              <a:rPr lang="en-US" altLang="ko-KR" sz="400"/>
              <a:t>]</a:t>
            </a:r>
            <a:r>
              <a:rPr lang="ko-KR" altLang="en-US" sz="400"/>
              <a:t> 영화 문의드립니다</a:t>
            </a:r>
            <a:r>
              <a:rPr lang="en-US" altLang="ko-KR" sz="400"/>
              <a:t>.</a:t>
            </a:r>
            <a:endParaRPr lang="ko-KR" altLang="en-US" sz="400"/>
          </a:p>
        </p:txBody>
      </p:sp>
      <p:pic>
        <p:nvPicPr>
          <p:cNvPr id="169" name="그림 168"/>
          <p:cNvPicPr>
            <a:picLocks noChangeAspect="1"/>
          </p:cNvPicPr>
          <p:nvPr/>
        </p:nvPicPr>
        <p:blipFill rotWithShape="1">
          <a:blip r:embed="rId3"/>
          <a:srcRect l="91210" t="28230" r="1030" b="64620"/>
          <a:stretch>
            <a:fillRect/>
          </a:stretch>
        </p:blipFill>
        <p:spPr>
          <a:xfrm>
            <a:off x="7729097" y="2183776"/>
            <a:ext cx="527144" cy="305424"/>
          </a:xfrm>
          <a:prstGeom prst="rect">
            <a:avLst/>
          </a:prstGeom>
        </p:spPr>
      </p:pic>
      <p:sp>
        <p:nvSpPr>
          <p:cNvPr id="29" name="직사각형 28"/>
          <p:cNvSpPr/>
          <p:nvPr/>
        </p:nvSpPr>
        <p:spPr>
          <a:xfrm>
            <a:off x="6752540" y="1789562"/>
            <a:ext cx="186374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800">
                <a:solidFill>
                  <a:schemeClr val="tx1"/>
                </a:solidFill>
              </a:rPr>
              <a:t>대전 중앙로점 관리자님</a:t>
            </a:r>
          </a:p>
        </p:txBody>
      </p:sp>
      <p:grpSp>
        <p:nvGrpSpPr>
          <p:cNvPr id="31" name="그룹 30"/>
          <p:cNvGrpSpPr/>
          <p:nvPr/>
        </p:nvGrpSpPr>
        <p:grpSpPr>
          <a:xfrm>
            <a:off x="6839710" y="1853424"/>
            <a:ext cx="240772" cy="215444"/>
            <a:chOff x="292829" y="1695755"/>
            <a:chExt cx="240772" cy="215444"/>
          </a:xfrm>
        </p:grpSpPr>
        <p:sp>
          <p:nvSpPr>
            <p:cNvPr id="32" name="타원 31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3" name="TextBox 96"/>
            <p:cNvSpPr txBox="1"/>
            <p:nvPr/>
          </p:nvSpPr>
          <p:spPr>
            <a:xfrm>
              <a:off x="292829" y="1695755"/>
              <a:ext cx="243080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1631504" y="2575936"/>
            <a:ext cx="240772" cy="215444"/>
            <a:chOff x="292829" y="1695755"/>
            <a:chExt cx="240772" cy="215444"/>
          </a:xfrm>
        </p:grpSpPr>
        <p:sp>
          <p:nvSpPr>
            <p:cNvPr id="35" name="타원 34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6" name="TextBox 96"/>
            <p:cNvSpPr txBox="1"/>
            <p:nvPr/>
          </p:nvSpPr>
          <p:spPr>
            <a:xfrm>
              <a:off x="292829" y="1695755"/>
              <a:ext cx="241111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1607385" y="2942210"/>
            <a:ext cx="240772" cy="215444"/>
            <a:chOff x="292829" y="1695755"/>
            <a:chExt cx="240772" cy="215444"/>
          </a:xfrm>
        </p:grpSpPr>
        <p:sp>
          <p:nvSpPr>
            <p:cNvPr id="38" name="타원 37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9" name="TextBox 96"/>
            <p:cNvSpPr txBox="1"/>
            <p:nvPr/>
          </p:nvSpPr>
          <p:spPr>
            <a:xfrm>
              <a:off x="292829" y="1695755"/>
              <a:ext cx="246180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1624118" y="3301415"/>
            <a:ext cx="240772" cy="215444"/>
            <a:chOff x="292829" y="1695755"/>
            <a:chExt cx="240772" cy="215444"/>
          </a:xfrm>
        </p:grpSpPr>
        <p:sp>
          <p:nvSpPr>
            <p:cNvPr id="41" name="타원 40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2" name="TextBox 96"/>
            <p:cNvSpPr txBox="1"/>
            <p:nvPr/>
          </p:nvSpPr>
          <p:spPr>
            <a:xfrm>
              <a:off x="292829" y="1695755"/>
              <a:ext cx="248497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4</a:t>
              </a:r>
            </a:p>
          </p:txBody>
        </p:sp>
      </p:grpSp>
      <p:grpSp>
        <p:nvGrpSpPr>
          <p:cNvPr id="43" name="그룹 42"/>
          <p:cNvGrpSpPr/>
          <p:nvPr/>
        </p:nvGrpSpPr>
        <p:grpSpPr>
          <a:xfrm>
            <a:off x="1631504" y="3682070"/>
            <a:ext cx="240772" cy="215444"/>
            <a:chOff x="292829" y="1695755"/>
            <a:chExt cx="240772" cy="215444"/>
          </a:xfrm>
        </p:grpSpPr>
        <p:sp>
          <p:nvSpPr>
            <p:cNvPr id="44" name="타원 43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5" name="TextBox 96"/>
            <p:cNvSpPr txBox="1"/>
            <p:nvPr/>
          </p:nvSpPr>
          <p:spPr>
            <a:xfrm>
              <a:off x="292829" y="1695755"/>
              <a:ext cx="241111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5</a:t>
              </a:r>
            </a:p>
          </p:txBody>
        </p:sp>
      </p:grpSp>
      <p:grpSp>
        <p:nvGrpSpPr>
          <p:cNvPr id="46" name="그룹 45"/>
          <p:cNvGrpSpPr/>
          <p:nvPr/>
        </p:nvGrpSpPr>
        <p:grpSpPr>
          <a:xfrm>
            <a:off x="7452322" y="2213038"/>
            <a:ext cx="240772" cy="215444"/>
            <a:chOff x="292829" y="1695755"/>
            <a:chExt cx="240772" cy="215444"/>
          </a:xfrm>
        </p:grpSpPr>
        <p:sp>
          <p:nvSpPr>
            <p:cNvPr id="47" name="타원 46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8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6</a:t>
              </a:r>
            </a:p>
          </p:txBody>
        </p:sp>
      </p:grpSp>
      <p:grpSp>
        <p:nvGrpSpPr>
          <p:cNvPr id="49" name="그룹 48"/>
          <p:cNvGrpSpPr/>
          <p:nvPr/>
        </p:nvGrpSpPr>
        <p:grpSpPr>
          <a:xfrm>
            <a:off x="5165628" y="4402969"/>
            <a:ext cx="240772" cy="215444"/>
            <a:chOff x="292829" y="1695755"/>
            <a:chExt cx="240772" cy="215444"/>
          </a:xfrm>
        </p:grpSpPr>
        <p:sp>
          <p:nvSpPr>
            <p:cNvPr id="50" name="타원 49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1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7</a:t>
              </a:r>
            </a:p>
          </p:txBody>
        </p:sp>
      </p:grpSp>
      <p:grpSp>
        <p:nvGrpSpPr>
          <p:cNvPr id="52" name="그룹 51"/>
          <p:cNvGrpSpPr/>
          <p:nvPr/>
        </p:nvGrpSpPr>
        <p:grpSpPr>
          <a:xfrm>
            <a:off x="7832312" y="4399603"/>
            <a:ext cx="240772" cy="215444"/>
            <a:chOff x="292829" y="1695755"/>
            <a:chExt cx="240772" cy="215444"/>
          </a:xfrm>
        </p:grpSpPr>
        <p:sp>
          <p:nvSpPr>
            <p:cNvPr id="53" name="타원 52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4" name="TextBox 96"/>
            <p:cNvSpPr txBox="1"/>
            <p:nvPr/>
          </p:nvSpPr>
          <p:spPr>
            <a:xfrm>
              <a:off x="292829" y="1695755"/>
              <a:ext cx="241078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8</a:t>
              </a:r>
            </a:p>
          </p:txBody>
        </p:sp>
      </p:grpSp>
      <p:graphicFrame>
        <p:nvGraphicFramePr>
          <p:cNvPr id="170" name="표 169"/>
          <p:cNvGraphicFramePr/>
          <p:nvPr/>
        </p:nvGraphicFramePr>
        <p:xfrm>
          <a:off x="1524000" y="0"/>
          <a:ext cx="6371081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97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62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305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지점 관리자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지점 관리자 메인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지점 관리자 메인 및 왼쪽 메뉴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1157709"/>
              </p:ext>
            </p:extLst>
          </p:nvPr>
        </p:nvGraphicFramePr>
        <p:xfrm>
          <a:off x="8472263" y="3096"/>
          <a:ext cx="2111351" cy="32142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박스오피스 순위 리스트 목록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상영 예정 작 순위 리스트 목록</a:t>
                      </a:r>
                      <a:endParaRPr lang="en-US" altLang="ko-KR" sz="800" baseline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해당 키워드 포함 검색 기능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 더 보기 클릭 시 나오는 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104" name="그룹 103"/>
          <p:cNvGrpSpPr/>
          <p:nvPr/>
        </p:nvGrpSpPr>
        <p:grpSpPr>
          <a:xfrm>
            <a:off x="1568516" y="1772816"/>
            <a:ext cx="6831740" cy="4176464"/>
            <a:chOff x="0" y="1363611"/>
            <a:chExt cx="9053116" cy="4666067"/>
          </a:xfrm>
        </p:grpSpPr>
        <p:pic>
          <p:nvPicPr>
            <p:cNvPr id="105" name="Picture 2"/>
            <p:cNvPicPr>
              <a:picLocks noChangeAspect="1" noChangeArrowheads="1"/>
            </p:cNvPicPr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0" y="1363611"/>
              <a:ext cx="9053116" cy="4653136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106" name="직사각형 105"/>
            <p:cNvSpPr/>
            <p:nvPr/>
          </p:nvSpPr>
          <p:spPr>
            <a:xfrm>
              <a:off x="5823" y="1372079"/>
              <a:ext cx="1763688" cy="4656972"/>
            </a:xfrm>
            <a:prstGeom prst="rect">
              <a:avLst/>
            </a:prstGeom>
            <a:solidFill>
              <a:srgbClr val="343A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1814568" y="1772816"/>
              <a:ext cx="7238548" cy="4256862"/>
            </a:xfrm>
            <a:prstGeom prst="rect">
              <a:avLst/>
            </a:prstGeom>
            <a:solidFill>
              <a:srgbClr val="F4F6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1907704" y="1412776"/>
              <a:ext cx="7056784" cy="2866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pic>
        <p:nvPicPr>
          <p:cNvPr id="112" name="그림 111"/>
          <p:cNvPicPr>
            <a:picLocks noChangeAspect="1"/>
          </p:cNvPicPr>
          <p:nvPr/>
        </p:nvPicPr>
        <p:blipFill rotWithShape="1">
          <a:blip r:embed="rId3"/>
          <a:srcRect l="36090" t="1640" r="35830" b="89530"/>
          <a:stretch>
            <a:fillRect/>
          </a:stretch>
        </p:blipFill>
        <p:spPr>
          <a:xfrm>
            <a:off x="4655840" y="1785011"/>
            <a:ext cx="1759100" cy="347845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3127889" y="2807920"/>
            <a:ext cx="5082317" cy="189747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5"/>
          <a:srcRect b="39380"/>
          <a:stretch>
            <a:fillRect/>
          </a:stretch>
        </p:blipFill>
        <p:spPr>
          <a:xfrm>
            <a:off x="3110288" y="4797153"/>
            <a:ext cx="5113734" cy="1152128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3"/>
          <a:srcRect t="26600" r="76980" b="64700"/>
          <a:stretch>
            <a:fillRect/>
          </a:stretch>
        </p:blipFill>
        <p:spPr>
          <a:xfrm>
            <a:off x="3008124" y="2473653"/>
            <a:ext cx="1242324" cy="294976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6960096" y="2570609"/>
            <a:ext cx="765229" cy="199678"/>
          </a:xfrm>
          <a:prstGeom prst="rect">
            <a:avLst/>
          </a:prstGeom>
          <a:noFill/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800">
                <a:solidFill>
                  <a:schemeClr val="tx1">
                    <a:lumMod val="50000"/>
                    <a:lumOff val="50000"/>
                  </a:schemeClr>
                </a:solidFill>
              </a:rPr>
              <a:t>전체검색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778776" y="2550096"/>
            <a:ext cx="415498" cy="219774"/>
          </a:xfrm>
          <a:prstGeom prst="rect">
            <a:avLst/>
          </a:prstGeom>
          <a:solidFill>
            <a:srgbClr val="343A40"/>
          </a:solidFill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900">
                <a:solidFill>
                  <a:schemeClr val="bg1"/>
                </a:solidFill>
              </a:rPr>
              <a:t>검색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591931" y="2545159"/>
            <a:ext cx="13309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지점관리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591931" y="2924944"/>
            <a:ext cx="1330929" cy="2640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상영영화관리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591931" y="3277707"/>
            <a:ext cx="1330929" cy="263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고객관리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591931" y="3657492"/>
            <a:ext cx="1330929" cy="2649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이벤트관리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6752540" y="1789562"/>
            <a:ext cx="186374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800">
                <a:solidFill>
                  <a:schemeClr val="tx1"/>
                </a:solidFill>
              </a:rPr>
              <a:t>대전 중앙로점 관리자님</a:t>
            </a:r>
          </a:p>
        </p:txBody>
      </p:sp>
      <p:grpSp>
        <p:nvGrpSpPr>
          <p:cNvPr id="28" name="그룹 27"/>
          <p:cNvGrpSpPr/>
          <p:nvPr/>
        </p:nvGrpSpPr>
        <p:grpSpPr>
          <a:xfrm>
            <a:off x="2783453" y="2545158"/>
            <a:ext cx="240772" cy="215444"/>
            <a:chOff x="292829" y="1695755"/>
            <a:chExt cx="240772" cy="215444"/>
          </a:xfrm>
        </p:grpSpPr>
        <p:sp>
          <p:nvSpPr>
            <p:cNvPr id="29" name="타원 28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1" name="TextBox 96"/>
            <p:cNvSpPr txBox="1"/>
            <p:nvPr/>
          </p:nvSpPr>
          <p:spPr>
            <a:xfrm>
              <a:off x="292829" y="1695755"/>
              <a:ext cx="241687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3854589" y="2333077"/>
            <a:ext cx="240772" cy="215444"/>
            <a:chOff x="292829" y="1695755"/>
            <a:chExt cx="240772" cy="215444"/>
          </a:xfrm>
        </p:grpSpPr>
        <p:sp>
          <p:nvSpPr>
            <p:cNvPr id="33" name="타원 32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4" name="TextBox 96"/>
            <p:cNvSpPr txBox="1"/>
            <p:nvPr/>
          </p:nvSpPr>
          <p:spPr>
            <a:xfrm>
              <a:off x="292829" y="1695755"/>
              <a:ext cx="246876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6647317" y="2545158"/>
            <a:ext cx="240772" cy="215444"/>
            <a:chOff x="292829" y="1695755"/>
            <a:chExt cx="240772" cy="215444"/>
          </a:xfrm>
        </p:grpSpPr>
        <p:sp>
          <p:nvSpPr>
            <p:cNvPr id="36" name="타원 35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7" name="TextBox 96"/>
            <p:cNvSpPr txBox="1"/>
            <p:nvPr/>
          </p:nvSpPr>
          <p:spPr>
            <a:xfrm>
              <a:off x="292829" y="1695755"/>
              <a:ext cx="244973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</a:p>
          </p:txBody>
        </p:sp>
      </p:grpSp>
      <p:graphicFrame>
        <p:nvGraphicFramePr>
          <p:cNvPr id="2053" name="표 2052"/>
          <p:cNvGraphicFramePr/>
          <p:nvPr/>
        </p:nvGraphicFramePr>
        <p:xfrm>
          <a:off x="1524000" y="0"/>
          <a:ext cx="6371081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97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62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305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지점 관리자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지점 관리자 메인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>
                          <a:solidFill>
                            <a:schemeClr val="tx1"/>
                          </a:solidFill>
                        </a:rPr>
                        <a:t>현재 </a:t>
                      </a:r>
                      <a:r>
                        <a:rPr lang="ko-KR" altLang="en-US" sz="1100">
                          <a:solidFill>
                            <a:schemeClr val="dk1"/>
                          </a:solidFill>
                        </a:rPr>
                        <a:t>플랫폼 </a:t>
                      </a:r>
                      <a:r>
                        <a:rPr lang="ko-KR" altLang="en-US" sz="1100">
                          <a:solidFill>
                            <a:schemeClr val="tx1"/>
                          </a:solidFill>
                        </a:rPr>
                        <a:t>박스오피스 확인 페이지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표 29"/>
          <p:cNvGraphicFramePr>
            <a:graphicFrameLocks noGrp="1"/>
          </p:cNvGraphicFramePr>
          <p:nvPr/>
        </p:nvGraphicFramePr>
        <p:xfrm>
          <a:off x="8472263" y="3096"/>
          <a:ext cx="2111351" cy="43995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영화관 정보를 확인할 수 있다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영화관 소개를 작성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수정할 수 있다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영화관 소개 수정 버튼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상영관 목록을 확인할 수 있다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상영관을 수정할 수 있다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상영관</a:t>
                      </a: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등록 버튼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지점관리자가 자신의 지점을 관리하고 상영관을 등록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수정하는 화면이다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pSp>
        <p:nvGrpSpPr>
          <p:cNvPr id="104" name="그룹 103"/>
          <p:cNvGrpSpPr/>
          <p:nvPr/>
        </p:nvGrpSpPr>
        <p:grpSpPr>
          <a:xfrm>
            <a:off x="1568516" y="1772816"/>
            <a:ext cx="6831740" cy="4176464"/>
            <a:chOff x="0" y="1363611"/>
            <a:chExt cx="9053116" cy="4666067"/>
          </a:xfrm>
        </p:grpSpPr>
        <p:pic>
          <p:nvPicPr>
            <p:cNvPr id="105" name="Picture 2"/>
            <p:cNvPicPr>
              <a:picLocks noChangeAspect="1" noChangeArrowheads="1"/>
            </p:cNvPicPr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0" y="1363611"/>
              <a:ext cx="9053116" cy="4653136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106" name="직사각형 105"/>
            <p:cNvSpPr/>
            <p:nvPr/>
          </p:nvSpPr>
          <p:spPr>
            <a:xfrm>
              <a:off x="5823" y="1372079"/>
              <a:ext cx="1763688" cy="4656972"/>
            </a:xfrm>
            <a:prstGeom prst="rect">
              <a:avLst/>
            </a:prstGeom>
            <a:solidFill>
              <a:srgbClr val="343A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1814568" y="1772816"/>
              <a:ext cx="7238548" cy="4256862"/>
            </a:xfrm>
            <a:prstGeom prst="rect">
              <a:avLst/>
            </a:prstGeom>
            <a:solidFill>
              <a:srgbClr val="F4F6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1907704" y="1412776"/>
              <a:ext cx="7056784" cy="2866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pic>
        <p:nvPicPr>
          <p:cNvPr id="112" name="그림 111"/>
          <p:cNvPicPr>
            <a:picLocks noChangeAspect="1"/>
          </p:cNvPicPr>
          <p:nvPr/>
        </p:nvPicPr>
        <p:blipFill rotWithShape="1">
          <a:blip r:embed="rId3"/>
          <a:srcRect l="36090" t="1640" r="35830" b="89530"/>
          <a:stretch>
            <a:fillRect/>
          </a:stretch>
        </p:blipFill>
        <p:spPr>
          <a:xfrm>
            <a:off x="4655840" y="1785011"/>
            <a:ext cx="1759100" cy="347845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1591931" y="2545159"/>
            <a:ext cx="1330929" cy="276999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지점관리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591931" y="2924944"/>
            <a:ext cx="1330929" cy="2640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상영영화관리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591931" y="3277707"/>
            <a:ext cx="1330929" cy="263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고객관리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591931" y="3657492"/>
            <a:ext cx="1330929" cy="2649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이벤트관리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6752540" y="1789562"/>
            <a:ext cx="186374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800">
                <a:solidFill>
                  <a:schemeClr val="tx1"/>
                </a:solidFill>
              </a:rPr>
              <a:t>대전 중앙로점 관리자님</a:t>
            </a:r>
          </a:p>
        </p:txBody>
      </p:sp>
      <p:graphicFrame>
        <p:nvGraphicFramePr>
          <p:cNvPr id="15" name="표 14"/>
          <p:cNvGraphicFramePr>
            <a:graphicFrameLocks noGrp="1"/>
          </p:cNvGraphicFramePr>
          <p:nvPr/>
        </p:nvGraphicFramePr>
        <p:xfrm>
          <a:off x="3036889" y="3984948"/>
          <a:ext cx="5136249" cy="1532283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7991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397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88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842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8427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10105">
                <a:tc gridSpan="5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/>
                        <a:t>상영관관리</a:t>
                      </a:r>
                      <a:endParaRPr lang="en-US" altLang="ko-KR" sz="11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7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1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362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900" b="1"/>
                        <a:t>번호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900" b="1"/>
                        <a:t>상영관명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900" b="1"/>
                        <a:t>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900" b="1"/>
                        <a:t>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900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713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700"/>
                        <a:t>1</a:t>
                      </a:r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700"/>
                        <a:t>1</a:t>
                      </a:r>
                      <a:r>
                        <a:rPr lang="ko-KR" altLang="en-US" sz="700"/>
                        <a:t>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700"/>
                        <a:t>10</a:t>
                      </a:r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700"/>
                        <a:t>10</a:t>
                      </a:r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7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713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700"/>
                        <a:t>2</a:t>
                      </a:r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700"/>
                        <a:t>2</a:t>
                      </a:r>
                      <a:r>
                        <a:rPr lang="ko-KR" altLang="en-US" sz="700"/>
                        <a:t>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700"/>
                        <a:t>15</a:t>
                      </a:r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700"/>
                        <a:t>15</a:t>
                      </a:r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7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713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700"/>
                        <a:t>3</a:t>
                      </a:r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700"/>
                        <a:t>3</a:t>
                      </a:r>
                      <a:r>
                        <a:rPr lang="ko-KR" altLang="en-US" sz="700"/>
                        <a:t>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700"/>
                        <a:t>10</a:t>
                      </a:r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700"/>
                        <a:t>15</a:t>
                      </a:r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7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713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700"/>
                        <a:t>4</a:t>
                      </a:r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700"/>
                        <a:t>4</a:t>
                      </a:r>
                      <a:r>
                        <a:rPr lang="ko-KR" altLang="en-US" sz="700"/>
                        <a:t>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700"/>
                        <a:t>20</a:t>
                      </a:r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700"/>
                        <a:t>20</a:t>
                      </a:r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7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7400042" y="5574432"/>
            <a:ext cx="784190" cy="230832"/>
          </a:xfrm>
          <a:prstGeom prst="rect">
            <a:avLst/>
          </a:prstGeom>
          <a:solidFill>
            <a:srgbClr val="343A4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>
                <a:solidFill>
                  <a:schemeClr val="bg1"/>
                </a:solidFill>
              </a:rPr>
              <a:t>상영관등록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392144" y="4583254"/>
            <a:ext cx="396684" cy="205916"/>
          </a:xfrm>
          <a:prstGeom prst="rect">
            <a:avLst/>
          </a:prstGeom>
          <a:solidFill>
            <a:srgbClr val="343A4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800">
                <a:solidFill>
                  <a:schemeClr val="bg1"/>
                </a:solidFill>
              </a:rPr>
              <a:t>수정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3143672" y="2417006"/>
            <a:ext cx="72008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영화관명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5375920" y="2422048"/>
            <a:ext cx="72008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지역구분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3143672" y="2857208"/>
            <a:ext cx="720080" cy="2365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주소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3863752" y="2437437"/>
            <a:ext cx="1416031" cy="24622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대전 중앙로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6168008" y="2444217"/>
            <a:ext cx="1416031" cy="24622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대전</a:t>
            </a:r>
            <a:r>
              <a:rPr lang="en-US" altLang="ko-KR" sz="1000"/>
              <a:t>/</a:t>
            </a:r>
            <a:r>
              <a:rPr lang="ko-KR" altLang="en-US" sz="1000"/>
              <a:t>충청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3863752" y="2852936"/>
            <a:ext cx="3720287" cy="24622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000"/>
              <a:t> 대전광역시 중구 중앙로 </a:t>
            </a:r>
            <a:r>
              <a:rPr lang="en-US" altLang="ko-KR" sz="1000"/>
              <a:t>126, (</a:t>
            </a:r>
            <a:r>
              <a:rPr lang="ko-KR" altLang="en-US" sz="1000"/>
              <a:t>대흥동</a:t>
            </a:r>
            <a:r>
              <a:rPr lang="en-US" altLang="ko-KR" sz="1000"/>
              <a:t>) 4</a:t>
            </a:r>
            <a:r>
              <a:rPr lang="ko-KR" altLang="en-US" sz="1000"/>
              <a:t>층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3143672" y="3190174"/>
            <a:ext cx="72008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소개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3863752" y="3201942"/>
            <a:ext cx="3720287" cy="64800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000"/>
          </a:p>
        </p:txBody>
      </p:sp>
      <p:sp>
        <p:nvSpPr>
          <p:cNvPr id="41" name="TextBox 40"/>
          <p:cNvSpPr txBox="1"/>
          <p:nvPr/>
        </p:nvSpPr>
        <p:spPr>
          <a:xfrm>
            <a:off x="7660250" y="3197868"/>
            <a:ext cx="428099" cy="219702"/>
          </a:xfrm>
          <a:prstGeom prst="rect">
            <a:avLst/>
          </a:prstGeom>
          <a:solidFill>
            <a:srgbClr val="343A4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>
                <a:solidFill>
                  <a:schemeClr val="bg1"/>
                </a:solidFill>
              </a:rPr>
              <a:t>수정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7392144" y="4824542"/>
            <a:ext cx="396684" cy="215444"/>
          </a:xfrm>
          <a:prstGeom prst="rect">
            <a:avLst/>
          </a:prstGeom>
          <a:solidFill>
            <a:srgbClr val="343A4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800">
                <a:solidFill>
                  <a:schemeClr val="bg1"/>
                </a:solidFill>
              </a:rPr>
              <a:t>수정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7392144" y="5051316"/>
            <a:ext cx="396684" cy="215444"/>
          </a:xfrm>
          <a:prstGeom prst="rect">
            <a:avLst/>
          </a:prstGeom>
          <a:solidFill>
            <a:srgbClr val="343A4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800">
                <a:solidFill>
                  <a:schemeClr val="bg1"/>
                </a:solidFill>
              </a:rPr>
              <a:t>수정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7392144" y="5295002"/>
            <a:ext cx="396684" cy="215444"/>
          </a:xfrm>
          <a:prstGeom prst="rect">
            <a:avLst/>
          </a:prstGeom>
          <a:solidFill>
            <a:srgbClr val="343A4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800">
                <a:solidFill>
                  <a:schemeClr val="bg1"/>
                </a:solidFill>
              </a:rPr>
              <a:t>수정</a:t>
            </a:r>
          </a:p>
        </p:txBody>
      </p:sp>
      <p:grpSp>
        <p:nvGrpSpPr>
          <p:cNvPr id="31" name="그룹 30"/>
          <p:cNvGrpSpPr/>
          <p:nvPr/>
        </p:nvGrpSpPr>
        <p:grpSpPr>
          <a:xfrm>
            <a:off x="3249634" y="2213492"/>
            <a:ext cx="240772" cy="215444"/>
            <a:chOff x="292829" y="1695755"/>
            <a:chExt cx="240772" cy="215444"/>
          </a:xfrm>
        </p:grpSpPr>
        <p:sp>
          <p:nvSpPr>
            <p:cNvPr id="32" name="타원 31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5" name="TextBox 96"/>
            <p:cNvSpPr txBox="1"/>
            <p:nvPr/>
          </p:nvSpPr>
          <p:spPr>
            <a:xfrm>
              <a:off x="292829" y="1695755"/>
              <a:ext cx="242231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46" name="그룹 45"/>
          <p:cNvGrpSpPr/>
          <p:nvPr/>
        </p:nvGrpSpPr>
        <p:grpSpPr>
          <a:xfrm>
            <a:off x="2985708" y="3152441"/>
            <a:ext cx="240772" cy="215444"/>
            <a:chOff x="292829" y="1695755"/>
            <a:chExt cx="240772" cy="215444"/>
          </a:xfrm>
        </p:grpSpPr>
        <p:sp>
          <p:nvSpPr>
            <p:cNvPr id="47" name="타원 46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8" name="TextBox 96"/>
            <p:cNvSpPr txBox="1"/>
            <p:nvPr/>
          </p:nvSpPr>
          <p:spPr>
            <a:xfrm>
              <a:off x="292829" y="1695755"/>
              <a:ext cx="24898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</a:p>
          </p:txBody>
        </p:sp>
      </p:grpSp>
      <p:grpSp>
        <p:nvGrpSpPr>
          <p:cNvPr id="49" name="그룹 48"/>
          <p:cNvGrpSpPr/>
          <p:nvPr/>
        </p:nvGrpSpPr>
        <p:grpSpPr>
          <a:xfrm>
            <a:off x="7751375" y="2936997"/>
            <a:ext cx="240772" cy="215444"/>
            <a:chOff x="292829" y="1695755"/>
            <a:chExt cx="240772" cy="215444"/>
          </a:xfrm>
        </p:grpSpPr>
        <p:sp>
          <p:nvSpPr>
            <p:cNvPr id="50" name="타원 49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1" name="TextBox 96"/>
            <p:cNvSpPr txBox="1"/>
            <p:nvPr/>
          </p:nvSpPr>
          <p:spPr>
            <a:xfrm>
              <a:off x="292829" y="1695755"/>
              <a:ext cx="245815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</a:p>
          </p:txBody>
        </p:sp>
      </p:grpSp>
      <p:grpSp>
        <p:nvGrpSpPr>
          <p:cNvPr id="52" name="그룹 51"/>
          <p:cNvGrpSpPr/>
          <p:nvPr/>
        </p:nvGrpSpPr>
        <p:grpSpPr>
          <a:xfrm>
            <a:off x="3047535" y="3766390"/>
            <a:ext cx="240772" cy="215444"/>
            <a:chOff x="292829" y="1695755"/>
            <a:chExt cx="240772" cy="215444"/>
          </a:xfrm>
        </p:grpSpPr>
        <p:sp>
          <p:nvSpPr>
            <p:cNvPr id="53" name="타원 52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4" name="TextBox 96"/>
            <p:cNvSpPr txBox="1"/>
            <p:nvPr/>
          </p:nvSpPr>
          <p:spPr>
            <a:xfrm>
              <a:off x="292829" y="1695755"/>
              <a:ext cx="244305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4</a:t>
              </a:r>
            </a:p>
          </p:txBody>
        </p:sp>
      </p:grpSp>
      <p:grpSp>
        <p:nvGrpSpPr>
          <p:cNvPr id="55" name="그룹 54"/>
          <p:cNvGrpSpPr/>
          <p:nvPr/>
        </p:nvGrpSpPr>
        <p:grpSpPr>
          <a:xfrm>
            <a:off x="7101848" y="4583254"/>
            <a:ext cx="240772" cy="215444"/>
            <a:chOff x="292829" y="1695755"/>
            <a:chExt cx="240772" cy="215444"/>
          </a:xfrm>
        </p:grpSpPr>
        <p:sp>
          <p:nvSpPr>
            <p:cNvPr id="56" name="타원 55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7" name="TextBox 96"/>
            <p:cNvSpPr txBox="1"/>
            <p:nvPr/>
          </p:nvSpPr>
          <p:spPr>
            <a:xfrm>
              <a:off x="292829" y="1695755"/>
              <a:ext cx="247642" cy="205916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5</a:t>
              </a:r>
            </a:p>
          </p:txBody>
        </p:sp>
      </p:grpSp>
      <p:grpSp>
        <p:nvGrpSpPr>
          <p:cNvPr id="58" name="그룹 57"/>
          <p:cNvGrpSpPr/>
          <p:nvPr/>
        </p:nvGrpSpPr>
        <p:grpSpPr>
          <a:xfrm>
            <a:off x="7130696" y="5574292"/>
            <a:ext cx="240772" cy="215444"/>
            <a:chOff x="292829" y="1695755"/>
            <a:chExt cx="240772" cy="215444"/>
          </a:xfrm>
        </p:grpSpPr>
        <p:sp>
          <p:nvSpPr>
            <p:cNvPr id="59" name="타원 58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60" name="TextBox 96"/>
            <p:cNvSpPr txBox="1"/>
            <p:nvPr/>
          </p:nvSpPr>
          <p:spPr>
            <a:xfrm>
              <a:off x="292829" y="1695755"/>
              <a:ext cx="247369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6</a:t>
              </a:r>
            </a:p>
          </p:txBody>
        </p:sp>
      </p:grpSp>
      <p:graphicFrame>
        <p:nvGraphicFramePr>
          <p:cNvPr id="113" name="표 112"/>
          <p:cNvGraphicFramePr/>
          <p:nvPr/>
        </p:nvGraphicFramePr>
        <p:xfrm>
          <a:off x="1524000" y="0"/>
          <a:ext cx="6371081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97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62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305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지점 관리자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지점 관리자 지점관리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지점관리 메인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표 29"/>
          <p:cNvGraphicFramePr>
            <a:graphicFrameLocks noGrp="1"/>
          </p:cNvGraphicFramePr>
          <p:nvPr/>
        </p:nvGraphicFramePr>
        <p:xfrm>
          <a:off x="8472263" y="3096"/>
          <a:ext cx="2111351" cy="32142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상영관명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행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열을 작성할 수 있다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취소 버튼</a:t>
                      </a:r>
                      <a:endParaRPr lang="en-US" altLang="ko-KR" sz="800" baseline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등록 버튼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상영관을 등록하는 화면이다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104" name="그룹 103"/>
          <p:cNvGrpSpPr/>
          <p:nvPr/>
        </p:nvGrpSpPr>
        <p:grpSpPr>
          <a:xfrm>
            <a:off x="1568516" y="1772816"/>
            <a:ext cx="6831740" cy="4176464"/>
            <a:chOff x="0" y="1363611"/>
            <a:chExt cx="9053116" cy="4666067"/>
          </a:xfrm>
        </p:grpSpPr>
        <p:pic>
          <p:nvPicPr>
            <p:cNvPr id="105" name="Picture 2"/>
            <p:cNvPicPr>
              <a:picLocks noChangeAspect="1" noChangeArrowheads="1"/>
            </p:cNvPicPr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0" y="1363611"/>
              <a:ext cx="9053116" cy="4653136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106" name="직사각형 105"/>
            <p:cNvSpPr/>
            <p:nvPr/>
          </p:nvSpPr>
          <p:spPr>
            <a:xfrm>
              <a:off x="5823" y="1372079"/>
              <a:ext cx="1763688" cy="4656972"/>
            </a:xfrm>
            <a:prstGeom prst="rect">
              <a:avLst/>
            </a:prstGeom>
            <a:solidFill>
              <a:srgbClr val="343A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1814568" y="1772816"/>
              <a:ext cx="7238548" cy="4256862"/>
            </a:xfrm>
            <a:prstGeom prst="rect">
              <a:avLst/>
            </a:prstGeom>
            <a:solidFill>
              <a:srgbClr val="F4F6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1907704" y="1412776"/>
              <a:ext cx="7056784" cy="2866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pic>
        <p:nvPicPr>
          <p:cNvPr id="112" name="그림 111"/>
          <p:cNvPicPr>
            <a:picLocks noChangeAspect="1"/>
          </p:cNvPicPr>
          <p:nvPr/>
        </p:nvPicPr>
        <p:blipFill rotWithShape="1">
          <a:blip r:embed="rId3"/>
          <a:srcRect l="36090" t="1640" r="35830" b="89530"/>
          <a:stretch>
            <a:fillRect/>
          </a:stretch>
        </p:blipFill>
        <p:spPr>
          <a:xfrm>
            <a:off x="4655840" y="1785011"/>
            <a:ext cx="1759100" cy="347845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1591931" y="2545159"/>
            <a:ext cx="1330929" cy="276999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지점관리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591931" y="2924944"/>
            <a:ext cx="1330929" cy="2640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상영영화관리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591931" y="3277707"/>
            <a:ext cx="1330929" cy="263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고객관리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591931" y="3657492"/>
            <a:ext cx="1330929" cy="2649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이벤트관리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6752540" y="1789562"/>
            <a:ext cx="186374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800">
                <a:solidFill>
                  <a:schemeClr val="tx1"/>
                </a:solidFill>
              </a:rPr>
              <a:t>대전 중앙로점 관리자님</a:t>
            </a:r>
          </a:p>
        </p:txBody>
      </p:sp>
      <p:graphicFrame>
        <p:nvGraphicFramePr>
          <p:cNvPr id="15" name="표 14"/>
          <p:cNvGraphicFramePr>
            <a:graphicFrameLocks noGrp="1"/>
          </p:cNvGraphicFramePr>
          <p:nvPr/>
        </p:nvGraphicFramePr>
        <p:xfrm>
          <a:off x="3036889" y="3984948"/>
          <a:ext cx="5136249" cy="1532283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7991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397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88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842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8427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10105">
                <a:tc gridSpan="5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/>
                        <a:t>상영관관리</a:t>
                      </a:r>
                      <a:endParaRPr lang="en-US" altLang="ko-KR" sz="11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7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1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362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900" b="1"/>
                        <a:t>번호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900" b="1"/>
                        <a:t>상영관명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900" b="1"/>
                        <a:t>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900" b="1"/>
                        <a:t>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900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713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700"/>
                        <a:t>1</a:t>
                      </a:r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700"/>
                        <a:t>1</a:t>
                      </a:r>
                      <a:r>
                        <a:rPr lang="ko-KR" altLang="en-US" sz="700"/>
                        <a:t>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700"/>
                        <a:t>10</a:t>
                      </a:r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700"/>
                        <a:t>10</a:t>
                      </a:r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7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713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700"/>
                        <a:t>2</a:t>
                      </a:r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700"/>
                        <a:t>2</a:t>
                      </a:r>
                      <a:r>
                        <a:rPr lang="ko-KR" altLang="en-US" sz="700"/>
                        <a:t>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700"/>
                        <a:t>15</a:t>
                      </a:r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700"/>
                        <a:t>15</a:t>
                      </a:r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7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713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700"/>
                        <a:t>3</a:t>
                      </a:r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700"/>
                        <a:t>3</a:t>
                      </a:r>
                      <a:r>
                        <a:rPr lang="ko-KR" altLang="en-US" sz="700"/>
                        <a:t>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700"/>
                        <a:t>10</a:t>
                      </a:r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700"/>
                        <a:t>15</a:t>
                      </a:r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7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713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700"/>
                        <a:t>4</a:t>
                      </a:r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700"/>
                        <a:t>4</a:t>
                      </a:r>
                      <a:r>
                        <a:rPr lang="ko-KR" altLang="en-US" sz="700"/>
                        <a:t>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700"/>
                        <a:t>20</a:t>
                      </a:r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700"/>
                        <a:t>20</a:t>
                      </a:r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7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7400042" y="5574432"/>
            <a:ext cx="784190" cy="230832"/>
          </a:xfrm>
          <a:prstGeom prst="rect">
            <a:avLst/>
          </a:prstGeom>
          <a:solidFill>
            <a:srgbClr val="343A4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>
                <a:solidFill>
                  <a:schemeClr val="bg1"/>
                </a:solidFill>
              </a:rPr>
              <a:t>상영관등록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3143672" y="2417006"/>
            <a:ext cx="72008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영화관명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5375920" y="2422048"/>
            <a:ext cx="72008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지역구분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3143672" y="2857208"/>
            <a:ext cx="720080" cy="2365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주소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3863752" y="2437437"/>
            <a:ext cx="1416031" cy="24622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대전 중앙로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6168008" y="2444217"/>
            <a:ext cx="1416031" cy="24622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대전</a:t>
            </a:r>
            <a:r>
              <a:rPr lang="en-US" altLang="ko-KR" sz="1000"/>
              <a:t>/</a:t>
            </a:r>
            <a:r>
              <a:rPr lang="ko-KR" altLang="en-US" sz="1000"/>
              <a:t>충청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3863752" y="2852936"/>
            <a:ext cx="3720287" cy="24622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000"/>
              <a:t> 대전광역시 중구 중앙로 </a:t>
            </a:r>
            <a:r>
              <a:rPr lang="en-US" altLang="ko-KR" sz="1000"/>
              <a:t>126, (</a:t>
            </a:r>
            <a:r>
              <a:rPr lang="ko-KR" altLang="en-US" sz="1000"/>
              <a:t>대흥동</a:t>
            </a:r>
            <a:r>
              <a:rPr lang="en-US" altLang="ko-KR" sz="1000"/>
              <a:t>) 4</a:t>
            </a:r>
            <a:r>
              <a:rPr lang="ko-KR" altLang="en-US" sz="1000"/>
              <a:t>층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3143672" y="3190174"/>
            <a:ext cx="72008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소개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3863752" y="3201942"/>
            <a:ext cx="3720287" cy="64800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000"/>
          </a:p>
        </p:txBody>
      </p:sp>
      <p:sp>
        <p:nvSpPr>
          <p:cNvPr id="41" name="TextBox 40"/>
          <p:cNvSpPr txBox="1"/>
          <p:nvPr/>
        </p:nvSpPr>
        <p:spPr>
          <a:xfrm>
            <a:off x="7660250" y="3197868"/>
            <a:ext cx="428099" cy="219702"/>
          </a:xfrm>
          <a:prstGeom prst="rect">
            <a:avLst/>
          </a:prstGeom>
          <a:solidFill>
            <a:srgbClr val="343A4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>
                <a:solidFill>
                  <a:schemeClr val="bg1"/>
                </a:solidFill>
              </a:rPr>
              <a:t>수정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7392144" y="4583254"/>
            <a:ext cx="396684" cy="205916"/>
          </a:xfrm>
          <a:prstGeom prst="rect">
            <a:avLst/>
          </a:prstGeom>
          <a:solidFill>
            <a:srgbClr val="343A4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800">
                <a:solidFill>
                  <a:schemeClr val="bg1"/>
                </a:solidFill>
              </a:rPr>
              <a:t>수정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7392144" y="4824542"/>
            <a:ext cx="396684" cy="215444"/>
          </a:xfrm>
          <a:prstGeom prst="rect">
            <a:avLst/>
          </a:prstGeom>
          <a:solidFill>
            <a:srgbClr val="343A4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800">
                <a:solidFill>
                  <a:schemeClr val="bg1"/>
                </a:solidFill>
              </a:rPr>
              <a:t>수정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7392144" y="5051316"/>
            <a:ext cx="396684" cy="215444"/>
          </a:xfrm>
          <a:prstGeom prst="rect">
            <a:avLst/>
          </a:prstGeom>
          <a:solidFill>
            <a:srgbClr val="343A4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800">
                <a:solidFill>
                  <a:schemeClr val="bg1"/>
                </a:solidFill>
              </a:rPr>
              <a:t>수정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7392144" y="5295002"/>
            <a:ext cx="396684" cy="215444"/>
          </a:xfrm>
          <a:prstGeom prst="rect">
            <a:avLst/>
          </a:prstGeom>
          <a:solidFill>
            <a:srgbClr val="343A4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800">
                <a:solidFill>
                  <a:schemeClr val="bg1"/>
                </a:solidFill>
              </a:rPr>
              <a:t>수정</a:t>
            </a:r>
          </a:p>
        </p:txBody>
      </p:sp>
      <p:sp>
        <p:nvSpPr>
          <p:cNvPr id="42" name="직사각형 41"/>
          <p:cNvSpPr/>
          <p:nvPr/>
        </p:nvSpPr>
        <p:spPr>
          <a:xfrm>
            <a:off x="1559446" y="1761803"/>
            <a:ext cx="6763293" cy="4175903"/>
          </a:xfrm>
          <a:prstGeom prst="rect">
            <a:avLst/>
          </a:prstGeom>
          <a:solidFill>
            <a:schemeClr val="tx1"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3" name="직사각형 42"/>
          <p:cNvSpPr/>
          <p:nvPr/>
        </p:nvSpPr>
        <p:spPr>
          <a:xfrm>
            <a:off x="3503712" y="3069828"/>
            <a:ext cx="3216610" cy="1845059"/>
          </a:xfrm>
          <a:prstGeom prst="rect">
            <a:avLst/>
          </a:prstGeom>
          <a:solidFill>
            <a:srgbClr val="F4F6F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4" name="TextBox 43"/>
          <p:cNvSpPr txBox="1"/>
          <p:nvPr/>
        </p:nvSpPr>
        <p:spPr>
          <a:xfrm>
            <a:off x="4151784" y="3162454"/>
            <a:ext cx="19442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600"/>
              <a:t>상영관등록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3647728" y="3532459"/>
            <a:ext cx="72008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상영관명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3647728" y="3814995"/>
            <a:ext cx="72008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행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3647728" y="4097531"/>
            <a:ext cx="720080" cy="234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열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5112017" y="3532459"/>
            <a:ext cx="1416031" cy="24622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000"/>
          </a:p>
        </p:txBody>
      </p:sp>
      <p:sp>
        <p:nvSpPr>
          <p:cNvPr id="52" name="TextBox 51"/>
          <p:cNvSpPr txBox="1"/>
          <p:nvPr/>
        </p:nvSpPr>
        <p:spPr>
          <a:xfrm>
            <a:off x="5112017" y="3814995"/>
            <a:ext cx="1416031" cy="24622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000"/>
          </a:p>
        </p:txBody>
      </p:sp>
      <p:sp>
        <p:nvSpPr>
          <p:cNvPr id="53" name="TextBox 52"/>
          <p:cNvSpPr txBox="1"/>
          <p:nvPr/>
        </p:nvSpPr>
        <p:spPr>
          <a:xfrm>
            <a:off x="5112017" y="4097531"/>
            <a:ext cx="1416031" cy="24622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000"/>
          </a:p>
        </p:txBody>
      </p:sp>
      <p:sp>
        <p:nvSpPr>
          <p:cNvPr id="57" name="TextBox 56"/>
          <p:cNvSpPr txBox="1"/>
          <p:nvPr/>
        </p:nvSpPr>
        <p:spPr>
          <a:xfrm>
            <a:off x="6096000" y="4509120"/>
            <a:ext cx="432048" cy="230832"/>
          </a:xfrm>
          <a:prstGeom prst="rect">
            <a:avLst/>
          </a:prstGeom>
          <a:solidFill>
            <a:srgbClr val="343A4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>
                <a:solidFill>
                  <a:schemeClr val="bg1"/>
                </a:solidFill>
              </a:rPr>
              <a:t>등록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5604008" y="4509120"/>
            <a:ext cx="432048" cy="230832"/>
          </a:xfrm>
          <a:prstGeom prst="rect">
            <a:avLst/>
          </a:prstGeom>
          <a:solidFill>
            <a:srgbClr val="343A4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>
                <a:solidFill>
                  <a:schemeClr val="bg1"/>
                </a:solidFill>
              </a:rPr>
              <a:t>취소</a:t>
            </a:r>
          </a:p>
        </p:txBody>
      </p:sp>
      <p:grpSp>
        <p:nvGrpSpPr>
          <p:cNvPr id="48" name="그룹 47"/>
          <p:cNvGrpSpPr/>
          <p:nvPr/>
        </p:nvGrpSpPr>
        <p:grpSpPr>
          <a:xfrm>
            <a:off x="3570932" y="3309697"/>
            <a:ext cx="240772" cy="215444"/>
            <a:chOff x="292829" y="1695755"/>
            <a:chExt cx="240772" cy="215444"/>
          </a:xfrm>
        </p:grpSpPr>
        <p:sp>
          <p:nvSpPr>
            <p:cNvPr id="49" name="타원 48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0" name="TextBox 96"/>
            <p:cNvSpPr txBox="1"/>
            <p:nvPr/>
          </p:nvSpPr>
          <p:spPr>
            <a:xfrm>
              <a:off x="292829" y="1695755"/>
              <a:ext cx="244783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54" name="그룹 53"/>
          <p:cNvGrpSpPr/>
          <p:nvPr/>
        </p:nvGrpSpPr>
        <p:grpSpPr>
          <a:xfrm>
            <a:off x="5699646" y="4280985"/>
            <a:ext cx="240772" cy="215444"/>
            <a:chOff x="292829" y="1695755"/>
            <a:chExt cx="240772" cy="215444"/>
          </a:xfrm>
        </p:grpSpPr>
        <p:sp>
          <p:nvSpPr>
            <p:cNvPr id="55" name="타원 54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6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63" name="그룹 62"/>
          <p:cNvGrpSpPr/>
          <p:nvPr/>
        </p:nvGrpSpPr>
        <p:grpSpPr>
          <a:xfrm>
            <a:off x="6180072" y="4280985"/>
            <a:ext cx="240772" cy="215444"/>
            <a:chOff x="292829" y="1695755"/>
            <a:chExt cx="240772" cy="215444"/>
          </a:xfrm>
        </p:grpSpPr>
        <p:sp>
          <p:nvSpPr>
            <p:cNvPr id="64" name="타원 63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65" name="TextBox 96"/>
            <p:cNvSpPr txBox="1"/>
            <p:nvPr/>
          </p:nvSpPr>
          <p:spPr>
            <a:xfrm>
              <a:off x="292829" y="1695755"/>
              <a:ext cx="245493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aphicFrame>
        <p:nvGraphicFramePr>
          <p:cNvPr id="113" name="표 112"/>
          <p:cNvGraphicFramePr/>
          <p:nvPr/>
        </p:nvGraphicFramePr>
        <p:xfrm>
          <a:off x="1524000" y="0"/>
          <a:ext cx="6371081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97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62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305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지점 관리자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지점 관리자 지점관리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상영관 등록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" name="그룹 103"/>
          <p:cNvGrpSpPr/>
          <p:nvPr/>
        </p:nvGrpSpPr>
        <p:grpSpPr>
          <a:xfrm>
            <a:off x="1568516" y="1772816"/>
            <a:ext cx="6831740" cy="4176464"/>
            <a:chOff x="0" y="1363611"/>
            <a:chExt cx="9053116" cy="4666067"/>
          </a:xfrm>
        </p:grpSpPr>
        <p:pic>
          <p:nvPicPr>
            <p:cNvPr id="105" name="Picture 2"/>
            <p:cNvPicPr>
              <a:picLocks noChangeAspect="1" noChangeArrowheads="1"/>
            </p:cNvPicPr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0" y="1363611"/>
              <a:ext cx="9053116" cy="4653136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106" name="직사각형 105"/>
            <p:cNvSpPr/>
            <p:nvPr/>
          </p:nvSpPr>
          <p:spPr>
            <a:xfrm>
              <a:off x="5823" y="1372079"/>
              <a:ext cx="1763688" cy="4656972"/>
            </a:xfrm>
            <a:prstGeom prst="rect">
              <a:avLst/>
            </a:prstGeom>
            <a:solidFill>
              <a:srgbClr val="343A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1814568" y="1772816"/>
              <a:ext cx="7238548" cy="4256862"/>
            </a:xfrm>
            <a:prstGeom prst="rect">
              <a:avLst/>
            </a:prstGeom>
            <a:solidFill>
              <a:srgbClr val="F4F6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1907704" y="1412776"/>
              <a:ext cx="7056784" cy="2866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pic>
        <p:nvPicPr>
          <p:cNvPr id="112" name="그림 111"/>
          <p:cNvPicPr>
            <a:picLocks noChangeAspect="1"/>
          </p:cNvPicPr>
          <p:nvPr/>
        </p:nvPicPr>
        <p:blipFill rotWithShape="1">
          <a:blip r:embed="rId3"/>
          <a:srcRect l="36090" t="1640" r="35830" b="89530"/>
          <a:stretch>
            <a:fillRect/>
          </a:stretch>
        </p:blipFill>
        <p:spPr>
          <a:xfrm>
            <a:off x="4655840" y="1785011"/>
            <a:ext cx="1759100" cy="347845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1591931" y="2545159"/>
            <a:ext cx="1330929" cy="276999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지점관리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591931" y="2924944"/>
            <a:ext cx="1330929" cy="2640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상영영화관리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591931" y="3277707"/>
            <a:ext cx="1330929" cy="263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고객관리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591931" y="3657492"/>
            <a:ext cx="1330929" cy="2649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이벤트관리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6752540" y="1789562"/>
            <a:ext cx="186374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800">
                <a:solidFill>
                  <a:schemeClr val="tx1"/>
                </a:solidFill>
              </a:rPr>
              <a:t>대전 중앙로점 관리자님</a:t>
            </a:r>
          </a:p>
        </p:txBody>
      </p:sp>
      <p:graphicFrame>
        <p:nvGraphicFramePr>
          <p:cNvPr id="15" name="표 14"/>
          <p:cNvGraphicFramePr>
            <a:graphicFrameLocks noGrp="1"/>
          </p:cNvGraphicFramePr>
          <p:nvPr/>
        </p:nvGraphicFramePr>
        <p:xfrm>
          <a:off x="3036889" y="3984948"/>
          <a:ext cx="5136249" cy="1532283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7991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397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88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842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8427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10105">
                <a:tc gridSpan="5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/>
                        <a:t>상영관관리</a:t>
                      </a:r>
                      <a:endParaRPr lang="en-US" altLang="ko-KR" sz="11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7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1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362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900" b="1"/>
                        <a:t>번호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900" b="1"/>
                        <a:t>상영관명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900" b="1"/>
                        <a:t>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900" b="1"/>
                        <a:t>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900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713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700"/>
                        <a:t>1</a:t>
                      </a:r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700"/>
                        <a:t>1</a:t>
                      </a:r>
                      <a:r>
                        <a:rPr lang="ko-KR" altLang="en-US" sz="700"/>
                        <a:t>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700"/>
                        <a:t>10</a:t>
                      </a:r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700"/>
                        <a:t>10</a:t>
                      </a:r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7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713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700"/>
                        <a:t>2</a:t>
                      </a:r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700"/>
                        <a:t>2</a:t>
                      </a:r>
                      <a:r>
                        <a:rPr lang="ko-KR" altLang="en-US" sz="700"/>
                        <a:t>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700"/>
                        <a:t>15</a:t>
                      </a:r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700"/>
                        <a:t>15</a:t>
                      </a:r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7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713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700"/>
                        <a:t>3</a:t>
                      </a:r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700"/>
                        <a:t>3</a:t>
                      </a:r>
                      <a:r>
                        <a:rPr lang="ko-KR" altLang="en-US" sz="700"/>
                        <a:t>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700"/>
                        <a:t>10</a:t>
                      </a:r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700"/>
                        <a:t>15</a:t>
                      </a:r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7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713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700"/>
                        <a:t>4</a:t>
                      </a:r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700"/>
                        <a:t>4</a:t>
                      </a:r>
                      <a:r>
                        <a:rPr lang="ko-KR" altLang="en-US" sz="700"/>
                        <a:t>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700"/>
                        <a:t>20</a:t>
                      </a:r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700"/>
                        <a:t>20</a:t>
                      </a:r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7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7400042" y="5574432"/>
            <a:ext cx="784190" cy="230832"/>
          </a:xfrm>
          <a:prstGeom prst="rect">
            <a:avLst/>
          </a:prstGeom>
          <a:solidFill>
            <a:srgbClr val="343A4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>
                <a:solidFill>
                  <a:schemeClr val="bg1"/>
                </a:solidFill>
              </a:rPr>
              <a:t>상영관등록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3143672" y="2417006"/>
            <a:ext cx="72008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영화관명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5375920" y="2422048"/>
            <a:ext cx="72008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지역구분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3143672" y="2857208"/>
            <a:ext cx="720080" cy="2365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주소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3863752" y="2437437"/>
            <a:ext cx="1416031" cy="24622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대전 중앙로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6168008" y="2444217"/>
            <a:ext cx="1416031" cy="24622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대전</a:t>
            </a:r>
            <a:r>
              <a:rPr lang="en-US" altLang="ko-KR" sz="1000"/>
              <a:t>/</a:t>
            </a:r>
            <a:r>
              <a:rPr lang="ko-KR" altLang="en-US" sz="1000"/>
              <a:t>충청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3863752" y="2852936"/>
            <a:ext cx="3720287" cy="24622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000"/>
              <a:t> 대전광역시 중구 중앙로 </a:t>
            </a:r>
            <a:r>
              <a:rPr lang="en-US" altLang="ko-KR" sz="1000"/>
              <a:t>126, (</a:t>
            </a:r>
            <a:r>
              <a:rPr lang="ko-KR" altLang="en-US" sz="1000"/>
              <a:t>대흥동</a:t>
            </a:r>
            <a:r>
              <a:rPr lang="en-US" altLang="ko-KR" sz="1000"/>
              <a:t>) 4</a:t>
            </a:r>
            <a:r>
              <a:rPr lang="ko-KR" altLang="en-US" sz="1000"/>
              <a:t>층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3143672" y="3190174"/>
            <a:ext cx="72008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소개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3863752" y="3201942"/>
            <a:ext cx="3720287" cy="64800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000"/>
          </a:p>
        </p:txBody>
      </p:sp>
      <p:sp>
        <p:nvSpPr>
          <p:cNvPr id="41" name="TextBox 40"/>
          <p:cNvSpPr txBox="1"/>
          <p:nvPr/>
        </p:nvSpPr>
        <p:spPr>
          <a:xfrm>
            <a:off x="7660250" y="3197868"/>
            <a:ext cx="428099" cy="219702"/>
          </a:xfrm>
          <a:prstGeom prst="rect">
            <a:avLst/>
          </a:prstGeom>
          <a:solidFill>
            <a:srgbClr val="343A4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>
                <a:solidFill>
                  <a:schemeClr val="bg1"/>
                </a:solidFill>
              </a:rPr>
              <a:t>수정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7392144" y="4583254"/>
            <a:ext cx="396684" cy="205916"/>
          </a:xfrm>
          <a:prstGeom prst="rect">
            <a:avLst/>
          </a:prstGeom>
          <a:solidFill>
            <a:srgbClr val="343A4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800">
                <a:solidFill>
                  <a:schemeClr val="bg1"/>
                </a:solidFill>
              </a:rPr>
              <a:t>수정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7392144" y="4824542"/>
            <a:ext cx="396684" cy="215444"/>
          </a:xfrm>
          <a:prstGeom prst="rect">
            <a:avLst/>
          </a:prstGeom>
          <a:solidFill>
            <a:srgbClr val="343A4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800">
                <a:solidFill>
                  <a:schemeClr val="bg1"/>
                </a:solidFill>
              </a:rPr>
              <a:t>수정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7392144" y="5051316"/>
            <a:ext cx="396684" cy="215444"/>
          </a:xfrm>
          <a:prstGeom prst="rect">
            <a:avLst/>
          </a:prstGeom>
          <a:solidFill>
            <a:srgbClr val="343A4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800">
                <a:solidFill>
                  <a:schemeClr val="bg1"/>
                </a:solidFill>
              </a:rPr>
              <a:t>수정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7392144" y="5295002"/>
            <a:ext cx="396684" cy="215444"/>
          </a:xfrm>
          <a:prstGeom prst="rect">
            <a:avLst/>
          </a:prstGeom>
          <a:solidFill>
            <a:srgbClr val="343A4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800">
                <a:solidFill>
                  <a:schemeClr val="bg1"/>
                </a:solidFill>
              </a:rPr>
              <a:t>수정</a:t>
            </a:r>
          </a:p>
        </p:txBody>
      </p:sp>
      <p:sp>
        <p:nvSpPr>
          <p:cNvPr id="42" name="직사각형 41"/>
          <p:cNvSpPr/>
          <p:nvPr/>
        </p:nvSpPr>
        <p:spPr>
          <a:xfrm>
            <a:off x="1559446" y="1761803"/>
            <a:ext cx="6763293" cy="4175903"/>
          </a:xfrm>
          <a:prstGeom prst="rect">
            <a:avLst/>
          </a:prstGeom>
          <a:solidFill>
            <a:schemeClr val="tx1"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3" name="직사각형 42"/>
          <p:cNvSpPr/>
          <p:nvPr/>
        </p:nvSpPr>
        <p:spPr>
          <a:xfrm>
            <a:off x="3503712" y="3069828"/>
            <a:ext cx="3216610" cy="1845059"/>
          </a:xfrm>
          <a:prstGeom prst="rect">
            <a:avLst/>
          </a:prstGeom>
          <a:solidFill>
            <a:srgbClr val="F4F6F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4" name="TextBox 43"/>
          <p:cNvSpPr txBox="1"/>
          <p:nvPr/>
        </p:nvSpPr>
        <p:spPr>
          <a:xfrm>
            <a:off x="4151784" y="3162454"/>
            <a:ext cx="19442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600"/>
              <a:t>상영관수정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3647728" y="3532459"/>
            <a:ext cx="72008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상영관명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3647728" y="3814995"/>
            <a:ext cx="72008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행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3647728" y="4097531"/>
            <a:ext cx="720080" cy="234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열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5112017" y="3532459"/>
            <a:ext cx="1416031" cy="24622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000"/>
              <a:t>1</a:t>
            </a:r>
            <a:r>
              <a:rPr lang="ko-KR" altLang="en-US" sz="1000"/>
              <a:t>관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5112017" y="3814995"/>
            <a:ext cx="1416031" cy="24622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000"/>
              <a:t>10</a:t>
            </a:r>
            <a:endParaRPr lang="ko-KR" altLang="en-US" sz="1000"/>
          </a:p>
        </p:txBody>
      </p:sp>
      <p:sp>
        <p:nvSpPr>
          <p:cNvPr id="53" name="TextBox 52"/>
          <p:cNvSpPr txBox="1"/>
          <p:nvPr/>
        </p:nvSpPr>
        <p:spPr>
          <a:xfrm>
            <a:off x="5112017" y="4097531"/>
            <a:ext cx="1416031" cy="234439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000"/>
              <a:t>10</a:t>
            </a:r>
            <a:endParaRPr lang="ko-KR" altLang="en-US" sz="1000"/>
          </a:p>
        </p:txBody>
      </p:sp>
      <p:sp>
        <p:nvSpPr>
          <p:cNvPr id="57" name="TextBox 56"/>
          <p:cNvSpPr txBox="1"/>
          <p:nvPr/>
        </p:nvSpPr>
        <p:spPr>
          <a:xfrm>
            <a:off x="6096000" y="4509120"/>
            <a:ext cx="432048" cy="230832"/>
          </a:xfrm>
          <a:prstGeom prst="rect">
            <a:avLst/>
          </a:prstGeom>
          <a:solidFill>
            <a:srgbClr val="343A4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>
                <a:solidFill>
                  <a:schemeClr val="bg1"/>
                </a:solidFill>
              </a:rPr>
              <a:t>수정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5604008" y="4509120"/>
            <a:ext cx="432048" cy="230832"/>
          </a:xfrm>
          <a:prstGeom prst="rect">
            <a:avLst/>
          </a:prstGeom>
          <a:solidFill>
            <a:srgbClr val="343A4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>
                <a:solidFill>
                  <a:schemeClr val="bg1"/>
                </a:solidFill>
              </a:rPr>
              <a:t>취소</a:t>
            </a:r>
          </a:p>
        </p:txBody>
      </p:sp>
      <p:graphicFrame>
        <p:nvGraphicFramePr>
          <p:cNvPr id="48" name="표 47"/>
          <p:cNvGraphicFramePr>
            <a:graphicFrameLocks noGrp="1"/>
          </p:cNvGraphicFramePr>
          <p:nvPr/>
        </p:nvGraphicFramePr>
        <p:xfrm>
          <a:off x="8472263" y="3096"/>
          <a:ext cx="2111351" cy="32142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상영관명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행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열을 수정할 수 있다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취소 버튼</a:t>
                      </a:r>
                      <a:endParaRPr lang="en-US" altLang="ko-KR" sz="800" baseline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수정 버튼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상영관을 수정하는 화면이다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49" name="그룹 48"/>
          <p:cNvGrpSpPr/>
          <p:nvPr/>
        </p:nvGrpSpPr>
        <p:grpSpPr>
          <a:xfrm>
            <a:off x="3570932" y="3309697"/>
            <a:ext cx="240772" cy="215444"/>
            <a:chOff x="292829" y="1695755"/>
            <a:chExt cx="240772" cy="215444"/>
          </a:xfrm>
        </p:grpSpPr>
        <p:sp>
          <p:nvSpPr>
            <p:cNvPr id="50" name="타원 49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4" name="TextBox 96"/>
            <p:cNvSpPr txBox="1"/>
            <p:nvPr/>
          </p:nvSpPr>
          <p:spPr>
            <a:xfrm>
              <a:off x="292829" y="1695755"/>
              <a:ext cx="244783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55" name="그룹 54"/>
          <p:cNvGrpSpPr/>
          <p:nvPr/>
        </p:nvGrpSpPr>
        <p:grpSpPr>
          <a:xfrm>
            <a:off x="5699646" y="4280985"/>
            <a:ext cx="240772" cy="215444"/>
            <a:chOff x="292829" y="1695755"/>
            <a:chExt cx="240772" cy="215444"/>
          </a:xfrm>
        </p:grpSpPr>
        <p:sp>
          <p:nvSpPr>
            <p:cNvPr id="56" name="타원 55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63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64" name="그룹 63"/>
          <p:cNvGrpSpPr/>
          <p:nvPr/>
        </p:nvGrpSpPr>
        <p:grpSpPr>
          <a:xfrm>
            <a:off x="6180072" y="4280985"/>
            <a:ext cx="240772" cy="215444"/>
            <a:chOff x="292829" y="1695755"/>
            <a:chExt cx="240772" cy="215444"/>
          </a:xfrm>
        </p:grpSpPr>
        <p:sp>
          <p:nvSpPr>
            <p:cNvPr id="65" name="타원 64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66" name="TextBox 96"/>
            <p:cNvSpPr txBox="1"/>
            <p:nvPr/>
          </p:nvSpPr>
          <p:spPr>
            <a:xfrm>
              <a:off x="292829" y="1695755"/>
              <a:ext cx="245493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aphicFrame>
        <p:nvGraphicFramePr>
          <p:cNvPr id="113" name="표 112"/>
          <p:cNvGraphicFramePr/>
          <p:nvPr/>
        </p:nvGraphicFramePr>
        <p:xfrm>
          <a:off x="1524000" y="0"/>
          <a:ext cx="6371081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97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62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305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지점 관리자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지점 관리자 지점관리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상영관 수정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표 29"/>
          <p:cNvGraphicFramePr>
            <a:graphicFrameLocks noGrp="1"/>
          </p:cNvGraphicFramePr>
          <p:nvPr/>
        </p:nvGraphicFramePr>
        <p:xfrm>
          <a:off x="8472263" y="3096"/>
          <a:ext cx="2111351" cy="43995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날짜 선택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상영할 영화의 정보를 입력할 수 있다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상영할 영화를 검색할 수 있다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상영영화</a:t>
                      </a: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등록 버튼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현재 상영</a:t>
                      </a: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등록되어있는 영화들을 조회할 수 있다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상영할 영화의 정보를 확인할 수 있다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해당 지점의 상영영화를 등록하고 조회하는 화면이다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pSp>
        <p:nvGrpSpPr>
          <p:cNvPr id="104" name="그룹 103"/>
          <p:cNvGrpSpPr/>
          <p:nvPr/>
        </p:nvGrpSpPr>
        <p:grpSpPr>
          <a:xfrm>
            <a:off x="1568516" y="1772816"/>
            <a:ext cx="6831740" cy="4176464"/>
            <a:chOff x="0" y="1363611"/>
            <a:chExt cx="9053116" cy="4666067"/>
          </a:xfrm>
        </p:grpSpPr>
        <p:pic>
          <p:nvPicPr>
            <p:cNvPr id="105" name="Picture 2"/>
            <p:cNvPicPr>
              <a:picLocks noChangeAspect="1" noChangeArrowheads="1"/>
            </p:cNvPicPr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0" y="1363611"/>
              <a:ext cx="9053116" cy="4653136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106" name="직사각형 105"/>
            <p:cNvSpPr/>
            <p:nvPr/>
          </p:nvSpPr>
          <p:spPr>
            <a:xfrm>
              <a:off x="5823" y="1372079"/>
              <a:ext cx="1763688" cy="4656972"/>
            </a:xfrm>
            <a:prstGeom prst="rect">
              <a:avLst/>
            </a:prstGeom>
            <a:solidFill>
              <a:srgbClr val="343A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1814568" y="1772816"/>
              <a:ext cx="7238548" cy="4256862"/>
            </a:xfrm>
            <a:prstGeom prst="rect">
              <a:avLst/>
            </a:prstGeom>
            <a:solidFill>
              <a:srgbClr val="F4F6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1907704" y="1412776"/>
              <a:ext cx="7056784" cy="2866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pic>
        <p:nvPicPr>
          <p:cNvPr id="112" name="그림 111"/>
          <p:cNvPicPr>
            <a:picLocks noChangeAspect="1"/>
          </p:cNvPicPr>
          <p:nvPr/>
        </p:nvPicPr>
        <p:blipFill rotWithShape="1">
          <a:blip r:embed="rId3"/>
          <a:srcRect l="36090" t="1640" r="35830" b="89530"/>
          <a:stretch>
            <a:fillRect/>
          </a:stretch>
        </p:blipFill>
        <p:spPr>
          <a:xfrm>
            <a:off x="4655840" y="1785011"/>
            <a:ext cx="1759100" cy="347845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1591931" y="2545159"/>
            <a:ext cx="13309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지점관리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591931" y="2924944"/>
            <a:ext cx="1330929" cy="264026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상영영화관리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591931" y="3277707"/>
            <a:ext cx="1330929" cy="263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고객관리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591931" y="3657492"/>
            <a:ext cx="1330929" cy="2649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이벤트관리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6752540" y="1789562"/>
            <a:ext cx="186374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800">
                <a:solidFill>
                  <a:schemeClr val="tx1"/>
                </a:solidFill>
              </a:rPr>
              <a:t>대전 중앙로점 관리자님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108545" y="2303808"/>
            <a:ext cx="5142173" cy="682655"/>
          </a:xfrm>
          <a:prstGeom prst="rect">
            <a:avLst/>
          </a:prstGeom>
        </p:spPr>
      </p:pic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3008122" y="4437112"/>
          <a:ext cx="5392128" cy="132842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3851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51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51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515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515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515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515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8515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8515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8515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85152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85152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85152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85152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</a:tblGrid>
              <a:tr h="33210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/>
                        <a:t>1</a:t>
                      </a:r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/>
                        <a:t>2</a:t>
                      </a:r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/>
                        <a:t>3</a:t>
                      </a:r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/>
                        <a:t>4</a:t>
                      </a:r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/>
                        <a:t>5</a:t>
                      </a:r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/>
                        <a:t>6</a:t>
                      </a:r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/>
                        <a:t>7</a:t>
                      </a:r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/>
                        <a:t>8</a:t>
                      </a:r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/>
                        <a:t>9</a:t>
                      </a:r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/>
                        <a:t>10</a:t>
                      </a:r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/>
                        <a:t>11</a:t>
                      </a:r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/>
                        <a:t>12</a:t>
                      </a:r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210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000"/>
                        <a:t>1</a:t>
                      </a:r>
                      <a:r>
                        <a:rPr lang="ko-KR" altLang="en-US" sz="1000"/>
                        <a:t>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210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000"/>
                        <a:t>2</a:t>
                      </a:r>
                      <a:r>
                        <a:rPr lang="ko-KR" altLang="en-US" sz="1000"/>
                        <a:t>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210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000"/>
                        <a:t>3</a:t>
                      </a:r>
                      <a:r>
                        <a:rPr lang="ko-KR" altLang="en-US" sz="1000"/>
                        <a:t>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2927648" y="4263926"/>
            <a:ext cx="230841" cy="5728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200"/>
              <a:t>&lt;</a:t>
            </a:r>
            <a:endParaRPr lang="ko-KR" altLang="en-US" sz="3200"/>
          </a:p>
        </p:txBody>
      </p:sp>
      <p:sp>
        <p:nvSpPr>
          <p:cNvPr id="18" name="TextBox 17"/>
          <p:cNvSpPr txBox="1"/>
          <p:nvPr/>
        </p:nvSpPr>
        <p:spPr>
          <a:xfrm>
            <a:off x="8022250" y="4263926"/>
            <a:ext cx="232115" cy="5728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200"/>
              <a:t>&gt;</a:t>
            </a:r>
            <a:endParaRPr lang="ko-KR" altLang="en-US" sz="3200"/>
          </a:p>
        </p:txBody>
      </p:sp>
      <p:sp>
        <p:nvSpPr>
          <p:cNvPr id="19" name="TextBox 18"/>
          <p:cNvSpPr txBox="1"/>
          <p:nvPr/>
        </p:nvSpPr>
        <p:spPr>
          <a:xfrm>
            <a:off x="3503712" y="3125184"/>
            <a:ext cx="720080" cy="2352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상영관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234680" y="3131366"/>
            <a:ext cx="3504263" cy="246221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상영관 선택                                                        ▼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503712" y="3437114"/>
            <a:ext cx="72008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영화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234680" y="3429233"/>
            <a:ext cx="3504263" cy="23598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영화 검색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3495399" y="4046875"/>
            <a:ext cx="72008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상영시간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234680" y="4041275"/>
            <a:ext cx="1055991" cy="246221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시             ▼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722719" y="4041275"/>
            <a:ext cx="1055991" cy="246221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분            ▼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288399" y="4036711"/>
            <a:ext cx="3683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시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6848416" y="4036711"/>
            <a:ext cx="3683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분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7357177" y="4054487"/>
            <a:ext cx="432048" cy="220332"/>
          </a:xfrm>
          <a:prstGeom prst="rect">
            <a:avLst/>
          </a:prstGeom>
          <a:solidFill>
            <a:srgbClr val="343A4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>
                <a:solidFill>
                  <a:schemeClr val="bg1"/>
                </a:solidFill>
              </a:rPr>
              <a:t>등록</a:t>
            </a:r>
          </a:p>
        </p:txBody>
      </p:sp>
      <p:sp>
        <p:nvSpPr>
          <p:cNvPr id="5" name="모서리가 둥근 직사각형 4"/>
          <p:cNvSpPr/>
          <p:nvPr/>
        </p:nvSpPr>
        <p:spPr>
          <a:xfrm>
            <a:off x="5841430" y="4792138"/>
            <a:ext cx="758626" cy="286663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600">
                <a:solidFill>
                  <a:schemeClr val="bg1"/>
                </a:solidFill>
              </a:rPr>
              <a:t>7:00~8:49(</a:t>
            </a:r>
            <a:r>
              <a:rPr lang="ko-KR" altLang="en-US" sz="600">
                <a:solidFill>
                  <a:schemeClr val="bg1"/>
                </a:solidFill>
              </a:rPr>
              <a:t>조조</a:t>
            </a:r>
            <a:r>
              <a:rPr lang="en-US" altLang="ko-KR" sz="600">
                <a:solidFill>
                  <a:schemeClr val="bg1"/>
                </a:solidFill>
              </a:rPr>
              <a:t>)</a:t>
            </a:r>
          </a:p>
          <a:p>
            <a:pPr algn="ctr">
              <a:defRPr/>
            </a:pPr>
            <a:r>
              <a:rPr lang="ko-KR" altLang="en-US" sz="600">
                <a:solidFill>
                  <a:schemeClr val="bg1"/>
                </a:solidFill>
              </a:rPr>
              <a:t>엘리멘탈</a:t>
            </a:r>
          </a:p>
          <a:p>
            <a:pPr algn="ctr">
              <a:defRPr/>
            </a:pPr>
            <a:r>
              <a:rPr lang="en-US" altLang="ko-KR" sz="600">
                <a:solidFill>
                  <a:schemeClr val="bg1"/>
                </a:solidFill>
              </a:rPr>
              <a:t>(2d/</a:t>
            </a:r>
            <a:r>
              <a:rPr lang="ko-KR" altLang="en-US" sz="600">
                <a:solidFill>
                  <a:schemeClr val="bg1"/>
                </a:solidFill>
              </a:rPr>
              <a:t>자막</a:t>
            </a:r>
            <a:r>
              <a:rPr lang="en-US" altLang="ko-KR" sz="600">
                <a:solidFill>
                  <a:schemeClr val="bg1"/>
                </a:solidFill>
              </a:rPr>
              <a:t>)</a:t>
            </a:r>
            <a:endParaRPr lang="ko-KR" altLang="en-US" sz="600">
              <a:solidFill>
                <a:schemeClr val="bg1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6093261" y="3759858"/>
            <a:ext cx="72008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조조여부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6852096" y="3843047"/>
            <a:ext cx="108000" cy="1080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491306" y="3748317"/>
            <a:ext cx="72008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상영타입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4234680" y="3742812"/>
            <a:ext cx="1055991" cy="246221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타입선택     ▼</a:t>
            </a:r>
          </a:p>
        </p:txBody>
      </p:sp>
      <p:sp>
        <p:nvSpPr>
          <p:cNvPr id="39" name="모서리가 둥근 직사각형 38"/>
          <p:cNvSpPr/>
          <p:nvPr/>
        </p:nvSpPr>
        <p:spPr>
          <a:xfrm>
            <a:off x="6239167" y="5118442"/>
            <a:ext cx="902642" cy="286663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600">
                <a:solidFill>
                  <a:schemeClr val="bg1"/>
                </a:solidFill>
              </a:rPr>
              <a:t>8:00~9:45</a:t>
            </a:r>
          </a:p>
          <a:p>
            <a:pPr algn="ctr">
              <a:defRPr/>
            </a:pPr>
            <a:r>
              <a:rPr lang="ko-KR" altLang="en-US" sz="600">
                <a:solidFill>
                  <a:schemeClr val="bg1"/>
                </a:solidFill>
              </a:rPr>
              <a:t>범죄도시</a:t>
            </a:r>
            <a:r>
              <a:rPr lang="en-US" altLang="ko-KR" sz="600">
                <a:solidFill>
                  <a:schemeClr val="bg1"/>
                </a:solidFill>
              </a:rPr>
              <a:t>3</a:t>
            </a:r>
          </a:p>
          <a:p>
            <a:pPr algn="ctr">
              <a:defRPr/>
            </a:pPr>
            <a:r>
              <a:rPr lang="en-US" altLang="ko-KR" sz="600">
                <a:solidFill>
                  <a:schemeClr val="bg1"/>
                </a:solidFill>
              </a:rPr>
              <a:t>(2d)</a:t>
            </a:r>
            <a:endParaRPr lang="ko-KR" altLang="en-US" sz="600">
              <a:solidFill>
                <a:schemeClr val="bg1"/>
              </a:solidFill>
            </a:endParaRPr>
          </a:p>
        </p:txBody>
      </p:sp>
      <p:sp>
        <p:nvSpPr>
          <p:cNvPr id="40" name="모서리가 둥근 직사각형 39"/>
          <p:cNvSpPr/>
          <p:nvPr/>
        </p:nvSpPr>
        <p:spPr>
          <a:xfrm>
            <a:off x="6092417" y="5457110"/>
            <a:ext cx="902642" cy="286663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600">
                <a:solidFill>
                  <a:schemeClr val="bg1"/>
                </a:solidFill>
              </a:rPr>
              <a:t>7:30~10:15</a:t>
            </a:r>
          </a:p>
          <a:p>
            <a:pPr algn="ctr">
              <a:defRPr/>
            </a:pPr>
            <a:r>
              <a:rPr lang="ko-KR" altLang="en-US" sz="600">
                <a:solidFill>
                  <a:schemeClr val="bg1"/>
                </a:solidFill>
              </a:rPr>
              <a:t>악마들</a:t>
            </a:r>
            <a:r>
              <a:rPr lang="en-US" altLang="ko-KR" sz="600">
                <a:solidFill>
                  <a:schemeClr val="bg1"/>
                </a:solidFill>
              </a:rPr>
              <a:t>(2d)</a:t>
            </a:r>
            <a:endParaRPr lang="ko-KR" altLang="en-US" sz="600">
              <a:solidFill>
                <a:schemeClr val="bg1"/>
              </a:solidFill>
            </a:endParaRPr>
          </a:p>
        </p:txBody>
      </p:sp>
      <p:grpSp>
        <p:nvGrpSpPr>
          <p:cNvPr id="41" name="그룹 40"/>
          <p:cNvGrpSpPr/>
          <p:nvPr/>
        </p:nvGrpSpPr>
        <p:grpSpPr>
          <a:xfrm>
            <a:off x="3239132" y="2138839"/>
            <a:ext cx="240772" cy="215444"/>
            <a:chOff x="292829" y="1695755"/>
            <a:chExt cx="240772" cy="215444"/>
          </a:xfrm>
        </p:grpSpPr>
        <p:sp>
          <p:nvSpPr>
            <p:cNvPr id="42" name="타원 41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3" name="TextBox 96"/>
            <p:cNvSpPr txBox="1"/>
            <p:nvPr/>
          </p:nvSpPr>
          <p:spPr>
            <a:xfrm>
              <a:off x="292829" y="1695755"/>
              <a:ext cx="243208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44" name="그룹 43"/>
          <p:cNvGrpSpPr/>
          <p:nvPr/>
        </p:nvGrpSpPr>
        <p:grpSpPr>
          <a:xfrm>
            <a:off x="3271465" y="3038107"/>
            <a:ext cx="240772" cy="215444"/>
            <a:chOff x="292829" y="1695755"/>
            <a:chExt cx="240772" cy="215444"/>
          </a:xfrm>
        </p:grpSpPr>
        <p:sp>
          <p:nvSpPr>
            <p:cNvPr id="45" name="타원 44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6" name="TextBox 96"/>
            <p:cNvSpPr txBox="1"/>
            <p:nvPr/>
          </p:nvSpPr>
          <p:spPr>
            <a:xfrm>
              <a:off x="292829" y="1695755"/>
              <a:ext cx="248975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</a:p>
          </p:txBody>
        </p:sp>
      </p:grpSp>
      <p:grpSp>
        <p:nvGrpSpPr>
          <p:cNvPr id="47" name="그룹 46"/>
          <p:cNvGrpSpPr/>
          <p:nvPr/>
        </p:nvGrpSpPr>
        <p:grpSpPr>
          <a:xfrm>
            <a:off x="3978927" y="3422037"/>
            <a:ext cx="240772" cy="215444"/>
            <a:chOff x="292829" y="1695755"/>
            <a:chExt cx="240772" cy="215444"/>
          </a:xfrm>
        </p:grpSpPr>
        <p:sp>
          <p:nvSpPr>
            <p:cNvPr id="48" name="타원 47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9" name="TextBox 96"/>
            <p:cNvSpPr txBox="1"/>
            <p:nvPr/>
          </p:nvSpPr>
          <p:spPr>
            <a:xfrm>
              <a:off x="292829" y="1695755"/>
              <a:ext cx="246363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</a:p>
          </p:txBody>
        </p:sp>
      </p:grpSp>
      <p:grpSp>
        <p:nvGrpSpPr>
          <p:cNvPr id="50" name="그룹 49"/>
          <p:cNvGrpSpPr/>
          <p:nvPr/>
        </p:nvGrpSpPr>
        <p:grpSpPr>
          <a:xfrm>
            <a:off x="2991605" y="4221668"/>
            <a:ext cx="240772" cy="215444"/>
            <a:chOff x="292829" y="1695755"/>
            <a:chExt cx="240772" cy="215444"/>
          </a:xfrm>
        </p:grpSpPr>
        <p:sp>
          <p:nvSpPr>
            <p:cNvPr id="51" name="타원 50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2" name="TextBox 96"/>
            <p:cNvSpPr txBox="1"/>
            <p:nvPr/>
          </p:nvSpPr>
          <p:spPr>
            <a:xfrm>
              <a:off x="292829" y="1695755"/>
              <a:ext cx="243085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5</a:t>
              </a:r>
            </a:p>
          </p:txBody>
        </p:sp>
      </p:grpSp>
      <p:grpSp>
        <p:nvGrpSpPr>
          <p:cNvPr id="56" name="그룹 55"/>
          <p:cNvGrpSpPr/>
          <p:nvPr/>
        </p:nvGrpSpPr>
        <p:grpSpPr>
          <a:xfrm>
            <a:off x="7433541" y="3831360"/>
            <a:ext cx="240772" cy="215444"/>
            <a:chOff x="292829" y="1695755"/>
            <a:chExt cx="240772" cy="215444"/>
          </a:xfrm>
        </p:grpSpPr>
        <p:sp>
          <p:nvSpPr>
            <p:cNvPr id="57" name="타원 56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8" name="TextBox 96"/>
            <p:cNvSpPr txBox="1"/>
            <p:nvPr/>
          </p:nvSpPr>
          <p:spPr>
            <a:xfrm>
              <a:off x="292829" y="1695755"/>
              <a:ext cx="249324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4</a:t>
              </a:r>
            </a:p>
          </p:txBody>
        </p:sp>
      </p:grpSp>
      <p:grpSp>
        <p:nvGrpSpPr>
          <p:cNvPr id="59" name="그룹 58"/>
          <p:cNvGrpSpPr/>
          <p:nvPr/>
        </p:nvGrpSpPr>
        <p:grpSpPr>
          <a:xfrm>
            <a:off x="5583657" y="4821265"/>
            <a:ext cx="240772" cy="215444"/>
            <a:chOff x="292829" y="1695755"/>
            <a:chExt cx="240772" cy="215444"/>
          </a:xfrm>
        </p:grpSpPr>
        <p:sp>
          <p:nvSpPr>
            <p:cNvPr id="60" name="타원 59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61" name="TextBox 96"/>
            <p:cNvSpPr txBox="1"/>
            <p:nvPr/>
          </p:nvSpPr>
          <p:spPr>
            <a:xfrm>
              <a:off x="292829" y="1695755"/>
              <a:ext cx="241833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6</a:t>
              </a:r>
            </a:p>
          </p:txBody>
        </p:sp>
      </p:grpSp>
      <p:graphicFrame>
        <p:nvGraphicFramePr>
          <p:cNvPr id="113" name="표 112"/>
          <p:cNvGraphicFramePr/>
          <p:nvPr/>
        </p:nvGraphicFramePr>
        <p:xfrm>
          <a:off x="1524000" y="0"/>
          <a:ext cx="6371081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97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62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305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지점 관리자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9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지점 관리자 상영영화관리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상영영화 관리 메인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표 29"/>
          <p:cNvGraphicFramePr>
            <a:graphicFrameLocks noGrp="1"/>
          </p:cNvGraphicFramePr>
          <p:nvPr/>
        </p:nvGraphicFramePr>
        <p:xfrm>
          <a:off x="8472263" y="3096"/>
          <a:ext cx="2111351" cy="36093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 제목을 검색할 수 있다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검색한 키워드가 있는 영화들이 리스트로 보여진다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영화를 선택할 수 있다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닫기 버튼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영화를 검색하는 모달창이다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pSp>
        <p:nvGrpSpPr>
          <p:cNvPr id="104" name="그룹 103"/>
          <p:cNvGrpSpPr/>
          <p:nvPr/>
        </p:nvGrpSpPr>
        <p:grpSpPr>
          <a:xfrm>
            <a:off x="1568516" y="1772816"/>
            <a:ext cx="6831740" cy="4176464"/>
            <a:chOff x="0" y="1363611"/>
            <a:chExt cx="9053116" cy="4666067"/>
          </a:xfrm>
        </p:grpSpPr>
        <p:pic>
          <p:nvPicPr>
            <p:cNvPr id="105" name="Picture 2"/>
            <p:cNvPicPr>
              <a:picLocks noChangeAspect="1" noChangeArrowheads="1"/>
            </p:cNvPicPr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0" y="1363611"/>
              <a:ext cx="9053116" cy="4653136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106" name="직사각형 105"/>
            <p:cNvSpPr/>
            <p:nvPr/>
          </p:nvSpPr>
          <p:spPr>
            <a:xfrm>
              <a:off x="5823" y="1372079"/>
              <a:ext cx="1763688" cy="4656972"/>
            </a:xfrm>
            <a:prstGeom prst="rect">
              <a:avLst/>
            </a:prstGeom>
            <a:solidFill>
              <a:srgbClr val="343A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1814568" y="1772816"/>
              <a:ext cx="7238548" cy="4256862"/>
            </a:xfrm>
            <a:prstGeom prst="rect">
              <a:avLst/>
            </a:prstGeom>
            <a:solidFill>
              <a:srgbClr val="F4F6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1907704" y="1412776"/>
              <a:ext cx="7056784" cy="2866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pic>
        <p:nvPicPr>
          <p:cNvPr id="112" name="그림 111"/>
          <p:cNvPicPr>
            <a:picLocks noChangeAspect="1"/>
          </p:cNvPicPr>
          <p:nvPr/>
        </p:nvPicPr>
        <p:blipFill rotWithShape="1">
          <a:blip r:embed="rId3"/>
          <a:srcRect l="36090" t="1640" r="35830" b="89530"/>
          <a:stretch>
            <a:fillRect/>
          </a:stretch>
        </p:blipFill>
        <p:spPr>
          <a:xfrm>
            <a:off x="4655840" y="1785011"/>
            <a:ext cx="1759100" cy="347845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1591931" y="2545159"/>
            <a:ext cx="13309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지점관리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591931" y="2924944"/>
            <a:ext cx="1330929" cy="264026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상영영화관리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591931" y="3277707"/>
            <a:ext cx="1330929" cy="263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고객관리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591931" y="3657492"/>
            <a:ext cx="1330929" cy="2649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이벤트관리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6752540" y="1789562"/>
            <a:ext cx="186374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800">
                <a:solidFill>
                  <a:schemeClr val="tx1"/>
                </a:solidFill>
              </a:rPr>
              <a:t>대전 중앙로점 관리자님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108545" y="2303808"/>
            <a:ext cx="5142173" cy="682655"/>
          </a:xfrm>
          <a:prstGeom prst="rect">
            <a:avLst/>
          </a:prstGeom>
        </p:spPr>
      </p:pic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3008122" y="4437112"/>
          <a:ext cx="5392128" cy="132842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3851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51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51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515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515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515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515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8515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8515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8515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85152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85152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85152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85152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</a:tblGrid>
              <a:tr h="33210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/>
                        <a:t>1</a:t>
                      </a:r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/>
                        <a:t>2</a:t>
                      </a:r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/>
                        <a:t>3</a:t>
                      </a:r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/>
                        <a:t>4</a:t>
                      </a:r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/>
                        <a:t>5</a:t>
                      </a:r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/>
                        <a:t>6</a:t>
                      </a:r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/>
                        <a:t>7</a:t>
                      </a:r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/>
                        <a:t>8</a:t>
                      </a:r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/>
                        <a:t>9</a:t>
                      </a:r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/>
                        <a:t>10</a:t>
                      </a:r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/>
                        <a:t>11</a:t>
                      </a:r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/>
                        <a:t>12</a:t>
                      </a:r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210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000"/>
                        <a:t>1</a:t>
                      </a:r>
                      <a:r>
                        <a:rPr lang="ko-KR" altLang="en-US" sz="1000"/>
                        <a:t>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210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000"/>
                        <a:t>2</a:t>
                      </a:r>
                      <a:r>
                        <a:rPr lang="ko-KR" altLang="en-US" sz="1000"/>
                        <a:t>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210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000"/>
                        <a:t>3</a:t>
                      </a:r>
                      <a:r>
                        <a:rPr lang="ko-KR" altLang="en-US" sz="1000"/>
                        <a:t>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2927648" y="4263926"/>
            <a:ext cx="230842" cy="5728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200"/>
              <a:t>&lt;</a:t>
            </a:r>
            <a:endParaRPr lang="ko-KR" altLang="en-US" sz="3200"/>
          </a:p>
        </p:txBody>
      </p:sp>
      <p:sp>
        <p:nvSpPr>
          <p:cNvPr id="18" name="TextBox 17"/>
          <p:cNvSpPr txBox="1"/>
          <p:nvPr/>
        </p:nvSpPr>
        <p:spPr>
          <a:xfrm>
            <a:off x="8022250" y="4263926"/>
            <a:ext cx="232115" cy="5728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200"/>
              <a:t>&gt;</a:t>
            </a:r>
            <a:endParaRPr lang="ko-KR" altLang="en-US" sz="3200"/>
          </a:p>
        </p:txBody>
      </p:sp>
      <p:sp>
        <p:nvSpPr>
          <p:cNvPr id="19" name="TextBox 18"/>
          <p:cNvSpPr txBox="1"/>
          <p:nvPr/>
        </p:nvSpPr>
        <p:spPr>
          <a:xfrm>
            <a:off x="3503712" y="3125184"/>
            <a:ext cx="720080" cy="2352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상영관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234680" y="3131366"/>
            <a:ext cx="3504263" cy="24622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상영관 선택                                                        ▼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503712" y="3437114"/>
            <a:ext cx="72008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영화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234680" y="3429233"/>
            <a:ext cx="3504263" cy="235987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영화 검색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3495399" y="4046875"/>
            <a:ext cx="72008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상영시간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234680" y="4041275"/>
            <a:ext cx="1055991" cy="24622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시             ▼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722719" y="4041275"/>
            <a:ext cx="1055991" cy="24622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분            ▼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288399" y="4036711"/>
            <a:ext cx="3683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시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6848416" y="4036711"/>
            <a:ext cx="3683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분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7357177" y="4054487"/>
            <a:ext cx="432048" cy="220333"/>
          </a:xfrm>
          <a:prstGeom prst="rect">
            <a:avLst/>
          </a:prstGeom>
          <a:solidFill>
            <a:srgbClr val="343A4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>
                <a:solidFill>
                  <a:schemeClr val="bg1"/>
                </a:solidFill>
              </a:rPr>
              <a:t>등록</a:t>
            </a:r>
          </a:p>
        </p:txBody>
      </p:sp>
      <p:sp>
        <p:nvSpPr>
          <p:cNvPr id="5" name="모서리가 둥근 직사각형 4"/>
          <p:cNvSpPr/>
          <p:nvPr/>
        </p:nvSpPr>
        <p:spPr>
          <a:xfrm>
            <a:off x="5841430" y="4792138"/>
            <a:ext cx="758626" cy="286663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600">
                <a:solidFill>
                  <a:schemeClr val="bg1"/>
                </a:solidFill>
              </a:rPr>
              <a:t>7:00~8:49</a:t>
            </a:r>
          </a:p>
          <a:p>
            <a:pPr algn="ctr">
              <a:defRPr/>
            </a:pPr>
            <a:r>
              <a:rPr lang="ko-KR" altLang="en-US" sz="600">
                <a:solidFill>
                  <a:schemeClr val="bg1"/>
                </a:solidFill>
              </a:rPr>
              <a:t>엘리멘탈</a:t>
            </a:r>
          </a:p>
          <a:p>
            <a:pPr algn="ctr">
              <a:defRPr/>
            </a:pPr>
            <a:r>
              <a:rPr lang="en-US" altLang="ko-KR" sz="600">
                <a:solidFill>
                  <a:schemeClr val="bg1"/>
                </a:solidFill>
              </a:rPr>
              <a:t>(2d/</a:t>
            </a:r>
            <a:r>
              <a:rPr lang="ko-KR" altLang="en-US" sz="600">
                <a:solidFill>
                  <a:schemeClr val="bg1"/>
                </a:solidFill>
              </a:rPr>
              <a:t>자막</a:t>
            </a:r>
            <a:r>
              <a:rPr lang="en-US" altLang="ko-KR" sz="600">
                <a:solidFill>
                  <a:schemeClr val="bg1"/>
                </a:solidFill>
              </a:rPr>
              <a:t>)</a:t>
            </a:r>
            <a:endParaRPr lang="ko-KR" altLang="en-US" sz="600">
              <a:solidFill>
                <a:schemeClr val="bg1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6093261" y="3759858"/>
            <a:ext cx="72008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조조여부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6852096" y="3843047"/>
            <a:ext cx="108000" cy="1080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6" name="TextBox 35"/>
          <p:cNvSpPr txBox="1"/>
          <p:nvPr/>
        </p:nvSpPr>
        <p:spPr>
          <a:xfrm>
            <a:off x="3491306" y="3748317"/>
            <a:ext cx="72008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상영타입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4234680" y="3742812"/>
            <a:ext cx="1055991" cy="24622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타입선택     ▼</a:t>
            </a:r>
          </a:p>
        </p:txBody>
      </p:sp>
      <p:sp>
        <p:nvSpPr>
          <p:cNvPr id="39" name="모서리가 둥근 직사각형 38"/>
          <p:cNvSpPr/>
          <p:nvPr/>
        </p:nvSpPr>
        <p:spPr>
          <a:xfrm>
            <a:off x="6239167" y="5118442"/>
            <a:ext cx="902642" cy="286663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600">
                <a:solidFill>
                  <a:schemeClr val="bg1"/>
                </a:solidFill>
              </a:rPr>
              <a:t>8:00~9:45</a:t>
            </a:r>
          </a:p>
          <a:p>
            <a:pPr algn="ctr">
              <a:defRPr/>
            </a:pPr>
            <a:r>
              <a:rPr lang="ko-KR" altLang="en-US" sz="600">
                <a:solidFill>
                  <a:schemeClr val="bg1"/>
                </a:solidFill>
              </a:rPr>
              <a:t>범죄도시</a:t>
            </a:r>
            <a:r>
              <a:rPr lang="en-US" altLang="ko-KR" sz="600">
                <a:solidFill>
                  <a:schemeClr val="bg1"/>
                </a:solidFill>
              </a:rPr>
              <a:t>3</a:t>
            </a:r>
          </a:p>
          <a:p>
            <a:pPr algn="ctr">
              <a:defRPr/>
            </a:pPr>
            <a:r>
              <a:rPr lang="en-US" altLang="ko-KR" sz="600">
                <a:solidFill>
                  <a:schemeClr val="bg1"/>
                </a:solidFill>
              </a:rPr>
              <a:t>(2d)</a:t>
            </a:r>
            <a:endParaRPr lang="ko-KR" altLang="en-US" sz="600">
              <a:solidFill>
                <a:schemeClr val="bg1"/>
              </a:solidFill>
            </a:endParaRPr>
          </a:p>
        </p:txBody>
      </p:sp>
      <p:sp>
        <p:nvSpPr>
          <p:cNvPr id="40" name="모서리가 둥근 직사각형 39"/>
          <p:cNvSpPr/>
          <p:nvPr/>
        </p:nvSpPr>
        <p:spPr>
          <a:xfrm>
            <a:off x="6092417" y="5457110"/>
            <a:ext cx="902642" cy="286663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600">
                <a:solidFill>
                  <a:schemeClr val="bg1"/>
                </a:solidFill>
              </a:rPr>
              <a:t>7:30~10:15</a:t>
            </a:r>
          </a:p>
          <a:p>
            <a:pPr algn="ctr">
              <a:defRPr/>
            </a:pPr>
            <a:r>
              <a:rPr lang="ko-KR" altLang="en-US" sz="600">
                <a:solidFill>
                  <a:schemeClr val="bg1"/>
                </a:solidFill>
              </a:rPr>
              <a:t>악마들</a:t>
            </a:r>
            <a:r>
              <a:rPr lang="en-US" altLang="ko-KR" sz="600">
                <a:solidFill>
                  <a:schemeClr val="bg1"/>
                </a:solidFill>
              </a:rPr>
              <a:t>(2d)</a:t>
            </a:r>
            <a:endParaRPr lang="ko-KR" altLang="en-US" sz="600">
              <a:solidFill>
                <a:schemeClr val="bg1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1559446" y="1761803"/>
            <a:ext cx="6763293" cy="4175903"/>
          </a:xfrm>
          <a:prstGeom prst="rect">
            <a:avLst/>
          </a:prstGeom>
          <a:solidFill>
            <a:schemeClr val="tx1"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1" name="직사각형 40"/>
          <p:cNvSpPr/>
          <p:nvPr/>
        </p:nvSpPr>
        <p:spPr>
          <a:xfrm>
            <a:off x="3503712" y="2499124"/>
            <a:ext cx="3216610" cy="2730076"/>
          </a:xfrm>
          <a:prstGeom prst="rect">
            <a:avLst/>
          </a:prstGeom>
          <a:solidFill>
            <a:srgbClr val="F4F6F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2" name="TextBox 41"/>
          <p:cNvSpPr txBox="1"/>
          <p:nvPr/>
        </p:nvSpPr>
        <p:spPr>
          <a:xfrm>
            <a:off x="4151784" y="2564904"/>
            <a:ext cx="19442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600"/>
              <a:t>영화 검색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4026518" y="3107765"/>
            <a:ext cx="1672562" cy="246221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엘리멘탈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5809986" y="3116078"/>
            <a:ext cx="432048" cy="215767"/>
          </a:xfrm>
          <a:prstGeom prst="rect">
            <a:avLst/>
          </a:prstGeom>
          <a:solidFill>
            <a:srgbClr val="343A4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>
                <a:solidFill>
                  <a:schemeClr val="bg1"/>
                </a:solidFill>
              </a:rPr>
              <a:t>검색</a:t>
            </a:r>
          </a:p>
        </p:txBody>
      </p:sp>
      <p:graphicFrame>
        <p:nvGraphicFramePr>
          <p:cNvPr id="45" name="표 44"/>
          <p:cNvGraphicFramePr>
            <a:graphicFrameLocks noGrp="1"/>
          </p:cNvGraphicFramePr>
          <p:nvPr/>
        </p:nvGraphicFramePr>
        <p:xfrm>
          <a:off x="3630491" y="3527172"/>
          <a:ext cx="2963052" cy="50600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7407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07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407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4076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5300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/>
                        <a:t>영화명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/>
                        <a:t>러닝타임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/>
                        <a:t>개봉일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300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600"/>
                        <a:t>엘리멘탈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600"/>
                        <a:t>109</a:t>
                      </a:r>
                      <a:r>
                        <a:rPr lang="ko-KR" altLang="en-US" sz="600"/>
                        <a:t>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600"/>
                        <a:t>2023-06-14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6" name="TextBox 45"/>
          <p:cNvSpPr txBox="1"/>
          <p:nvPr/>
        </p:nvSpPr>
        <p:spPr>
          <a:xfrm>
            <a:off x="6069786" y="3810686"/>
            <a:ext cx="385889" cy="187909"/>
          </a:xfrm>
          <a:prstGeom prst="rect">
            <a:avLst/>
          </a:prstGeom>
          <a:solidFill>
            <a:srgbClr val="343A4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700">
                <a:solidFill>
                  <a:schemeClr val="bg1"/>
                </a:solidFill>
              </a:rPr>
              <a:t>선택</a:t>
            </a:r>
          </a:p>
        </p:txBody>
      </p:sp>
      <p:grpSp>
        <p:nvGrpSpPr>
          <p:cNvPr id="47" name="그룹 46"/>
          <p:cNvGrpSpPr/>
          <p:nvPr/>
        </p:nvGrpSpPr>
        <p:grpSpPr>
          <a:xfrm>
            <a:off x="3770938" y="3109758"/>
            <a:ext cx="240772" cy="215444"/>
            <a:chOff x="292829" y="1695755"/>
            <a:chExt cx="240772" cy="215444"/>
          </a:xfrm>
        </p:grpSpPr>
        <p:sp>
          <p:nvSpPr>
            <p:cNvPr id="48" name="타원 47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9" name="TextBox 96"/>
            <p:cNvSpPr txBox="1"/>
            <p:nvPr/>
          </p:nvSpPr>
          <p:spPr>
            <a:xfrm>
              <a:off x="292829" y="1695755"/>
              <a:ext cx="24480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50" name="그룹 49"/>
          <p:cNvGrpSpPr/>
          <p:nvPr/>
        </p:nvGrpSpPr>
        <p:grpSpPr>
          <a:xfrm>
            <a:off x="3540015" y="3544414"/>
            <a:ext cx="240772" cy="215444"/>
            <a:chOff x="292829" y="1695755"/>
            <a:chExt cx="240772" cy="215444"/>
          </a:xfrm>
        </p:grpSpPr>
        <p:sp>
          <p:nvSpPr>
            <p:cNvPr id="51" name="타원 50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2" name="TextBox 96"/>
            <p:cNvSpPr txBox="1"/>
            <p:nvPr/>
          </p:nvSpPr>
          <p:spPr>
            <a:xfrm>
              <a:off x="292829" y="1695755"/>
              <a:ext cx="247125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</a:p>
          </p:txBody>
        </p:sp>
      </p:grpSp>
      <p:grpSp>
        <p:nvGrpSpPr>
          <p:cNvPr id="53" name="그룹 52"/>
          <p:cNvGrpSpPr/>
          <p:nvPr/>
        </p:nvGrpSpPr>
        <p:grpSpPr>
          <a:xfrm>
            <a:off x="6129167" y="3589736"/>
            <a:ext cx="240772" cy="215444"/>
            <a:chOff x="292829" y="1695755"/>
            <a:chExt cx="240772" cy="215444"/>
          </a:xfrm>
        </p:grpSpPr>
        <p:sp>
          <p:nvSpPr>
            <p:cNvPr id="54" name="타원 53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5" name="TextBox 96"/>
            <p:cNvSpPr txBox="1"/>
            <p:nvPr/>
          </p:nvSpPr>
          <p:spPr>
            <a:xfrm>
              <a:off x="292829" y="1695755"/>
              <a:ext cx="248773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</a:p>
          </p:txBody>
        </p:sp>
      </p:grpSp>
      <p:sp>
        <p:nvSpPr>
          <p:cNvPr id="56" name="TextBox 55"/>
          <p:cNvSpPr txBox="1"/>
          <p:nvPr/>
        </p:nvSpPr>
        <p:spPr>
          <a:xfrm>
            <a:off x="4930947" y="4926754"/>
            <a:ext cx="385889" cy="200055"/>
          </a:xfrm>
          <a:prstGeom prst="rect">
            <a:avLst/>
          </a:prstGeom>
          <a:solidFill>
            <a:srgbClr val="343A4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700">
                <a:solidFill>
                  <a:schemeClr val="bg1"/>
                </a:solidFill>
              </a:rPr>
              <a:t>닫기</a:t>
            </a:r>
          </a:p>
        </p:txBody>
      </p:sp>
      <p:grpSp>
        <p:nvGrpSpPr>
          <p:cNvPr id="57" name="그룹 56"/>
          <p:cNvGrpSpPr/>
          <p:nvPr/>
        </p:nvGrpSpPr>
        <p:grpSpPr>
          <a:xfrm>
            <a:off x="4655035" y="4925132"/>
            <a:ext cx="240772" cy="215444"/>
            <a:chOff x="292829" y="1695755"/>
            <a:chExt cx="240772" cy="215444"/>
          </a:xfrm>
        </p:grpSpPr>
        <p:sp>
          <p:nvSpPr>
            <p:cNvPr id="58" name="타원 57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9" name="TextBox 96"/>
            <p:cNvSpPr txBox="1"/>
            <p:nvPr/>
          </p:nvSpPr>
          <p:spPr>
            <a:xfrm>
              <a:off x="292829" y="1695755"/>
              <a:ext cx="246530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4</a:t>
              </a:r>
            </a:p>
          </p:txBody>
        </p:sp>
      </p:grpSp>
      <p:graphicFrame>
        <p:nvGraphicFramePr>
          <p:cNvPr id="114" name="표 113"/>
          <p:cNvGraphicFramePr/>
          <p:nvPr/>
        </p:nvGraphicFramePr>
        <p:xfrm>
          <a:off x="1524000" y="0"/>
          <a:ext cx="6371081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97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62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305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지점 관리자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9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지점 관리자 상영영화관리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상영가능영화 검색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표 29"/>
          <p:cNvGraphicFramePr>
            <a:graphicFrameLocks noGrp="1"/>
          </p:cNvGraphicFramePr>
          <p:nvPr/>
        </p:nvGraphicFramePr>
        <p:xfrm>
          <a:off x="8472264" y="3096"/>
          <a:ext cx="2111351" cy="58218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800" baseline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410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9407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412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회원가입 페이지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842706" y="1247469"/>
            <a:ext cx="5458587" cy="4382112"/>
          </a:xfrm>
          <a:prstGeom prst="rect">
            <a:avLst/>
          </a:prstGeom>
        </p:spPr>
      </p:pic>
      <p:grpSp>
        <p:nvGrpSpPr>
          <p:cNvPr id="15" name="그룹 14"/>
          <p:cNvGrpSpPr/>
          <p:nvPr/>
        </p:nvGrpSpPr>
        <p:grpSpPr>
          <a:xfrm>
            <a:off x="3387150" y="1397238"/>
            <a:ext cx="240772" cy="229696"/>
            <a:chOff x="283304" y="1719603"/>
            <a:chExt cx="240772" cy="229696"/>
          </a:xfrm>
        </p:grpSpPr>
        <p:sp>
          <p:nvSpPr>
            <p:cNvPr id="16" name="타원 15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7" name="TextBox 96"/>
            <p:cNvSpPr txBox="1"/>
            <p:nvPr/>
          </p:nvSpPr>
          <p:spPr>
            <a:xfrm>
              <a:off x="283304" y="1733855"/>
              <a:ext cx="247590" cy="205855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1842706" y="2044938"/>
            <a:ext cx="240772" cy="229696"/>
            <a:chOff x="283304" y="1719603"/>
            <a:chExt cx="240772" cy="229696"/>
          </a:xfrm>
        </p:grpSpPr>
        <p:sp>
          <p:nvSpPr>
            <p:cNvPr id="19" name="타원 18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0" name="TextBox 96"/>
            <p:cNvSpPr txBox="1"/>
            <p:nvPr/>
          </p:nvSpPr>
          <p:spPr>
            <a:xfrm>
              <a:off x="283304" y="1733855"/>
              <a:ext cx="248984" cy="205855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3266764" y="5007213"/>
            <a:ext cx="240772" cy="229696"/>
            <a:chOff x="283304" y="1719603"/>
            <a:chExt cx="240772" cy="229696"/>
          </a:xfrm>
        </p:grpSpPr>
        <p:sp>
          <p:nvSpPr>
            <p:cNvPr id="22" name="타원 21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3" name="TextBox 96"/>
            <p:cNvSpPr txBox="1"/>
            <p:nvPr/>
          </p:nvSpPr>
          <p:spPr>
            <a:xfrm>
              <a:off x="283304" y="1733855"/>
              <a:ext cx="244151" cy="205855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sp>
        <p:nvSpPr>
          <p:cNvPr id="33" name="직사각형 32"/>
          <p:cNvSpPr/>
          <p:nvPr/>
        </p:nvSpPr>
        <p:spPr>
          <a:xfrm>
            <a:off x="2279523" y="2159786"/>
            <a:ext cx="864108" cy="261088"/>
          </a:xfrm>
          <a:prstGeom prst="rect">
            <a:avLst/>
          </a:prstGeom>
          <a:solidFill>
            <a:srgbClr val="F7F8F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00" b="1">
                <a:solidFill>
                  <a:schemeClr val="dk1"/>
                </a:solidFill>
              </a:rPr>
              <a:t>예매코드</a:t>
            </a:r>
          </a:p>
        </p:txBody>
      </p:sp>
      <p:sp>
        <p:nvSpPr>
          <p:cNvPr id="34" name="직사각형 33"/>
          <p:cNvSpPr/>
          <p:nvPr/>
        </p:nvSpPr>
        <p:spPr>
          <a:xfrm>
            <a:off x="2279523" y="2652926"/>
            <a:ext cx="864108" cy="261088"/>
          </a:xfrm>
          <a:prstGeom prst="rect">
            <a:avLst/>
          </a:prstGeom>
          <a:solidFill>
            <a:srgbClr val="F7F8F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00" b="1">
                <a:solidFill>
                  <a:schemeClr val="dk1"/>
                </a:solidFill>
              </a:rPr>
              <a:t>영화명</a:t>
            </a:r>
          </a:p>
        </p:txBody>
      </p:sp>
      <p:sp>
        <p:nvSpPr>
          <p:cNvPr id="35" name="직사각형 34"/>
          <p:cNvSpPr/>
          <p:nvPr/>
        </p:nvSpPr>
        <p:spPr>
          <a:xfrm>
            <a:off x="2279523" y="3139337"/>
            <a:ext cx="864108" cy="261088"/>
          </a:xfrm>
          <a:prstGeom prst="rect">
            <a:avLst/>
          </a:prstGeom>
          <a:solidFill>
            <a:srgbClr val="F7F8F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00" b="1">
                <a:solidFill>
                  <a:schemeClr val="dk1"/>
                </a:solidFill>
              </a:rPr>
              <a:t>상영시간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2279523" y="3650361"/>
            <a:ext cx="864108" cy="261088"/>
          </a:xfrm>
          <a:prstGeom prst="rect">
            <a:avLst/>
          </a:prstGeom>
          <a:solidFill>
            <a:srgbClr val="F7F8F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00" b="1">
                <a:solidFill>
                  <a:schemeClr val="dk1"/>
                </a:solidFill>
              </a:rPr>
              <a:t>상영관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2999613" y="4725162"/>
            <a:ext cx="3096387" cy="109977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9" name="그림 4"/>
          <p:cNvPicPr>
            <a:picLocks noChangeAspect="1"/>
          </p:cNvPicPr>
          <p:nvPr/>
        </p:nvPicPr>
        <p:blipFill rotWithShape="1">
          <a:blip r:embed="rId3"/>
          <a:srcRect l="40330" t="61210" r="40470" b="11260"/>
          <a:stretch>
            <a:fillRect/>
          </a:stretch>
        </p:blipFill>
        <p:spPr>
          <a:xfrm>
            <a:off x="4211954" y="4879255"/>
            <a:ext cx="720090" cy="485612"/>
          </a:xfrm>
          <a:prstGeom prst="rect">
            <a:avLst/>
          </a:prstGeom>
        </p:spPr>
      </p:pic>
      <p:sp>
        <p:nvSpPr>
          <p:cNvPr id="40" name="직사각형 39"/>
          <p:cNvSpPr/>
          <p:nvPr/>
        </p:nvSpPr>
        <p:spPr>
          <a:xfrm>
            <a:off x="3488486" y="2092563"/>
            <a:ext cx="3524581" cy="37593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>
                <a:solidFill>
                  <a:schemeClr val="dk1"/>
                </a:solidFill>
              </a:rPr>
              <a:t>CO2023070502201</a:t>
            </a:r>
          </a:p>
        </p:txBody>
      </p:sp>
      <p:sp>
        <p:nvSpPr>
          <p:cNvPr id="42" name="직사각형 41"/>
          <p:cNvSpPr/>
          <p:nvPr/>
        </p:nvSpPr>
        <p:spPr>
          <a:xfrm>
            <a:off x="3482400" y="2585703"/>
            <a:ext cx="3524581" cy="37593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>
                <a:solidFill>
                  <a:schemeClr val="dk1"/>
                </a:solidFill>
              </a:rPr>
              <a:t>엘리멘탈</a:t>
            </a:r>
          </a:p>
        </p:txBody>
      </p:sp>
      <p:sp>
        <p:nvSpPr>
          <p:cNvPr id="43" name="직사각형 42"/>
          <p:cNvSpPr/>
          <p:nvPr/>
        </p:nvSpPr>
        <p:spPr>
          <a:xfrm>
            <a:off x="3491925" y="3081639"/>
            <a:ext cx="3524581" cy="37593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>
                <a:solidFill>
                  <a:schemeClr val="dk1"/>
                </a:solidFill>
              </a:rPr>
              <a:t>2023</a:t>
            </a:r>
            <a:r>
              <a:rPr lang="ko-KR" altLang="en-US" sz="1000">
                <a:solidFill>
                  <a:schemeClr val="dk1"/>
                </a:solidFill>
              </a:rPr>
              <a:t>년</a:t>
            </a:r>
            <a:r>
              <a:rPr lang="en-US" altLang="ko-KR" sz="1000">
                <a:solidFill>
                  <a:schemeClr val="dk1"/>
                </a:solidFill>
              </a:rPr>
              <a:t>07</a:t>
            </a:r>
            <a:r>
              <a:rPr lang="ko-KR" altLang="en-US" sz="1000">
                <a:solidFill>
                  <a:schemeClr val="dk1"/>
                </a:solidFill>
              </a:rPr>
              <a:t>월</a:t>
            </a:r>
            <a:r>
              <a:rPr lang="en-US" altLang="ko-KR" sz="1000">
                <a:solidFill>
                  <a:schemeClr val="dk1"/>
                </a:solidFill>
              </a:rPr>
              <a:t>07</a:t>
            </a:r>
            <a:r>
              <a:rPr lang="ko-KR" altLang="en-US" sz="1000">
                <a:solidFill>
                  <a:schemeClr val="dk1"/>
                </a:solidFill>
              </a:rPr>
              <a:t>일 </a:t>
            </a:r>
            <a:r>
              <a:rPr lang="en-US" altLang="ko-KR" sz="1000">
                <a:solidFill>
                  <a:schemeClr val="dk1"/>
                </a:solidFill>
              </a:rPr>
              <a:t>16:00~18:00</a:t>
            </a:r>
          </a:p>
        </p:txBody>
      </p:sp>
      <p:sp>
        <p:nvSpPr>
          <p:cNvPr id="44" name="직사각형 43"/>
          <p:cNvSpPr/>
          <p:nvPr/>
        </p:nvSpPr>
        <p:spPr>
          <a:xfrm>
            <a:off x="3491925" y="3573887"/>
            <a:ext cx="3524581" cy="37593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>
                <a:solidFill>
                  <a:schemeClr val="dk1"/>
                </a:solidFill>
              </a:rPr>
              <a:t>DW</a:t>
            </a:r>
            <a:r>
              <a:rPr lang="ko-KR" altLang="en-US" sz="1000">
                <a:solidFill>
                  <a:schemeClr val="dk1"/>
                </a:solidFill>
              </a:rPr>
              <a:t>대전점 </a:t>
            </a:r>
            <a:r>
              <a:rPr lang="en-US" altLang="ko-KR" sz="1000">
                <a:solidFill>
                  <a:schemeClr val="dk1"/>
                </a:solidFill>
              </a:rPr>
              <a:t>1</a:t>
            </a:r>
            <a:r>
              <a:rPr lang="ko-KR" altLang="en-US" sz="1000">
                <a:solidFill>
                  <a:schemeClr val="dk1"/>
                </a:solidFill>
              </a:rPr>
              <a:t>관</a:t>
            </a:r>
          </a:p>
        </p:txBody>
      </p:sp>
      <p:sp>
        <p:nvSpPr>
          <p:cNvPr id="46" name="직사각형 45"/>
          <p:cNvSpPr/>
          <p:nvPr/>
        </p:nvSpPr>
        <p:spPr>
          <a:xfrm>
            <a:off x="2083478" y="4149090"/>
            <a:ext cx="4933028" cy="57607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47" name="그림 2"/>
          <p:cNvPicPr>
            <a:picLocks noChangeAspect="1"/>
          </p:cNvPicPr>
          <p:nvPr/>
        </p:nvPicPr>
        <p:blipFill rotWithShape="1">
          <a:blip r:embed="rId2"/>
          <a:srcRect l="7660" t="51970" b="37940"/>
          <a:stretch>
            <a:fillRect/>
          </a:stretch>
        </p:blipFill>
        <p:spPr>
          <a:xfrm>
            <a:off x="2256459" y="4025265"/>
            <a:ext cx="5040630" cy="442129"/>
          </a:xfrm>
          <a:prstGeom prst="rect">
            <a:avLst/>
          </a:prstGeom>
        </p:spPr>
      </p:pic>
      <p:sp>
        <p:nvSpPr>
          <p:cNvPr id="48" name="직사각형 47"/>
          <p:cNvSpPr/>
          <p:nvPr/>
        </p:nvSpPr>
        <p:spPr>
          <a:xfrm>
            <a:off x="2278380" y="4101465"/>
            <a:ext cx="864108" cy="261088"/>
          </a:xfrm>
          <a:prstGeom prst="rect">
            <a:avLst/>
          </a:prstGeom>
          <a:solidFill>
            <a:srgbClr val="F7F8F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00" b="1">
                <a:solidFill>
                  <a:schemeClr val="dk1"/>
                </a:solidFill>
              </a:rPr>
              <a:t>좌석번호</a:t>
            </a:r>
          </a:p>
        </p:txBody>
      </p:sp>
      <p:sp>
        <p:nvSpPr>
          <p:cNvPr id="49" name="직사각형 48"/>
          <p:cNvSpPr/>
          <p:nvPr/>
        </p:nvSpPr>
        <p:spPr>
          <a:xfrm>
            <a:off x="3510975" y="4059662"/>
            <a:ext cx="3524581" cy="37593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>
                <a:solidFill>
                  <a:schemeClr val="dk1"/>
                </a:solidFill>
              </a:rPr>
              <a:t> G01, G02, G03</a:t>
            </a:r>
          </a:p>
        </p:txBody>
      </p:sp>
      <p:graphicFrame>
        <p:nvGraphicFramePr>
          <p:cNvPr id="50" name="표 3"/>
          <p:cNvGraphicFramePr>
            <a:graphicFrameLocks noGrp="1"/>
          </p:cNvGraphicFramePr>
          <p:nvPr/>
        </p:nvGraphicFramePr>
        <p:xfrm>
          <a:off x="1524000" y="0"/>
          <a:ext cx="6369353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97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62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13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공통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비회원 예매확인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비회원 예매 확인 상세 페이지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표 29"/>
          <p:cNvGraphicFramePr>
            <a:graphicFrameLocks noGrp="1"/>
          </p:cNvGraphicFramePr>
          <p:nvPr/>
        </p:nvGraphicFramePr>
        <p:xfrm>
          <a:off x="8472263" y="3096"/>
          <a:ext cx="2111351" cy="28191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등록한 영화의 상영정보를 수정할 수 있다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수정 버튼</a:t>
                      </a:r>
                      <a:endParaRPr lang="en-US" altLang="ko-KR" sz="800" baseline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상영영화를 수정하는 페이지이다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104" name="그룹 103"/>
          <p:cNvGrpSpPr/>
          <p:nvPr/>
        </p:nvGrpSpPr>
        <p:grpSpPr>
          <a:xfrm>
            <a:off x="1568516" y="1772816"/>
            <a:ext cx="6831740" cy="4176464"/>
            <a:chOff x="0" y="1363611"/>
            <a:chExt cx="9053116" cy="4666067"/>
          </a:xfrm>
        </p:grpSpPr>
        <p:pic>
          <p:nvPicPr>
            <p:cNvPr id="105" name="Picture 2"/>
            <p:cNvPicPr>
              <a:picLocks noChangeAspect="1" noChangeArrowheads="1"/>
            </p:cNvPicPr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0" y="1363611"/>
              <a:ext cx="9053116" cy="4653136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106" name="직사각형 105"/>
            <p:cNvSpPr/>
            <p:nvPr/>
          </p:nvSpPr>
          <p:spPr>
            <a:xfrm>
              <a:off x="5823" y="1372079"/>
              <a:ext cx="1763688" cy="4656972"/>
            </a:xfrm>
            <a:prstGeom prst="rect">
              <a:avLst/>
            </a:prstGeom>
            <a:solidFill>
              <a:srgbClr val="343A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1814568" y="1772816"/>
              <a:ext cx="7238548" cy="4256862"/>
            </a:xfrm>
            <a:prstGeom prst="rect">
              <a:avLst/>
            </a:prstGeom>
            <a:solidFill>
              <a:srgbClr val="F4F6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1907704" y="1412776"/>
              <a:ext cx="7056784" cy="2866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pic>
        <p:nvPicPr>
          <p:cNvPr id="112" name="그림 111"/>
          <p:cNvPicPr>
            <a:picLocks noChangeAspect="1"/>
          </p:cNvPicPr>
          <p:nvPr/>
        </p:nvPicPr>
        <p:blipFill rotWithShape="1">
          <a:blip r:embed="rId3"/>
          <a:srcRect l="36090" t="1640" r="35830" b="89530"/>
          <a:stretch>
            <a:fillRect/>
          </a:stretch>
        </p:blipFill>
        <p:spPr>
          <a:xfrm>
            <a:off x="4655840" y="1785011"/>
            <a:ext cx="1759100" cy="347845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1591931" y="2545159"/>
            <a:ext cx="13309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지점관리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591931" y="2924944"/>
            <a:ext cx="1330929" cy="264026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상영영화관리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591931" y="3277707"/>
            <a:ext cx="1330929" cy="263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고객관리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591931" y="3657492"/>
            <a:ext cx="1330929" cy="2649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이벤트관리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6752540" y="1789562"/>
            <a:ext cx="186374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800">
                <a:solidFill>
                  <a:schemeClr val="tx1"/>
                </a:solidFill>
              </a:rPr>
              <a:t>대전 중앙로점 관리자님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108545" y="2303808"/>
            <a:ext cx="5142173" cy="682655"/>
          </a:xfrm>
          <a:prstGeom prst="rect">
            <a:avLst/>
          </a:prstGeom>
        </p:spPr>
      </p:pic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3008122" y="4437112"/>
          <a:ext cx="5392128" cy="132842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3851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51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51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515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515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515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515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8515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8515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8515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85152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85152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85152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85152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</a:tblGrid>
              <a:tr h="33210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/>
                        <a:t>1</a:t>
                      </a:r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/>
                        <a:t>2</a:t>
                      </a:r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/>
                        <a:t>3</a:t>
                      </a:r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/>
                        <a:t>4</a:t>
                      </a:r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/>
                        <a:t>5</a:t>
                      </a:r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/>
                        <a:t>6</a:t>
                      </a:r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/>
                        <a:t>7</a:t>
                      </a:r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/>
                        <a:t>8</a:t>
                      </a:r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/>
                        <a:t>9</a:t>
                      </a:r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/>
                        <a:t>10</a:t>
                      </a:r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/>
                        <a:t>11</a:t>
                      </a:r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/>
                        <a:t>12</a:t>
                      </a:r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210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000"/>
                        <a:t>1</a:t>
                      </a:r>
                      <a:r>
                        <a:rPr lang="ko-KR" altLang="en-US" sz="1000"/>
                        <a:t>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210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000"/>
                        <a:t>2</a:t>
                      </a:r>
                      <a:r>
                        <a:rPr lang="ko-KR" altLang="en-US" sz="1000"/>
                        <a:t>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210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000"/>
                        <a:t>3</a:t>
                      </a:r>
                      <a:r>
                        <a:rPr lang="ko-KR" altLang="en-US" sz="1000"/>
                        <a:t>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2927648" y="4263926"/>
            <a:ext cx="230841" cy="5728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200"/>
              <a:t>&lt;</a:t>
            </a:r>
            <a:endParaRPr lang="ko-KR" altLang="en-US" sz="3200"/>
          </a:p>
        </p:txBody>
      </p:sp>
      <p:sp>
        <p:nvSpPr>
          <p:cNvPr id="18" name="TextBox 17"/>
          <p:cNvSpPr txBox="1"/>
          <p:nvPr/>
        </p:nvSpPr>
        <p:spPr>
          <a:xfrm>
            <a:off x="8022250" y="4263926"/>
            <a:ext cx="232115" cy="5728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200"/>
              <a:t>&gt;</a:t>
            </a:r>
            <a:endParaRPr lang="ko-KR" altLang="en-US" sz="3200"/>
          </a:p>
        </p:txBody>
      </p:sp>
      <p:sp>
        <p:nvSpPr>
          <p:cNvPr id="19" name="TextBox 18"/>
          <p:cNvSpPr txBox="1"/>
          <p:nvPr/>
        </p:nvSpPr>
        <p:spPr>
          <a:xfrm>
            <a:off x="3503712" y="3125184"/>
            <a:ext cx="720080" cy="2352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상영관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234680" y="3131366"/>
            <a:ext cx="3504263" cy="246221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000"/>
              <a:t>1</a:t>
            </a:r>
            <a:r>
              <a:rPr lang="ko-KR" altLang="en-US" sz="1000"/>
              <a:t>관                                                                   ▼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503712" y="3437114"/>
            <a:ext cx="72008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영화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234680" y="3429233"/>
            <a:ext cx="3504263" cy="23598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엘리멘탈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3495399" y="4046875"/>
            <a:ext cx="72008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상영시간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234680" y="4041275"/>
            <a:ext cx="1055991" cy="246221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000"/>
              <a:t>7  </a:t>
            </a:r>
            <a:r>
              <a:rPr lang="ko-KR" altLang="en-US" sz="1000"/>
              <a:t>             ▼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722719" y="4041275"/>
            <a:ext cx="1055991" cy="246221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000"/>
              <a:t>00 </a:t>
            </a:r>
            <a:r>
              <a:rPr lang="ko-KR" altLang="en-US" sz="1000"/>
              <a:t>            ▼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288399" y="4036711"/>
            <a:ext cx="3683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시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6848416" y="4036711"/>
            <a:ext cx="3683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분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7357177" y="4054487"/>
            <a:ext cx="432048" cy="220332"/>
          </a:xfrm>
          <a:prstGeom prst="rect">
            <a:avLst/>
          </a:prstGeom>
          <a:solidFill>
            <a:srgbClr val="343A4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>
                <a:solidFill>
                  <a:schemeClr val="bg1"/>
                </a:solidFill>
              </a:rPr>
              <a:t>수정</a:t>
            </a:r>
          </a:p>
        </p:txBody>
      </p:sp>
      <p:sp>
        <p:nvSpPr>
          <p:cNvPr id="5" name="모서리가 둥근 직사각형 4"/>
          <p:cNvSpPr/>
          <p:nvPr/>
        </p:nvSpPr>
        <p:spPr>
          <a:xfrm>
            <a:off x="5841430" y="4792138"/>
            <a:ext cx="758626" cy="286663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600">
                <a:solidFill>
                  <a:schemeClr val="bg1"/>
                </a:solidFill>
              </a:rPr>
              <a:t>7:00~8:49(</a:t>
            </a:r>
            <a:r>
              <a:rPr lang="ko-KR" altLang="en-US" sz="600">
                <a:solidFill>
                  <a:schemeClr val="bg1"/>
                </a:solidFill>
              </a:rPr>
              <a:t>조조</a:t>
            </a:r>
            <a:r>
              <a:rPr lang="en-US" altLang="ko-KR" sz="600">
                <a:solidFill>
                  <a:schemeClr val="bg1"/>
                </a:solidFill>
              </a:rPr>
              <a:t>)</a:t>
            </a:r>
          </a:p>
          <a:p>
            <a:pPr algn="ctr">
              <a:defRPr/>
            </a:pPr>
            <a:r>
              <a:rPr lang="ko-KR" altLang="en-US" sz="600">
                <a:solidFill>
                  <a:schemeClr val="bg1"/>
                </a:solidFill>
              </a:rPr>
              <a:t>엘리멘탈</a:t>
            </a:r>
          </a:p>
          <a:p>
            <a:pPr algn="ctr">
              <a:defRPr/>
            </a:pPr>
            <a:r>
              <a:rPr lang="en-US" altLang="ko-KR" sz="600">
                <a:solidFill>
                  <a:schemeClr val="bg1"/>
                </a:solidFill>
              </a:rPr>
              <a:t>(2d/</a:t>
            </a:r>
            <a:r>
              <a:rPr lang="ko-KR" altLang="en-US" sz="600">
                <a:solidFill>
                  <a:schemeClr val="bg1"/>
                </a:solidFill>
              </a:rPr>
              <a:t>자막</a:t>
            </a:r>
            <a:r>
              <a:rPr lang="en-US" altLang="ko-KR" sz="600">
                <a:solidFill>
                  <a:schemeClr val="bg1"/>
                </a:solidFill>
              </a:rPr>
              <a:t>)</a:t>
            </a:r>
            <a:endParaRPr lang="ko-KR" altLang="en-US" sz="600">
              <a:solidFill>
                <a:schemeClr val="bg1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6093261" y="3759858"/>
            <a:ext cx="72008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조조여부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3491306" y="3748317"/>
            <a:ext cx="72008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상영타입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4234680" y="3742812"/>
            <a:ext cx="1055991" cy="246221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000"/>
              <a:t>2D/</a:t>
            </a:r>
            <a:r>
              <a:rPr lang="ko-KR" altLang="en-US" sz="1000"/>
              <a:t>자막     ▼</a:t>
            </a:r>
          </a:p>
        </p:txBody>
      </p:sp>
      <p:sp>
        <p:nvSpPr>
          <p:cNvPr id="39" name="모서리가 둥근 직사각형 38"/>
          <p:cNvSpPr/>
          <p:nvPr/>
        </p:nvSpPr>
        <p:spPr>
          <a:xfrm>
            <a:off x="6239167" y="5118442"/>
            <a:ext cx="902642" cy="286663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600">
                <a:solidFill>
                  <a:schemeClr val="bg1"/>
                </a:solidFill>
              </a:rPr>
              <a:t>8:00~9:45</a:t>
            </a:r>
          </a:p>
          <a:p>
            <a:pPr algn="ctr">
              <a:defRPr/>
            </a:pPr>
            <a:r>
              <a:rPr lang="ko-KR" altLang="en-US" sz="600">
                <a:solidFill>
                  <a:schemeClr val="bg1"/>
                </a:solidFill>
              </a:rPr>
              <a:t>범죄도시</a:t>
            </a:r>
            <a:r>
              <a:rPr lang="en-US" altLang="ko-KR" sz="600">
                <a:solidFill>
                  <a:schemeClr val="bg1"/>
                </a:solidFill>
              </a:rPr>
              <a:t>3</a:t>
            </a:r>
          </a:p>
          <a:p>
            <a:pPr algn="ctr">
              <a:defRPr/>
            </a:pPr>
            <a:r>
              <a:rPr lang="en-US" altLang="ko-KR" sz="600">
                <a:solidFill>
                  <a:schemeClr val="bg1"/>
                </a:solidFill>
              </a:rPr>
              <a:t>(2d)</a:t>
            </a:r>
            <a:endParaRPr lang="ko-KR" altLang="en-US" sz="600">
              <a:solidFill>
                <a:schemeClr val="bg1"/>
              </a:solidFill>
            </a:endParaRPr>
          </a:p>
        </p:txBody>
      </p:sp>
      <p:sp>
        <p:nvSpPr>
          <p:cNvPr id="40" name="모서리가 둥근 직사각형 39"/>
          <p:cNvSpPr/>
          <p:nvPr/>
        </p:nvSpPr>
        <p:spPr>
          <a:xfrm>
            <a:off x="6092417" y="5457110"/>
            <a:ext cx="902642" cy="286663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600">
                <a:solidFill>
                  <a:schemeClr val="bg1"/>
                </a:solidFill>
              </a:rPr>
              <a:t>7:30~10:15</a:t>
            </a:r>
          </a:p>
          <a:p>
            <a:pPr algn="ctr">
              <a:defRPr/>
            </a:pPr>
            <a:r>
              <a:rPr lang="ko-KR" altLang="en-US" sz="600">
                <a:solidFill>
                  <a:schemeClr val="bg1"/>
                </a:solidFill>
              </a:rPr>
              <a:t>악마들</a:t>
            </a:r>
            <a:r>
              <a:rPr lang="en-US" altLang="ko-KR" sz="600">
                <a:solidFill>
                  <a:schemeClr val="bg1"/>
                </a:solidFill>
              </a:rPr>
              <a:t>(2d)</a:t>
            </a:r>
            <a:endParaRPr lang="ko-KR" altLang="en-US" sz="600">
              <a:solidFill>
                <a:schemeClr val="bg1"/>
              </a:solidFill>
            </a:endParaRPr>
          </a:p>
        </p:txBody>
      </p:sp>
      <p:grpSp>
        <p:nvGrpSpPr>
          <p:cNvPr id="44" name="그룹 43"/>
          <p:cNvGrpSpPr/>
          <p:nvPr/>
        </p:nvGrpSpPr>
        <p:grpSpPr>
          <a:xfrm>
            <a:off x="3271465" y="3038107"/>
            <a:ext cx="240772" cy="215444"/>
            <a:chOff x="292829" y="1695755"/>
            <a:chExt cx="240772" cy="215444"/>
          </a:xfrm>
        </p:grpSpPr>
        <p:sp>
          <p:nvSpPr>
            <p:cNvPr id="45" name="타원 44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6" name="TextBox 96"/>
            <p:cNvSpPr txBox="1"/>
            <p:nvPr/>
          </p:nvSpPr>
          <p:spPr>
            <a:xfrm>
              <a:off x="292829" y="1695755"/>
              <a:ext cx="248975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56" name="그룹 55"/>
          <p:cNvGrpSpPr/>
          <p:nvPr/>
        </p:nvGrpSpPr>
        <p:grpSpPr>
          <a:xfrm>
            <a:off x="7433541" y="3831360"/>
            <a:ext cx="240772" cy="215444"/>
            <a:chOff x="292829" y="1695755"/>
            <a:chExt cx="240772" cy="215444"/>
          </a:xfrm>
        </p:grpSpPr>
        <p:sp>
          <p:nvSpPr>
            <p:cNvPr id="57" name="타원 56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8" name="TextBox 96"/>
            <p:cNvSpPr txBox="1"/>
            <p:nvPr/>
          </p:nvSpPr>
          <p:spPr>
            <a:xfrm>
              <a:off x="292829" y="1695755"/>
              <a:ext cx="249324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</a:p>
          </p:txBody>
        </p:sp>
      </p:grpSp>
      <p:sp>
        <p:nvSpPr>
          <p:cNvPr id="53" name="직사각형 52"/>
          <p:cNvSpPr/>
          <p:nvPr/>
        </p:nvSpPr>
        <p:spPr>
          <a:xfrm>
            <a:off x="6852096" y="3843047"/>
            <a:ext cx="108000" cy="1080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00">
                <a:solidFill>
                  <a:schemeClr val="tx1"/>
                </a:solidFill>
              </a:rPr>
              <a:t>√</a:t>
            </a:r>
          </a:p>
        </p:txBody>
      </p:sp>
      <p:graphicFrame>
        <p:nvGraphicFramePr>
          <p:cNvPr id="113" name="표 112"/>
          <p:cNvGraphicFramePr/>
          <p:nvPr/>
        </p:nvGraphicFramePr>
        <p:xfrm>
          <a:off x="1524000" y="0"/>
          <a:ext cx="6371081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97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62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305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지점 관리자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9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지점 관리자 상영영화관리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상영영화 수정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2906542"/>
              </p:ext>
            </p:extLst>
          </p:nvPr>
        </p:nvGraphicFramePr>
        <p:xfrm>
          <a:off x="8472263" y="3096"/>
          <a:ext cx="2111351" cy="66539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고객관리 하위 메뉴 공지사항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고객관리 하위 메뉴 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1:1 </a:t>
                      </a: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문의</a:t>
                      </a:r>
                      <a:endParaRPr lang="en-US" altLang="ko-KR" sz="800" baseline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공지사항 메인 리스트 목록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공지사항 전체 보기 리스트 목록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DW</a:t>
                      </a: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시네마 공식 공지사항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각 지점 영화관 공지사항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410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영화관 지역 선택 기능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9407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그 지역에 영화관 선택 기능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412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키워드 검색 기능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62737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10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게시 글 상세 보기 가능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3470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페이지 이동 버튼 기능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3470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글 등록 버튼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고객관리 하위 공지사항 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글 등록과 검색이 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가능하다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grpSp>
        <p:nvGrpSpPr>
          <p:cNvPr id="104" name="그룹 103"/>
          <p:cNvGrpSpPr/>
          <p:nvPr/>
        </p:nvGrpSpPr>
        <p:grpSpPr>
          <a:xfrm>
            <a:off x="1568516" y="1772816"/>
            <a:ext cx="6831740" cy="4176464"/>
            <a:chOff x="0" y="1363611"/>
            <a:chExt cx="9053116" cy="4666067"/>
          </a:xfrm>
        </p:grpSpPr>
        <p:pic>
          <p:nvPicPr>
            <p:cNvPr id="105" name="Picture 2"/>
            <p:cNvPicPr>
              <a:picLocks noChangeAspect="1" noChangeArrowheads="1"/>
            </p:cNvPicPr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0" y="1363611"/>
              <a:ext cx="9053116" cy="4653136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106" name="직사각형 105"/>
            <p:cNvSpPr/>
            <p:nvPr/>
          </p:nvSpPr>
          <p:spPr>
            <a:xfrm>
              <a:off x="5823" y="1372079"/>
              <a:ext cx="1763688" cy="4656972"/>
            </a:xfrm>
            <a:prstGeom prst="rect">
              <a:avLst/>
            </a:prstGeom>
            <a:solidFill>
              <a:srgbClr val="343A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1814568" y="1772816"/>
              <a:ext cx="7238548" cy="4256862"/>
            </a:xfrm>
            <a:prstGeom prst="rect">
              <a:avLst/>
            </a:prstGeom>
            <a:solidFill>
              <a:srgbClr val="F4F6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1907704" y="1412776"/>
              <a:ext cx="7056784" cy="2866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pic>
        <p:nvPicPr>
          <p:cNvPr id="112" name="그림 111"/>
          <p:cNvPicPr>
            <a:picLocks noChangeAspect="1"/>
          </p:cNvPicPr>
          <p:nvPr/>
        </p:nvPicPr>
        <p:blipFill rotWithShape="1">
          <a:blip r:embed="rId3"/>
          <a:srcRect l="36090" t="1640" r="35830" b="89530"/>
          <a:stretch>
            <a:fillRect/>
          </a:stretch>
        </p:blipFill>
        <p:spPr>
          <a:xfrm>
            <a:off x="4655840" y="1785011"/>
            <a:ext cx="1759100" cy="347845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1591931" y="2545159"/>
            <a:ext cx="13309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지점관리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591931" y="2924944"/>
            <a:ext cx="1330929" cy="2640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상영영화관리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591931" y="3277707"/>
            <a:ext cx="1330929" cy="263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고객관리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591930" y="4149080"/>
            <a:ext cx="13309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이벤트관리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6752540" y="1789562"/>
            <a:ext cx="186374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800">
                <a:solidFill>
                  <a:schemeClr val="tx1"/>
                </a:solidFill>
              </a:rPr>
              <a:t>대전 중앙로점 관리자님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568516" y="3588700"/>
            <a:ext cx="1354344" cy="246221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000">
                <a:solidFill>
                  <a:schemeClr val="bg1">
                    <a:lumMod val="65000"/>
                  </a:schemeClr>
                </a:solidFill>
              </a:rPr>
              <a:t>   공지사항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568516" y="3861048"/>
            <a:ext cx="13543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000">
                <a:solidFill>
                  <a:schemeClr val="bg1">
                    <a:lumMod val="65000"/>
                  </a:schemeClr>
                </a:solidFill>
              </a:rPr>
              <a:t>   1:1 </a:t>
            </a:r>
            <a:r>
              <a:rPr lang="ko-KR" altLang="en-US" sz="1000">
                <a:solidFill>
                  <a:schemeClr val="bg1">
                    <a:lumMod val="65000"/>
                  </a:schemeClr>
                </a:solidFill>
              </a:rPr>
              <a:t>문의</a:t>
            </a:r>
          </a:p>
        </p:txBody>
      </p:sp>
      <p:grpSp>
        <p:nvGrpSpPr>
          <p:cNvPr id="17" name="그룹 16"/>
          <p:cNvGrpSpPr/>
          <p:nvPr/>
        </p:nvGrpSpPr>
        <p:grpSpPr>
          <a:xfrm>
            <a:off x="3375150" y="2073375"/>
            <a:ext cx="4449042" cy="3597175"/>
            <a:chOff x="1851150" y="2132856"/>
            <a:chExt cx="4320480" cy="3478194"/>
          </a:xfrm>
        </p:grpSpPr>
        <p:pic>
          <p:nvPicPr>
            <p:cNvPr id="18" name="Picture 2"/>
            <p:cNvPicPr>
              <a:picLocks noChangeAspect="1" noChangeArrowheads="1"/>
            </p:cNvPicPr>
            <p:nvPr/>
          </p:nvPicPr>
          <p:blipFill rotWithShape="1">
            <a:blip r:embed="rId4"/>
            <a:srcRect b="7190"/>
            <a:stretch>
              <a:fillRect/>
            </a:stretch>
          </p:blipFill>
          <p:spPr>
            <a:xfrm>
              <a:off x="1851150" y="2132856"/>
              <a:ext cx="4320480" cy="3478194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19" name="직사각형 18"/>
            <p:cNvSpPr/>
            <p:nvPr/>
          </p:nvSpPr>
          <p:spPr>
            <a:xfrm>
              <a:off x="2961410" y="2545159"/>
              <a:ext cx="319526" cy="9175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869145" y="2513215"/>
              <a:ext cx="504056" cy="15494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500"/>
                <a:t>DW</a:t>
              </a:r>
              <a:r>
                <a:rPr lang="ko-KR" altLang="en-US" sz="500"/>
                <a:t>시네마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443128" y="3306331"/>
              <a:ext cx="504056" cy="15388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500"/>
                <a:t>DW</a:t>
              </a:r>
              <a:r>
                <a:rPr lang="ko-KR" altLang="en-US" sz="500"/>
                <a:t>시네마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443128" y="3516674"/>
              <a:ext cx="504056" cy="15537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500"/>
                <a:t>DW</a:t>
              </a:r>
              <a:r>
                <a:rPr lang="ko-KR" altLang="en-US" sz="500"/>
                <a:t>시네마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443128" y="3784997"/>
              <a:ext cx="504056" cy="15414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500"/>
                <a:t>DW</a:t>
              </a:r>
              <a:r>
                <a:rPr lang="ko-KR" altLang="en-US" sz="500"/>
                <a:t>시네마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443128" y="4462511"/>
              <a:ext cx="504056" cy="15816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500"/>
                <a:t>DW</a:t>
              </a:r>
              <a:r>
                <a:rPr lang="ko-KR" altLang="en-US" sz="500"/>
                <a:t>시네마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2443128" y="5315196"/>
              <a:ext cx="504056" cy="1692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500"/>
                <a:t>DW</a:t>
              </a:r>
              <a:r>
                <a:rPr lang="ko-KR" altLang="en-US" sz="500"/>
                <a:t>시네마</a:t>
              </a:r>
            </a:p>
          </p:txBody>
        </p:sp>
      </p:grpSp>
      <p:pic>
        <p:nvPicPr>
          <p:cNvPr id="32" name="Picture 2"/>
          <p:cNvPicPr>
            <a:picLocks noChangeAspect="1" noChangeArrowheads="1"/>
          </p:cNvPicPr>
          <p:nvPr/>
        </p:nvPicPr>
        <p:blipFill rotWithShape="1">
          <a:blip r:embed="rId4"/>
          <a:srcRect l="36150" t="24050" r="14670" b="8950"/>
          <a:stretch>
            <a:fillRect/>
          </a:stretch>
        </p:blipFill>
        <p:spPr>
          <a:xfrm>
            <a:off x="4542061" y="3009652"/>
            <a:ext cx="2195289" cy="2597151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33" name="Picture 2"/>
          <p:cNvPicPr>
            <a:picLocks noChangeAspect="1" noChangeArrowheads="1"/>
          </p:cNvPicPr>
          <p:nvPr/>
        </p:nvPicPr>
        <p:blipFill rotWithShape="1">
          <a:blip r:embed="rId4"/>
          <a:srcRect l="80920" t="24050" r="14670" b="8950"/>
          <a:stretch>
            <a:fillRect/>
          </a:stretch>
        </p:blipFill>
        <p:spPr>
          <a:xfrm>
            <a:off x="6594474" y="3011502"/>
            <a:ext cx="437629" cy="259715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4" name="직사각형 33"/>
          <p:cNvSpPr/>
          <p:nvPr/>
        </p:nvSpPr>
        <p:spPr>
          <a:xfrm>
            <a:off x="5246328" y="5661248"/>
            <a:ext cx="259504" cy="230832"/>
          </a:xfrm>
          <a:prstGeom prst="rect">
            <a:avLst/>
          </a:prstGeom>
          <a:solidFill>
            <a:srgbClr val="EAEAEA"/>
          </a:solidFill>
          <a:ln w="63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5" name="TextBox 34"/>
          <p:cNvSpPr txBox="1"/>
          <p:nvPr/>
        </p:nvSpPr>
        <p:spPr>
          <a:xfrm>
            <a:off x="5505537" y="5661248"/>
            <a:ext cx="240177" cy="230832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900"/>
              <a:t>2</a:t>
            </a:r>
            <a:endParaRPr lang="ko-KR" altLang="en-US" sz="900"/>
          </a:p>
        </p:txBody>
      </p:sp>
      <p:sp>
        <p:nvSpPr>
          <p:cNvPr id="36" name="TextBox 35"/>
          <p:cNvSpPr txBox="1"/>
          <p:nvPr/>
        </p:nvSpPr>
        <p:spPr>
          <a:xfrm>
            <a:off x="5264666" y="5661248"/>
            <a:ext cx="256024" cy="2308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900"/>
              <a:t>1</a:t>
            </a:r>
            <a:endParaRPr lang="ko-KR" altLang="en-US" sz="900"/>
          </a:p>
        </p:txBody>
      </p:sp>
      <p:sp>
        <p:nvSpPr>
          <p:cNvPr id="37" name="TextBox 36"/>
          <p:cNvSpPr txBox="1"/>
          <p:nvPr/>
        </p:nvSpPr>
        <p:spPr>
          <a:xfrm>
            <a:off x="5015880" y="5661248"/>
            <a:ext cx="264816" cy="2308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900"/>
              <a:t>&lt;</a:t>
            </a:r>
            <a:endParaRPr lang="ko-KR" altLang="en-US" sz="900"/>
          </a:p>
        </p:txBody>
      </p:sp>
      <p:sp>
        <p:nvSpPr>
          <p:cNvPr id="38" name="TextBox 37"/>
          <p:cNvSpPr txBox="1"/>
          <p:nvPr/>
        </p:nvSpPr>
        <p:spPr>
          <a:xfrm>
            <a:off x="5737980" y="5661248"/>
            <a:ext cx="264816" cy="2308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900"/>
              <a:t>&gt;</a:t>
            </a:r>
            <a:endParaRPr lang="ko-KR" altLang="en-US" sz="900"/>
          </a:p>
        </p:txBody>
      </p:sp>
      <p:sp>
        <p:nvSpPr>
          <p:cNvPr id="39" name="TextBox 38"/>
          <p:cNvSpPr txBox="1"/>
          <p:nvPr/>
        </p:nvSpPr>
        <p:spPr>
          <a:xfrm>
            <a:off x="7193688" y="5709981"/>
            <a:ext cx="517752" cy="230832"/>
          </a:xfrm>
          <a:prstGeom prst="rect">
            <a:avLst/>
          </a:prstGeom>
          <a:solidFill>
            <a:srgbClr val="343A40"/>
          </a:solidFill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900">
                <a:solidFill>
                  <a:schemeClr val="bg1"/>
                </a:solidFill>
              </a:rPr>
              <a:t>글등록</a:t>
            </a:r>
          </a:p>
        </p:txBody>
      </p:sp>
      <p:grpSp>
        <p:nvGrpSpPr>
          <p:cNvPr id="41" name="그룹 40"/>
          <p:cNvGrpSpPr/>
          <p:nvPr/>
        </p:nvGrpSpPr>
        <p:grpSpPr>
          <a:xfrm>
            <a:off x="1791249" y="3592065"/>
            <a:ext cx="240772" cy="215444"/>
            <a:chOff x="292829" y="1695755"/>
            <a:chExt cx="240772" cy="215444"/>
          </a:xfrm>
        </p:grpSpPr>
        <p:sp>
          <p:nvSpPr>
            <p:cNvPr id="42" name="타원 41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3" name="TextBox 96"/>
            <p:cNvSpPr txBox="1"/>
            <p:nvPr/>
          </p:nvSpPr>
          <p:spPr>
            <a:xfrm>
              <a:off x="292829" y="1695755"/>
              <a:ext cx="243291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44" name="그룹 43"/>
          <p:cNvGrpSpPr/>
          <p:nvPr/>
        </p:nvGrpSpPr>
        <p:grpSpPr>
          <a:xfrm>
            <a:off x="1786631" y="3912731"/>
            <a:ext cx="240772" cy="215444"/>
            <a:chOff x="292829" y="1695755"/>
            <a:chExt cx="240772" cy="215444"/>
          </a:xfrm>
        </p:grpSpPr>
        <p:sp>
          <p:nvSpPr>
            <p:cNvPr id="45" name="타원 44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6" name="TextBox 96"/>
            <p:cNvSpPr txBox="1"/>
            <p:nvPr/>
          </p:nvSpPr>
          <p:spPr>
            <a:xfrm>
              <a:off x="292829" y="1695755"/>
              <a:ext cx="247909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</a:p>
          </p:txBody>
        </p:sp>
      </p:grpSp>
      <p:grpSp>
        <p:nvGrpSpPr>
          <p:cNvPr id="47" name="그룹 46"/>
          <p:cNvGrpSpPr/>
          <p:nvPr/>
        </p:nvGrpSpPr>
        <p:grpSpPr>
          <a:xfrm>
            <a:off x="3302657" y="2132421"/>
            <a:ext cx="240772" cy="215444"/>
            <a:chOff x="292829" y="1695755"/>
            <a:chExt cx="240772" cy="215444"/>
          </a:xfrm>
        </p:grpSpPr>
        <p:sp>
          <p:nvSpPr>
            <p:cNvPr id="48" name="타원 47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9" name="TextBox 96"/>
            <p:cNvSpPr txBox="1"/>
            <p:nvPr/>
          </p:nvSpPr>
          <p:spPr>
            <a:xfrm>
              <a:off x="292829" y="1695755"/>
              <a:ext cx="246358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</a:p>
          </p:txBody>
        </p:sp>
      </p:grpSp>
      <p:grpSp>
        <p:nvGrpSpPr>
          <p:cNvPr id="50" name="그룹 49"/>
          <p:cNvGrpSpPr/>
          <p:nvPr/>
        </p:nvGrpSpPr>
        <p:grpSpPr>
          <a:xfrm>
            <a:off x="3864357" y="2630790"/>
            <a:ext cx="240772" cy="215444"/>
            <a:chOff x="292829" y="1695755"/>
            <a:chExt cx="240772" cy="215444"/>
          </a:xfrm>
        </p:grpSpPr>
        <p:sp>
          <p:nvSpPr>
            <p:cNvPr id="51" name="타원 50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2" name="TextBox 96"/>
            <p:cNvSpPr txBox="1"/>
            <p:nvPr/>
          </p:nvSpPr>
          <p:spPr>
            <a:xfrm>
              <a:off x="292829" y="1695755"/>
              <a:ext cx="246633" cy="205755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4</a:t>
              </a:r>
            </a:p>
          </p:txBody>
        </p:sp>
      </p:grpSp>
      <p:grpSp>
        <p:nvGrpSpPr>
          <p:cNvPr id="53" name="그룹 52"/>
          <p:cNvGrpSpPr/>
          <p:nvPr/>
        </p:nvGrpSpPr>
        <p:grpSpPr>
          <a:xfrm>
            <a:off x="4660299" y="2643185"/>
            <a:ext cx="240772" cy="215444"/>
            <a:chOff x="292829" y="1695755"/>
            <a:chExt cx="240772" cy="215444"/>
          </a:xfrm>
        </p:grpSpPr>
        <p:sp>
          <p:nvSpPr>
            <p:cNvPr id="54" name="타원 53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5" name="TextBox 96"/>
            <p:cNvSpPr txBox="1"/>
            <p:nvPr/>
          </p:nvSpPr>
          <p:spPr>
            <a:xfrm>
              <a:off x="292829" y="1695755"/>
              <a:ext cx="241266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5</a:t>
              </a:r>
            </a:p>
          </p:txBody>
        </p:sp>
      </p:grpSp>
      <p:grpSp>
        <p:nvGrpSpPr>
          <p:cNvPr id="56" name="그룹 55"/>
          <p:cNvGrpSpPr/>
          <p:nvPr/>
        </p:nvGrpSpPr>
        <p:grpSpPr>
          <a:xfrm>
            <a:off x="5510373" y="2254420"/>
            <a:ext cx="240772" cy="215444"/>
            <a:chOff x="292829" y="1695755"/>
            <a:chExt cx="240772" cy="215444"/>
          </a:xfrm>
        </p:grpSpPr>
        <p:sp>
          <p:nvSpPr>
            <p:cNvPr id="57" name="타원 56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8" name="TextBox 96"/>
            <p:cNvSpPr txBox="1"/>
            <p:nvPr/>
          </p:nvSpPr>
          <p:spPr>
            <a:xfrm>
              <a:off x="292829" y="1695755"/>
              <a:ext cx="248441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6</a:t>
              </a:r>
            </a:p>
          </p:txBody>
        </p:sp>
      </p:grpSp>
      <p:grpSp>
        <p:nvGrpSpPr>
          <p:cNvPr id="59" name="그룹 58"/>
          <p:cNvGrpSpPr/>
          <p:nvPr/>
        </p:nvGrpSpPr>
        <p:grpSpPr>
          <a:xfrm>
            <a:off x="5236364" y="2761354"/>
            <a:ext cx="240772" cy="215444"/>
            <a:chOff x="292829" y="1695755"/>
            <a:chExt cx="240772" cy="215444"/>
          </a:xfrm>
        </p:grpSpPr>
        <p:sp>
          <p:nvSpPr>
            <p:cNvPr id="60" name="타원 59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61" name="TextBox 96"/>
            <p:cNvSpPr txBox="1"/>
            <p:nvPr/>
          </p:nvSpPr>
          <p:spPr>
            <a:xfrm>
              <a:off x="292829" y="1695755"/>
              <a:ext cx="246226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7</a:t>
              </a:r>
            </a:p>
          </p:txBody>
        </p:sp>
      </p:grpSp>
      <p:grpSp>
        <p:nvGrpSpPr>
          <p:cNvPr id="62" name="그룹 61"/>
          <p:cNvGrpSpPr/>
          <p:nvPr/>
        </p:nvGrpSpPr>
        <p:grpSpPr>
          <a:xfrm>
            <a:off x="6163280" y="2569758"/>
            <a:ext cx="240772" cy="215444"/>
            <a:chOff x="292829" y="1695755"/>
            <a:chExt cx="240772" cy="215444"/>
          </a:xfrm>
        </p:grpSpPr>
        <p:sp>
          <p:nvSpPr>
            <p:cNvPr id="63" name="타원 62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64" name="TextBox 96"/>
            <p:cNvSpPr txBox="1"/>
            <p:nvPr/>
          </p:nvSpPr>
          <p:spPr>
            <a:xfrm>
              <a:off x="292829" y="1695755"/>
              <a:ext cx="243234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8</a:t>
              </a:r>
            </a:p>
          </p:txBody>
        </p:sp>
      </p:grpSp>
      <p:grpSp>
        <p:nvGrpSpPr>
          <p:cNvPr id="65" name="그룹 64"/>
          <p:cNvGrpSpPr/>
          <p:nvPr/>
        </p:nvGrpSpPr>
        <p:grpSpPr>
          <a:xfrm>
            <a:off x="7089828" y="2593606"/>
            <a:ext cx="240772" cy="215444"/>
            <a:chOff x="292829" y="1695755"/>
            <a:chExt cx="240772" cy="215444"/>
          </a:xfrm>
        </p:grpSpPr>
        <p:sp>
          <p:nvSpPr>
            <p:cNvPr id="66" name="타원 65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67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9</a:t>
              </a:r>
            </a:p>
          </p:txBody>
        </p:sp>
      </p:grpSp>
      <p:grpSp>
        <p:nvGrpSpPr>
          <p:cNvPr id="68" name="그룹 67"/>
          <p:cNvGrpSpPr/>
          <p:nvPr/>
        </p:nvGrpSpPr>
        <p:grpSpPr>
          <a:xfrm>
            <a:off x="3394171" y="3254493"/>
            <a:ext cx="296876" cy="215444"/>
            <a:chOff x="292829" y="1695755"/>
            <a:chExt cx="296876" cy="215444"/>
          </a:xfrm>
        </p:grpSpPr>
        <p:sp>
          <p:nvSpPr>
            <p:cNvPr id="69" name="타원 68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70" name="TextBox 96"/>
            <p:cNvSpPr txBox="1"/>
            <p:nvPr/>
          </p:nvSpPr>
          <p:spPr>
            <a:xfrm>
              <a:off x="292829" y="1695755"/>
              <a:ext cx="297719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10</a:t>
              </a:r>
            </a:p>
          </p:txBody>
        </p:sp>
      </p:grpSp>
      <p:grpSp>
        <p:nvGrpSpPr>
          <p:cNvPr id="71" name="그룹 70"/>
          <p:cNvGrpSpPr/>
          <p:nvPr/>
        </p:nvGrpSpPr>
        <p:grpSpPr>
          <a:xfrm>
            <a:off x="4879026" y="5679605"/>
            <a:ext cx="296876" cy="215444"/>
            <a:chOff x="292829" y="1695755"/>
            <a:chExt cx="296876" cy="215444"/>
          </a:xfrm>
        </p:grpSpPr>
        <p:sp>
          <p:nvSpPr>
            <p:cNvPr id="72" name="타원 71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73" name="TextBox 96"/>
            <p:cNvSpPr txBox="1"/>
            <p:nvPr/>
          </p:nvSpPr>
          <p:spPr>
            <a:xfrm>
              <a:off x="292829" y="1695755"/>
              <a:ext cx="298764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11</a:t>
              </a:r>
            </a:p>
          </p:txBody>
        </p:sp>
      </p:grpSp>
      <p:grpSp>
        <p:nvGrpSpPr>
          <p:cNvPr id="74" name="그룹 73"/>
          <p:cNvGrpSpPr/>
          <p:nvPr/>
        </p:nvGrpSpPr>
        <p:grpSpPr>
          <a:xfrm>
            <a:off x="6880909" y="5728925"/>
            <a:ext cx="296876" cy="215444"/>
            <a:chOff x="292829" y="1695755"/>
            <a:chExt cx="296876" cy="215444"/>
          </a:xfrm>
        </p:grpSpPr>
        <p:sp>
          <p:nvSpPr>
            <p:cNvPr id="75" name="타원 74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76" name="TextBox 96"/>
            <p:cNvSpPr txBox="1"/>
            <p:nvPr/>
          </p:nvSpPr>
          <p:spPr>
            <a:xfrm>
              <a:off x="292829" y="1695755"/>
              <a:ext cx="306656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12</a:t>
              </a:r>
            </a:p>
          </p:txBody>
        </p:sp>
      </p:grpSp>
      <p:graphicFrame>
        <p:nvGraphicFramePr>
          <p:cNvPr id="113" name="표 112"/>
          <p:cNvGraphicFramePr/>
          <p:nvPr/>
        </p:nvGraphicFramePr>
        <p:xfrm>
          <a:off x="1524000" y="0"/>
          <a:ext cx="6371081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97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62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305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지점 관리자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9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지점관리자 고객 관리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공지사항 메인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9141361"/>
              </p:ext>
            </p:extLst>
          </p:nvPr>
        </p:nvGraphicFramePr>
        <p:xfrm>
          <a:off x="8472263" y="3096"/>
          <a:ext cx="2111351" cy="40044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지점 관리자 소속 영화관 극장 자동 선택 기능 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바꿀수 없음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)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공지사항 제목 입력</a:t>
                      </a:r>
                      <a:endParaRPr lang="en-US" altLang="ko-KR" sz="800" baseline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공지사항 내용 입력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공지사항 등록 취소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공지사항 등록 버튼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관리자는 지점 공지사항을 등록할 수 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있다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pSp>
        <p:nvGrpSpPr>
          <p:cNvPr id="104" name="그룹 103"/>
          <p:cNvGrpSpPr/>
          <p:nvPr/>
        </p:nvGrpSpPr>
        <p:grpSpPr>
          <a:xfrm>
            <a:off x="1568516" y="1772816"/>
            <a:ext cx="6831740" cy="4176464"/>
            <a:chOff x="0" y="1363611"/>
            <a:chExt cx="9053116" cy="4666067"/>
          </a:xfrm>
        </p:grpSpPr>
        <p:pic>
          <p:nvPicPr>
            <p:cNvPr id="105" name="Picture 2"/>
            <p:cNvPicPr>
              <a:picLocks noChangeAspect="1" noChangeArrowheads="1"/>
            </p:cNvPicPr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0" y="1363611"/>
              <a:ext cx="9053116" cy="4653136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106" name="직사각형 105"/>
            <p:cNvSpPr/>
            <p:nvPr/>
          </p:nvSpPr>
          <p:spPr>
            <a:xfrm>
              <a:off x="5823" y="1372079"/>
              <a:ext cx="1763688" cy="4656972"/>
            </a:xfrm>
            <a:prstGeom prst="rect">
              <a:avLst/>
            </a:prstGeom>
            <a:solidFill>
              <a:srgbClr val="343A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1814568" y="1772816"/>
              <a:ext cx="7238548" cy="4256862"/>
            </a:xfrm>
            <a:prstGeom prst="rect">
              <a:avLst/>
            </a:prstGeom>
            <a:solidFill>
              <a:srgbClr val="F4F6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1907704" y="1412776"/>
              <a:ext cx="7056784" cy="2866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pic>
        <p:nvPicPr>
          <p:cNvPr id="112" name="그림 111"/>
          <p:cNvPicPr>
            <a:picLocks noChangeAspect="1"/>
          </p:cNvPicPr>
          <p:nvPr/>
        </p:nvPicPr>
        <p:blipFill rotWithShape="1">
          <a:blip r:embed="rId3"/>
          <a:srcRect l="36090" t="1640" r="35830" b="89530"/>
          <a:stretch>
            <a:fillRect/>
          </a:stretch>
        </p:blipFill>
        <p:spPr>
          <a:xfrm>
            <a:off x="4655840" y="1785011"/>
            <a:ext cx="1759100" cy="347845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1591931" y="2545159"/>
            <a:ext cx="13309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지점관리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591931" y="2924944"/>
            <a:ext cx="1330929" cy="2640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상영영화관리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591931" y="3277707"/>
            <a:ext cx="1330929" cy="263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고객관리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591930" y="4149080"/>
            <a:ext cx="13309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이벤트관리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6752540" y="1789562"/>
            <a:ext cx="186374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800">
                <a:solidFill>
                  <a:schemeClr val="tx1"/>
                </a:solidFill>
              </a:rPr>
              <a:t>대전 중앙로점 관리자님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568516" y="3588700"/>
            <a:ext cx="1354344" cy="246221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000">
                <a:solidFill>
                  <a:schemeClr val="bg1">
                    <a:lumMod val="65000"/>
                  </a:schemeClr>
                </a:solidFill>
              </a:rPr>
              <a:t>   공지사항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568516" y="3861048"/>
            <a:ext cx="13543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000">
                <a:solidFill>
                  <a:schemeClr val="bg1">
                    <a:lumMod val="65000"/>
                  </a:schemeClr>
                </a:solidFill>
              </a:rPr>
              <a:t>   1:1 </a:t>
            </a:r>
            <a:r>
              <a:rPr lang="ko-KR" altLang="en-US" sz="1000">
                <a:solidFill>
                  <a:schemeClr val="bg1">
                    <a:lumMod val="65000"/>
                  </a:schemeClr>
                </a:solidFill>
              </a:rPr>
              <a:t>문의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7696726" y="5574432"/>
            <a:ext cx="405239" cy="230832"/>
          </a:xfrm>
          <a:prstGeom prst="rect">
            <a:avLst/>
          </a:prstGeom>
          <a:solidFill>
            <a:srgbClr val="343A40"/>
          </a:solidFill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900">
                <a:solidFill>
                  <a:schemeClr val="bg1"/>
                </a:solidFill>
              </a:rPr>
              <a:t>등록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7248436" y="5574432"/>
            <a:ext cx="405853" cy="230832"/>
          </a:xfrm>
          <a:prstGeom prst="rect">
            <a:avLst/>
          </a:prstGeom>
          <a:solidFill>
            <a:srgbClr val="343A40"/>
          </a:solidFill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900">
                <a:solidFill>
                  <a:schemeClr val="bg1"/>
                </a:solidFill>
              </a:rPr>
              <a:t>취소</a:t>
            </a:r>
          </a:p>
        </p:txBody>
      </p:sp>
      <p:sp>
        <p:nvSpPr>
          <p:cNvPr id="42" name="직사각형 41"/>
          <p:cNvSpPr/>
          <p:nvPr/>
        </p:nvSpPr>
        <p:spPr>
          <a:xfrm>
            <a:off x="3215680" y="3003064"/>
            <a:ext cx="62607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00">
                <a:solidFill>
                  <a:schemeClr val="tx1"/>
                </a:solidFill>
              </a:rPr>
              <a:t>제목</a:t>
            </a:r>
          </a:p>
        </p:txBody>
      </p:sp>
      <p:sp>
        <p:nvSpPr>
          <p:cNvPr id="43" name="직사각형 42"/>
          <p:cNvSpPr/>
          <p:nvPr/>
        </p:nvSpPr>
        <p:spPr>
          <a:xfrm>
            <a:off x="3215680" y="2666622"/>
            <a:ext cx="62607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00">
                <a:solidFill>
                  <a:schemeClr val="tx1"/>
                </a:solidFill>
              </a:rPr>
              <a:t>극장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4007768" y="2698372"/>
            <a:ext cx="4032448" cy="24622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대전 중앙로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4007768" y="3035488"/>
            <a:ext cx="4032448" cy="246221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>
                <a:solidFill>
                  <a:schemeClr val="bg1">
                    <a:lumMod val="65000"/>
                  </a:schemeClr>
                </a:solidFill>
              </a:rPr>
              <a:t>제목을 입력하세요</a:t>
            </a:r>
            <a:r>
              <a:rPr lang="en-US" altLang="ko-KR" sz="1000">
                <a:solidFill>
                  <a:schemeClr val="bg1">
                    <a:lumMod val="65000"/>
                  </a:schemeClr>
                </a:solidFill>
              </a:rPr>
              <a:t>.</a:t>
            </a:r>
            <a:endParaRPr lang="ko-KR" altLang="en-US" sz="100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4007768" y="3362634"/>
            <a:ext cx="4032448" cy="235911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>
                <a:solidFill>
                  <a:schemeClr val="bg1">
                    <a:lumMod val="65000"/>
                  </a:schemeClr>
                </a:solidFill>
              </a:rPr>
              <a:t>내용을 입력하세요</a:t>
            </a:r>
            <a:r>
              <a:rPr lang="en-US" altLang="ko-KR" sz="1000">
                <a:solidFill>
                  <a:schemeClr val="bg1">
                    <a:lumMod val="65000"/>
                  </a:schemeClr>
                </a:solidFill>
              </a:rPr>
              <a:t>.</a:t>
            </a:r>
            <a:endParaRPr lang="ko-KR" altLang="en-US" sz="100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3215680" y="3362634"/>
            <a:ext cx="62607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00">
                <a:solidFill>
                  <a:schemeClr val="tx1"/>
                </a:solidFill>
              </a:rPr>
              <a:t>내용</a:t>
            </a:r>
          </a:p>
        </p:txBody>
      </p:sp>
      <p:sp>
        <p:nvSpPr>
          <p:cNvPr id="48" name="직사각형 47"/>
          <p:cNvSpPr/>
          <p:nvPr/>
        </p:nvSpPr>
        <p:spPr>
          <a:xfrm>
            <a:off x="3071664" y="2276872"/>
            <a:ext cx="1512168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600">
                <a:solidFill>
                  <a:schemeClr val="tx1"/>
                </a:solidFill>
              </a:rPr>
              <a:t>공지사항 등록</a:t>
            </a:r>
          </a:p>
        </p:txBody>
      </p:sp>
      <p:grpSp>
        <p:nvGrpSpPr>
          <p:cNvPr id="29" name="그룹 28"/>
          <p:cNvGrpSpPr/>
          <p:nvPr/>
        </p:nvGrpSpPr>
        <p:grpSpPr>
          <a:xfrm>
            <a:off x="3095294" y="2729149"/>
            <a:ext cx="240772" cy="215444"/>
            <a:chOff x="292829" y="1695755"/>
            <a:chExt cx="240772" cy="215444"/>
          </a:xfrm>
        </p:grpSpPr>
        <p:sp>
          <p:nvSpPr>
            <p:cNvPr id="31" name="타원 30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2" name="TextBox 96"/>
            <p:cNvSpPr txBox="1"/>
            <p:nvPr/>
          </p:nvSpPr>
          <p:spPr>
            <a:xfrm>
              <a:off x="292829" y="1695755"/>
              <a:ext cx="244171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3095294" y="3070352"/>
            <a:ext cx="240772" cy="215444"/>
            <a:chOff x="292829" y="1695755"/>
            <a:chExt cx="240772" cy="215444"/>
          </a:xfrm>
        </p:grpSpPr>
        <p:sp>
          <p:nvSpPr>
            <p:cNvPr id="34" name="타원 33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5" name="TextBox 96"/>
            <p:cNvSpPr txBox="1"/>
            <p:nvPr/>
          </p:nvSpPr>
          <p:spPr>
            <a:xfrm>
              <a:off x="292829" y="1695755"/>
              <a:ext cx="244171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</a:p>
          </p:txBody>
        </p:sp>
      </p:grpSp>
      <p:grpSp>
        <p:nvGrpSpPr>
          <p:cNvPr id="36" name="그룹 35"/>
          <p:cNvGrpSpPr/>
          <p:nvPr/>
        </p:nvGrpSpPr>
        <p:grpSpPr>
          <a:xfrm>
            <a:off x="3087803" y="3418663"/>
            <a:ext cx="240772" cy="215444"/>
            <a:chOff x="292829" y="1695755"/>
            <a:chExt cx="240772" cy="215444"/>
          </a:xfrm>
        </p:grpSpPr>
        <p:sp>
          <p:nvSpPr>
            <p:cNvPr id="37" name="타원 36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8" name="TextBox 96"/>
            <p:cNvSpPr txBox="1"/>
            <p:nvPr/>
          </p:nvSpPr>
          <p:spPr>
            <a:xfrm>
              <a:off x="292829" y="1695755"/>
              <a:ext cx="242137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</a:p>
          </p:txBody>
        </p:sp>
      </p:grpSp>
      <p:grpSp>
        <p:nvGrpSpPr>
          <p:cNvPr id="39" name="그룹 38"/>
          <p:cNvGrpSpPr/>
          <p:nvPr/>
        </p:nvGrpSpPr>
        <p:grpSpPr>
          <a:xfrm>
            <a:off x="7335799" y="5355874"/>
            <a:ext cx="240772" cy="215444"/>
            <a:chOff x="292829" y="1695755"/>
            <a:chExt cx="240772" cy="215444"/>
          </a:xfrm>
        </p:grpSpPr>
        <p:sp>
          <p:nvSpPr>
            <p:cNvPr id="49" name="타원 48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0" name="TextBox 96"/>
            <p:cNvSpPr txBox="1"/>
            <p:nvPr/>
          </p:nvSpPr>
          <p:spPr>
            <a:xfrm>
              <a:off x="292829" y="1695755"/>
              <a:ext cx="242291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4</a:t>
              </a:r>
            </a:p>
          </p:txBody>
        </p:sp>
      </p:grpSp>
      <p:grpSp>
        <p:nvGrpSpPr>
          <p:cNvPr id="51" name="그룹 50"/>
          <p:cNvGrpSpPr/>
          <p:nvPr/>
        </p:nvGrpSpPr>
        <p:grpSpPr>
          <a:xfrm>
            <a:off x="7775812" y="5365566"/>
            <a:ext cx="240772" cy="215444"/>
            <a:chOff x="292829" y="1695755"/>
            <a:chExt cx="240772" cy="215444"/>
          </a:xfrm>
        </p:grpSpPr>
        <p:sp>
          <p:nvSpPr>
            <p:cNvPr id="52" name="타원 51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3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5</a:t>
              </a:r>
            </a:p>
          </p:txBody>
        </p:sp>
      </p:grpSp>
      <p:graphicFrame>
        <p:nvGraphicFramePr>
          <p:cNvPr id="113" name="표 112"/>
          <p:cNvGraphicFramePr/>
          <p:nvPr/>
        </p:nvGraphicFramePr>
        <p:xfrm>
          <a:off x="1524000" y="0"/>
          <a:ext cx="6371081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97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62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305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지점 관리자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9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지점관리자 고객 관리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공지사항 등록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2656067"/>
              </p:ext>
            </p:extLst>
          </p:nvPr>
        </p:nvGraphicFramePr>
        <p:xfrm>
          <a:off x="8472263" y="3096"/>
          <a:ext cx="2111351" cy="36093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1:1 </a:t>
                      </a: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관리 리스트 목록 페이지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문의의 유형을 선택할 수 있습니다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답변 상태를 선택할 수 있습니다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답변할 게시 글을 선택할 수 있습니다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관리자는 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1:1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문의 게시 글에 답변을 달 수 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있다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pSp>
        <p:nvGrpSpPr>
          <p:cNvPr id="104" name="그룹 103"/>
          <p:cNvGrpSpPr/>
          <p:nvPr/>
        </p:nvGrpSpPr>
        <p:grpSpPr>
          <a:xfrm>
            <a:off x="1568516" y="1772816"/>
            <a:ext cx="6831740" cy="4176464"/>
            <a:chOff x="0" y="1363611"/>
            <a:chExt cx="9053116" cy="4666067"/>
          </a:xfrm>
        </p:grpSpPr>
        <p:pic>
          <p:nvPicPr>
            <p:cNvPr id="105" name="Picture 2"/>
            <p:cNvPicPr>
              <a:picLocks noChangeAspect="1" noChangeArrowheads="1"/>
            </p:cNvPicPr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0" y="1363611"/>
              <a:ext cx="9053116" cy="4653136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106" name="직사각형 105"/>
            <p:cNvSpPr/>
            <p:nvPr/>
          </p:nvSpPr>
          <p:spPr>
            <a:xfrm>
              <a:off x="5823" y="1372079"/>
              <a:ext cx="1763688" cy="4656972"/>
            </a:xfrm>
            <a:prstGeom prst="rect">
              <a:avLst/>
            </a:prstGeom>
            <a:solidFill>
              <a:srgbClr val="343A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1814568" y="1772816"/>
              <a:ext cx="7238548" cy="4256862"/>
            </a:xfrm>
            <a:prstGeom prst="rect">
              <a:avLst/>
            </a:prstGeom>
            <a:solidFill>
              <a:srgbClr val="F4F6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1907704" y="1412776"/>
              <a:ext cx="7056784" cy="2866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pic>
        <p:nvPicPr>
          <p:cNvPr id="112" name="그림 111"/>
          <p:cNvPicPr>
            <a:picLocks noChangeAspect="1"/>
          </p:cNvPicPr>
          <p:nvPr/>
        </p:nvPicPr>
        <p:blipFill rotWithShape="1">
          <a:blip r:embed="rId3"/>
          <a:srcRect l="36090" t="1640" r="35830" b="89530"/>
          <a:stretch>
            <a:fillRect/>
          </a:stretch>
        </p:blipFill>
        <p:spPr>
          <a:xfrm>
            <a:off x="4655840" y="1785011"/>
            <a:ext cx="1759100" cy="347845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1591931" y="2545159"/>
            <a:ext cx="13309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지점관리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591931" y="2924944"/>
            <a:ext cx="1330929" cy="2640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상영영화관리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591931" y="3277707"/>
            <a:ext cx="1330929" cy="263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고객관리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591930" y="4149080"/>
            <a:ext cx="13309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이벤트관리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6752540" y="1789562"/>
            <a:ext cx="186374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800">
                <a:solidFill>
                  <a:schemeClr val="tx1"/>
                </a:solidFill>
              </a:rPr>
              <a:t>대전 중앙로점 관리자님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568516" y="3588700"/>
            <a:ext cx="13543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000">
                <a:solidFill>
                  <a:schemeClr val="bg1">
                    <a:lumMod val="65000"/>
                  </a:schemeClr>
                </a:solidFill>
              </a:rPr>
              <a:t>   공지사항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568516" y="3861048"/>
            <a:ext cx="1354344" cy="246221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000">
                <a:solidFill>
                  <a:schemeClr val="bg1">
                    <a:lumMod val="65000"/>
                  </a:schemeClr>
                </a:solidFill>
              </a:rPr>
              <a:t>   1:1 </a:t>
            </a:r>
            <a:r>
              <a:rPr lang="ko-KR" altLang="en-US" sz="1000">
                <a:solidFill>
                  <a:schemeClr val="bg1">
                    <a:lumMod val="65000"/>
                  </a:schemeClr>
                </a:solidFill>
              </a:rPr>
              <a:t>문의</a:t>
            </a:r>
          </a:p>
        </p:txBody>
      </p:sp>
      <p:pic>
        <p:nvPicPr>
          <p:cNvPr id="83" name="Picture 2"/>
          <p:cNvPicPr>
            <a:picLocks noChangeAspect="1" noChangeArrowheads="1"/>
          </p:cNvPicPr>
          <p:nvPr/>
        </p:nvPicPr>
        <p:blipFill rotWithShape="1">
          <a:blip r:embed="rId4"/>
          <a:srcRect l="80920" t="24050" r="14670" b="8950"/>
          <a:stretch>
            <a:fillRect/>
          </a:stretch>
        </p:blipFill>
        <p:spPr>
          <a:xfrm>
            <a:off x="3287688" y="3011502"/>
            <a:ext cx="4824536" cy="259715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84" name="직사각형 83"/>
          <p:cNvSpPr/>
          <p:nvPr/>
        </p:nvSpPr>
        <p:spPr>
          <a:xfrm>
            <a:off x="3071664" y="2276872"/>
            <a:ext cx="1512168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600">
                <a:solidFill>
                  <a:schemeClr val="tx1"/>
                </a:solidFill>
              </a:rPr>
              <a:t>1:1 </a:t>
            </a:r>
            <a:r>
              <a:rPr lang="ko-KR" altLang="en-US" sz="1600">
                <a:solidFill>
                  <a:schemeClr val="tx1"/>
                </a:solidFill>
              </a:rPr>
              <a:t>문의</a:t>
            </a:r>
          </a:p>
        </p:txBody>
      </p:sp>
      <p:sp>
        <p:nvSpPr>
          <p:cNvPr id="85" name="TextBox 84"/>
          <p:cNvSpPr txBox="1"/>
          <p:nvPr/>
        </p:nvSpPr>
        <p:spPr>
          <a:xfrm>
            <a:off x="6096000" y="3075251"/>
            <a:ext cx="648072" cy="1899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700"/>
              <a:t>이름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3553892" y="3075251"/>
            <a:ext cx="519884" cy="1899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700"/>
              <a:t>유형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4871864" y="3075251"/>
            <a:ext cx="519884" cy="1899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700"/>
              <a:t>제목</a:t>
            </a:r>
          </a:p>
        </p:txBody>
      </p:sp>
      <p:sp>
        <p:nvSpPr>
          <p:cNvPr id="88" name="TextBox 87"/>
          <p:cNvSpPr txBox="1"/>
          <p:nvPr/>
        </p:nvSpPr>
        <p:spPr>
          <a:xfrm>
            <a:off x="6744072" y="3075251"/>
            <a:ext cx="648072" cy="1899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700"/>
              <a:t>문의일</a:t>
            </a:r>
          </a:p>
        </p:txBody>
      </p:sp>
      <p:sp>
        <p:nvSpPr>
          <p:cNvPr id="89" name="TextBox 88"/>
          <p:cNvSpPr txBox="1"/>
          <p:nvPr/>
        </p:nvSpPr>
        <p:spPr>
          <a:xfrm>
            <a:off x="3287688" y="3284984"/>
            <a:ext cx="936104" cy="1897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700"/>
              <a:t>일반</a:t>
            </a:r>
          </a:p>
        </p:txBody>
      </p:sp>
      <p:sp>
        <p:nvSpPr>
          <p:cNvPr id="90" name="TextBox 89"/>
          <p:cNvSpPr txBox="1"/>
          <p:nvPr/>
        </p:nvSpPr>
        <p:spPr>
          <a:xfrm>
            <a:off x="3287688" y="3511755"/>
            <a:ext cx="93610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700"/>
              <a:t>칭찬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3287688" y="3757672"/>
            <a:ext cx="93610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700"/>
              <a:t>불만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3287688" y="4021033"/>
            <a:ext cx="936104" cy="1871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700"/>
              <a:t>제안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3287688" y="4226693"/>
            <a:ext cx="93610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700"/>
              <a:t>일반</a:t>
            </a:r>
          </a:p>
        </p:txBody>
      </p:sp>
      <p:sp>
        <p:nvSpPr>
          <p:cNvPr id="94" name="TextBox 93"/>
          <p:cNvSpPr txBox="1"/>
          <p:nvPr/>
        </p:nvSpPr>
        <p:spPr>
          <a:xfrm>
            <a:off x="3287688" y="4443571"/>
            <a:ext cx="93610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700"/>
              <a:t>일반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7447880" y="3075251"/>
            <a:ext cx="648072" cy="1899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700"/>
              <a:t>답변상태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3287688" y="4684886"/>
            <a:ext cx="936104" cy="1900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700"/>
              <a:t>칭찬</a:t>
            </a:r>
          </a:p>
        </p:txBody>
      </p:sp>
      <p:sp>
        <p:nvSpPr>
          <p:cNvPr id="97" name="TextBox 96"/>
          <p:cNvSpPr txBox="1"/>
          <p:nvPr/>
        </p:nvSpPr>
        <p:spPr>
          <a:xfrm>
            <a:off x="3287688" y="4917214"/>
            <a:ext cx="93610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700"/>
              <a:t>불만</a:t>
            </a:r>
          </a:p>
        </p:txBody>
      </p:sp>
      <p:sp>
        <p:nvSpPr>
          <p:cNvPr id="98" name="TextBox 97"/>
          <p:cNvSpPr txBox="1"/>
          <p:nvPr/>
        </p:nvSpPr>
        <p:spPr>
          <a:xfrm>
            <a:off x="3287688" y="5126324"/>
            <a:ext cx="936104" cy="186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700"/>
              <a:t>제안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3287688" y="5339079"/>
            <a:ext cx="93610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700"/>
              <a:t>일반</a:t>
            </a:r>
          </a:p>
        </p:txBody>
      </p:sp>
      <p:sp>
        <p:nvSpPr>
          <p:cNvPr id="100" name="TextBox 99"/>
          <p:cNvSpPr txBox="1"/>
          <p:nvPr/>
        </p:nvSpPr>
        <p:spPr>
          <a:xfrm>
            <a:off x="4223792" y="4027383"/>
            <a:ext cx="1552659" cy="19028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700"/>
              <a:t>[</a:t>
            </a:r>
            <a:r>
              <a:rPr lang="ko-KR" altLang="en-US" sz="700"/>
              <a:t>대전중앙로</a:t>
            </a:r>
            <a:r>
              <a:rPr lang="en-US" altLang="ko-KR" sz="700"/>
              <a:t>]</a:t>
            </a:r>
            <a:r>
              <a:rPr lang="ko-KR" altLang="en-US" sz="700"/>
              <a:t> 문의드립니다</a:t>
            </a:r>
            <a:r>
              <a:rPr lang="en-US" altLang="ko-KR" sz="700"/>
              <a:t>.</a:t>
            </a:r>
            <a:endParaRPr lang="ko-KR" altLang="en-US" sz="700"/>
          </a:p>
        </p:txBody>
      </p:sp>
      <p:sp>
        <p:nvSpPr>
          <p:cNvPr id="101" name="TextBox 100"/>
          <p:cNvSpPr txBox="1"/>
          <p:nvPr/>
        </p:nvSpPr>
        <p:spPr>
          <a:xfrm>
            <a:off x="4223792" y="3767832"/>
            <a:ext cx="1872208" cy="20005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700"/>
              <a:t>[</a:t>
            </a:r>
            <a:r>
              <a:rPr lang="ko-KR" altLang="en-US" sz="700"/>
              <a:t>대전중앙로</a:t>
            </a:r>
            <a:r>
              <a:rPr lang="en-US" altLang="ko-KR" sz="700"/>
              <a:t>]</a:t>
            </a:r>
            <a:r>
              <a:rPr lang="ko-KR" altLang="en-US" sz="700"/>
              <a:t> 영화 종류가 너무 적습니다</a:t>
            </a:r>
            <a:r>
              <a:rPr lang="en-US" altLang="ko-KR" sz="700"/>
              <a:t>.</a:t>
            </a:r>
            <a:endParaRPr lang="ko-KR" altLang="en-US" sz="700"/>
          </a:p>
        </p:txBody>
      </p:sp>
      <p:sp>
        <p:nvSpPr>
          <p:cNvPr id="102" name="TextBox 101"/>
          <p:cNvSpPr txBox="1"/>
          <p:nvPr/>
        </p:nvSpPr>
        <p:spPr>
          <a:xfrm>
            <a:off x="4223792" y="5141411"/>
            <a:ext cx="1872208" cy="20005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700"/>
              <a:t>[</a:t>
            </a:r>
            <a:r>
              <a:rPr lang="ko-KR" altLang="en-US" sz="700"/>
              <a:t>대전중앙로</a:t>
            </a:r>
            <a:r>
              <a:rPr lang="en-US" altLang="ko-KR" sz="700"/>
              <a:t>]</a:t>
            </a:r>
            <a:r>
              <a:rPr lang="ko-KR" altLang="en-US" sz="700"/>
              <a:t> 건의드립니다</a:t>
            </a:r>
            <a:r>
              <a:rPr lang="en-US" altLang="ko-KR" sz="700"/>
              <a:t>.</a:t>
            </a:r>
            <a:endParaRPr lang="ko-KR" altLang="en-US" sz="700"/>
          </a:p>
        </p:txBody>
      </p:sp>
      <p:sp>
        <p:nvSpPr>
          <p:cNvPr id="103" name="TextBox 102"/>
          <p:cNvSpPr txBox="1"/>
          <p:nvPr/>
        </p:nvSpPr>
        <p:spPr>
          <a:xfrm>
            <a:off x="4223792" y="5351085"/>
            <a:ext cx="1872208" cy="20005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700"/>
              <a:t>[</a:t>
            </a:r>
            <a:r>
              <a:rPr lang="ko-KR" altLang="en-US" sz="700"/>
              <a:t>대전중앙로</a:t>
            </a:r>
            <a:r>
              <a:rPr lang="en-US" altLang="ko-KR" sz="700"/>
              <a:t>]</a:t>
            </a:r>
            <a:r>
              <a:rPr lang="ko-KR" altLang="en-US" sz="700"/>
              <a:t>  문의드립니다</a:t>
            </a:r>
            <a:r>
              <a:rPr lang="en-US" altLang="ko-KR" sz="700"/>
              <a:t>.</a:t>
            </a:r>
            <a:endParaRPr lang="ko-KR" altLang="en-US" sz="700"/>
          </a:p>
        </p:txBody>
      </p:sp>
      <p:sp>
        <p:nvSpPr>
          <p:cNvPr id="107" name="TextBox 106"/>
          <p:cNvSpPr txBox="1"/>
          <p:nvPr/>
        </p:nvSpPr>
        <p:spPr>
          <a:xfrm>
            <a:off x="4223792" y="4912687"/>
            <a:ext cx="1872208" cy="20005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700"/>
              <a:t>[</a:t>
            </a:r>
            <a:r>
              <a:rPr lang="ko-KR" altLang="en-US" sz="700"/>
              <a:t>대전중앙로</a:t>
            </a:r>
            <a:r>
              <a:rPr lang="en-US" altLang="ko-KR" sz="700"/>
              <a:t>]</a:t>
            </a:r>
            <a:r>
              <a:rPr lang="ko-KR" altLang="en-US" sz="700"/>
              <a:t> 영화관이 너무 더럽습니다</a:t>
            </a:r>
            <a:r>
              <a:rPr lang="en-US" altLang="ko-KR" sz="700"/>
              <a:t>.</a:t>
            </a:r>
            <a:endParaRPr lang="ko-KR" altLang="en-US" sz="700"/>
          </a:p>
        </p:txBody>
      </p:sp>
      <p:sp>
        <p:nvSpPr>
          <p:cNvPr id="108" name="TextBox 107"/>
          <p:cNvSpPr txBox="1"/>
          <p:nvPr/>
        </p:nvSpPr>
        <p:spPr>
          <a:xfrm>
            <a:off x="4223792" y="3516977"/>
            <a:ext cx="1872208" cy="20005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700"/>
              <a:t>[</a:t>
            </a:r>
            <a:r>
              <a:rPr lang="ko-KR" altLang="en-US" sz="700"/>
              <a:t>대전중앙로</a:t>
            </a:r>
            <a:r>
              <a:rPr lang="en-US" altLang="ko-KR" sz="700"/>
              <a:t>]</a:t>
            </a:r>
            <a:r>
              <a:rPr lang="ko-KR" altLang="en-US" sz="700"/>
              <a:t> 직원분 감사합니다</a:t>
            </a:r>
            <a:r>
              <a:rPr lang="en-US" altLang="ko-KR" sz="700"/>
              <a:t>.</a:t>
            </a:r>
            <a:endParaRPr lang="ko-KR" altLang="en-US" sz="700"/>
          </a:p>
        </p:txBody>
      </p:sp>
      <p:sp>
        <p:nvSpPr>
          <p:cNvPr id="109" name="TextBox 108"/>
          <p:cNvSpPr txBox="1"/>
          <p:nvPr/>
        </p:nvSpPr>
        <p:spPr>
          <a:xfrm>
            <a:off x="4223792" y="4684886"/>
            <a:ext cx="1872208" cy="19000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700"/>
              <a:t>[</a:t>
            </a:r>
            <a:r>
              <a:rPr lang="ko-KR" altLang="en-US" sz="700"/>
              <a:t>대전중앙로</a:t>
            </a:r>
            <a:r>
              <a:rPr lang="en-US" altLang="ko-KR" sz="700"/>
              <a:t>]</a:t>
            </a:r>
            <a:r>
              <a:rPr lang="ko-KR" altLang="en-US" sz="700"/>
              <a:t> 문의드립니다</a:t>
            </a:r>
            <a:r>
              <a:rPr lang="en-US" altLang="ko-KR" sz="700"/>
              <a:t>.</a:t>
            </a:r>
            <a:endParaRPr lang="ko-KR" altLang="en-US" sz="700"/>
          </a:p>
        </p:txBody>
      </p:sp>
      <p:sp>
        <p:nvSpPr>
          <p:cNvPr id="113" name="TextBox 112"/>
          <p:cNvSpPr txBox="1"/>
          <p:nvPr/>
        </p:nvSpPr>
        <p:spPr>
          <a:xfrm>
            <a:off x="4223792" y="3284984"/>
            <a:ext cx="1872208" cy="18973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700"/>
              <a:t>[</a:t>
            </a:r>
            <a:r>
              <a:rPr lang="ko-KR" altLang="en-US" sz="700"/>
              <a:t>대전중앙로</a:t>
            </a:r>
            <a:r>
              <a:rPr lang="en-US" altLang="ko-KR" sz="700"/>
              <a:t>]</a:t>
            </a:r>
            <a:r>
              <a:rPr lang="ko-KR" altLang="en-US" sz="700"/>
              <a:t> 영화 문의드립니다</a:t>
            </a:r>
            <a:r>
              <a:rPr lang="en-US" altLang="ko-KR" sz="700"/>
              <a:t>.</a:t>
            </a:r>
            <a:endParaRPr lang="ko-KR" altLang="en-US" sz="700"/>
          </a:p>
        </p:txBody>
      </p:sp>
      <p:sp>
        <p:nvSpPr>
          <p:cNvPr id="114" name="TextBox 113"/>
          <p:cNvSpPr txBox="1"/>
          <p:nvPr/>
        </p:nvSpPr>
        <p:spPr>
          <a:xfrm>
            <a:off x="4223792" y="4453081"/>
            <a:ext cx="1872208" cy="20005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700"/>
              <a:t>[</a:t>
            </a:r>
            <a:r>
              <a:rPr lang="ko-KR" altLang="en-US" sz="700"/>
              <a:t>대전중앙로</a:t>
            </a:r>
            <a:r>
              <a:rPr lang="en-US" altLang="ko-KR" sz="700"/>
              <a:t>]</a:t>
            </a:r>
            <a:r>
              <a:rPr lang="ko-KR" altLang="en-US" sz="700"/>
              <a:t> 건의드립니다</a:t>
            </a:r>
            <a:r>
              <a:rPr lang="en-US" altLang="ko-KR" sz="700"/>
              <a:t>.</a:t>
            </a:r>
            <a:endParaRPr lang="ko-KR" altLang="en-US" sz="700"/>
          </a:p>
        </p:txBody>
      </p:sp>
      <p:sp>
        <p:nvSpPr>
          <p:cNvPr id="115" name="TextBox 114"/>
          <p:cNvSpPr txBox="1"/>
          <p:nvPr/>
        </p:nvSpPr>
        <p:spPr>
          <a:xfrm>
            <a:off x="4223792" y="4243516"/>
            <a:ext cx="1872208" cy="20005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700"/>
              <a:t>[</a:t>
            </a:r>
            <a:r>
              <a:rPr lang="ko-KR" altLang="en-US" sz="700"/>
              <a:t>대전중앙로</a:t>
            </a:r>
            <a:r>
              <a:rPr lang="en-US" altLang="ko-KR" sz="700"/>
              <a:t>]</a:t>
            </a:r>
            <a:r>
              <a:rPr lang="ko-KR" altLang="en-US" sz="700"/>
              <a:t> 문의드립니다</a:t>
            </a:r>
            <a:r>
              <a:rPr lang="en-US" altLang="ko-KR" sz="700"/>
              <a:t>.</a:t>
            </a:r>
            <a:endParaRPr lang="ko-KR" altLang="en-US" sz="700"/>
          </a:p>
        </p:txBody>
      </p:sp>
      <p:sp>
        <p:nvSpPr>
          <p:cNvPr id="116" name="TextBox 115"/>
          <p:cNvSpPr txBox="1"/>
          <p:nvPr/>
        </p:nvSpPr>
        <p:spPr>
          <a:xfrm>
            <a:off x="6054900" y="3284984"/>
            <a:ext cx="473148" cy="18973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700"/>
              <a:t>홍길동</a:t>
            </a:r>
          </a:p>
        </p:txBody>
      </p:sp>
      <p:sp>
        <p:nvSpPr>
          <p:cNvPr id="117" name="TextBox 116"/>
          <p:cNvSpPr txBox="1"/>
          <p:nvPr/>
        </p:nvSpPr>
        <p:spPr>
          <a:xfrm>
            <a:off x="6054900" y="3511754"/>
            <a:ext cx="473148" cy="20005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700"/>
              <a:t>홍길동</a:t>
            </a:r>
          </a:p>
        </p:txBody>
      </p:sp>
      <p:sp>
        <p:nvSpPr>
          <p:cNvPr id="118" name="TextBox 117"/>
          <p:cNvSpPr txBox="1"/>
          <p:nvPr/>
        </p:nvSpPr>
        <p:spPr>
          <a:xfrm>
            <a:off x="6054900" y="3764528"/>
            <a:ext cx="473148" cy="20005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700"/>
              <a:t>홍길동</a:t>
            </a:r>
          </a:p>
        </p:txBody>
      </p:sp>
      <p:sp>
        <p:nvSpPr>
          <p:cNvPr id="119" name="TextBox 118"/>
          <p:cNvSpPr txBox="1"/>
          <p:nvPr/>
        </p:nvSpPr>
        <p:spPr>
          <a:xfrm>
            <a:off x="6054900" y="4027383"/>
            <a:ext cx="473148" cy="19028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700"/>
              <a:t>홍길동</a:t>
            </a:r>
          </a:p>
        </p:txBody>
      </p:sp>
      <p:sp>
        <p:nvSpPr>
          <p:cNvPr id="120" name="TextBox 119"/>
          <p:cNvSpPr txBox="1"/>
          <p:nvPr/>
        </p:nvSpPr>
        <p:spPr>
          <a:xfrm>
            <a:off x="6054900" y="4243426"/>
            <a:ext cx="473148" cy="20005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700"/>
              <a:t>홍길동</a:t>
            </a:r>
          </a:p>
        </p:txBody>
      </p:sp>
      <p:sp>
        <p:nvSpPr>
          <p:cNvPr id="121" name="TextBox 120"/>
          <p:cNvSpPr txBox="1"/>
          <p:nvPr/>
        </p:nvSpPr>
        <p:spPr>
          <a:xfrm>
            <a:off x="6054900" y="4468971"/>
            <a:ext cx="473148" cy="18684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700"/>
              <a:t>홍길동</a:t>
            </a:r>
          </a:p>
        </p:txBody>
      </p:sp>
      <p:sp>
        <p:nvSpPr>
          <p:cNvPr id="122" name="TextBox 121"/>
          <p:cNvSpPr txBox="1"/>
          <p:nvPr/>
        </p:nvSpPr>
        <p:spPr>
          <a:xfrm>
            <a:off x="6054900" y="4678536"/>
            <a:ext cx="473148" cy="18683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700"/>
              <a:t>홍길동</a:t>
            </a:r>
          </a:p>
        </p:txBody>
      </p:sp>
      <p:sp>
        <p:nvSpPr>
          <p:cNvPr id="123" name="TextBox 122"/>
          <p:cNvSpPr txBox="1"/>
          <p:nvPr/>
        </p:nvSpPr>
        <p:spPr>
          <a:xfrm>
            <a:off x="6054900" y="4912436"/>
            <a:ext cx="473148" cy="20005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700"/>
              <a:t>홍길동</a:t>
            </a:r>
          </a:p>
        </p:txBody>
      </p:sp>
      <p:sp>
        <p:nvSpPr>
          <p:cNvPr id="124" name="TextBox 123"/>
          <p:cNvSpPr txBox="1"/>
          <p:nvPr/>
        </p:nvSpPr>
        <p:spPr>
          <a:xfrm>
            <a:off x="6054900" y="5144492"/>
            <a:ext cx="473148" cy="18760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700"/>
              <a:t>홍길동</a:t>
            </a:r>
          </a:p>
        </p:txBody>
      </p:sp>
      <p:sp>
        <p:nvSpPr>
          <p:cNvPr id="125" name="TextBox 124"/>
          <p:cNvSpPr txBox="1"/>
          <p:nvPr/>
        </p:nvSpPr>
        <p:spPr>
          <a:xfrm>
            <a:off x="6054900" y="5354166"/>
            <a:ext cx="473148" cy="18747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700"/>
              <a:t>홍길동</a:t>
            </a:r>
          </a:p>
        </p:txBody>
      </p:sp>
      <p:sp>
        <p:nvSpPr>
          <p:cNvPr id="126" name="TextBox 125"/>
          <p:cNvSpPr txBox="1"/>
          <p:nvPr/>
        </p:nvSpPr>
        <p:spPr>
          <a:xfrm>
            <a:off x="6619106" y="3291334"/>
            <a:ext cx="696080" cy="20005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700"/>
              <a:t>2023-07-01</a:t>
            </a:r>
            <a:endParaRPr lang="ko-KR" altLang="en-US" sz="700"/>
          </a:p>
        </p:txBody>
      </p:sp>
      <p:sp>
        <p:nvSpPr>
          <p:cNvPr id="127" name="TextBox 126"/>
          <p:cNvSpPr txBox="1"/>
          <p:nvPr/>
        </p:nvSpPr>
        <p:spPr>
          <a:xfrm>
            <a:off x="6619106" y="3512661"/>
            <a:ext cx="696080" cy="20005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700"/>
              <a:t>2023-07-01</a:t>
            </a:r>
            <a:endParaRPr lang="ko-KR" altLang="en-US" sz="700"/>
          </a:p>
        </p:txBody>
      </p:sp>
      <p:sp>
        <p:nvSpPr>
          <p:cNvPr id="128" name="TextBox 127"/>
          <p:cNvSpPr txBox="1"/>
          <p:nvPr/>
        </p:nvSpPr>
        <p:spPr>
          <a:xfrm>
            <a:off x="6619106" y="3768782"/>
            <a:ext cx="696080" cy="20005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700"/>
              <a:t>2023-07-01</a:t>
            </a:r>
            <a:endParaRPr lang="ko-KR" altLang="en-US" sz="700"/>
          </a:p>
        </p:txBody>
      </p:sp>
      <p:sp>
        <p:nvSpPr>
          <p:cNvPr id="129" name="TextBox 128"/>
          <p:cNvSpPr txBox="1"/>
          <p:nvPr/>
        </p:nvSpPr>
        <p:spPr>
          <a:xfrm>
            <a:off x="6619106" y="4021859"/>
            <a:ext cx="696080" cy="20005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700"/>
              <a:t>2023-07-01</a:t>
            </a:r>
            <a:endParaRPr lang="ko-KR" altLang="en-US" sz="700"/>
          </a:p>
        </p:txBody>
      </p:sp>
      <p:sp>
        <p:nvSpPr>
          <p:cNvPr id="130" name="TextBox 129"/>
          <p:cNvSpPr txBox="1"/>
          <p:nvPr/>
        </p:nvSpPr>
        <p:spPr>
          <a:xfrm>
            <a:off x="6619106" y="4241204"/>
            <a:ext cx="696080" cy="20005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700"/>
              <a:t>2023-07-01</a:t>
            </a:r>
            <a:endParaRPr lang="ko-KR" altLang="en-US" sz="700"/>
          </a:p>
        </p:txBody>
      </p:sp>
      <p:sp>
        <p:nvSpPr>
          <p:cNvPr id="131" name="TextBox 130"/>
          <p:cNvSpPr txBox="1"/>
          <p:nvPr/>
        </p:nvSpPr>
        <p:spPr>
          <a:xfrm>
            <a:off x="6619106" y="4456181"/>
            <a:ext cx="696080" cy="19011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700"/>
              <a:t>2023-07-01</a:t>
            </a:r>
            <a:endParaRPr lang="ko-KR" altLang="en-US" sz="700"/>
          </a:p>
        </p:txBody>
      </p:sp>
      <p:sp>
        <p:nvSpPr>
          <p:cNvPr id="132" name="TextBox 131"/>
          <p:cNvSpPr txBox="1"/>
          <p:nvPr/>
        </p:nvSpPr>
        <p:spPr>
          <a:xfrm>
            <a:off x="6619106" y="4687746"/>
            <a:ext cx="696080" cy="18714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700"/>
              <a:t>2023-07-01</a:t>
            </a:r>
            <a:endParaRPr lang="ko-KR" altLang="en-US" sz="700"/>
          </a:p>
        </p:txBody>
      </p:sp>
      <p:sp>
        <p:nvSpPr>
          <p:cNvPr id="133" name="TextBox 132"/>
          <p:cNvSpPr txBox="1"/>
          <p:nvPr/>
        </p:nvSpPr>
        <p:spPr>
          <a:xfrm>
            <a:off x="6619106" y="4902723"/>
            <a:ext cx="696080" cy="20005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700"/>
              <a:t>2023-07-01</a:t>
            </a:r>
            <a:endParaRPr lang="ko-KR" altLang="en-US" sz="700"/>
          </a:p>
        </p:txBody>
      </p:sp>
      <p:sp>
        <p:nvSpPr>
          <p:cNvPr id="134" name="TextBox 133"/>
          <p:cNvSpPr txBox="1"/>
          <p:nvPr/>
        </p:nvSpPr>
        <p:spPr>
          <a:xfrm>
            <a:off x="6619106" y="5130452"/>
            <a:ext cx="696080" cy="20005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700"/>
              <a:t>2023-07-01</a:t>
            </a:r>
            <a:endParaRPr lang="ko-KR" altLang="en-US" sz="700"/>
          </a:p>
        </p:txBody>
      </p:sp>
      <p:sp>
        <p:nvSpPr>
          <p:cNvPr id="135" name="TextBox 134"/>
          <p:cNvSpPr txBox="1"/>
          <p:nvPr/>
        </p:nvSpPr>
        <p:spPr>
          <a:xfrm>
            <a:off x="6619106" y="5345429"/>
            <a:ext cx="696080" cy="18669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700"/>
              <a:t>2023-07-01</a:t>
            </a:r>
            <a:endParaRPr lang="ko-KR" altLang="en-US" sz="700"/>
          </a:p>
        </p:txBody>
      </p:sp>
      <p:sp>
        <p:nvSpPr>
          <p:cNvPr id="136" name="TextBox 135"/>
          <p:cNvSpPr txBox="1"/>
          <p:nvPr/>
        </p:nvSpPr>
        <p:spPr>
          <a:xfrm>
            <a:off x="7315186" y="5345429"/>
            <a:ext cx="696080" cy="18669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700"/>
              <a:t>2023-07-01</a:t>
            </a:r>
            <a:endParaRPr lang="ko-KR" altLang="en-US" sz="700"/>
          </a:p>
        </p:txBody>
      </p:sp>
      <p:sp>
        <p:nvSpPr>
          <p:cNvPr id="137" name="TextBox 136"/>
          <p:cNvSpPr txBox="1"/>
          <p:nvPr/>
        </p:nvSpPr>
        <p:spPr>
          <a:xfrm>
            <a:off x="7392144" y="5345429"/>
            <a:ext cx="696080" cy="18669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700"/>
              <a:t>답변완료</a:t>
            </a:r>
          </a:p>
        </p:txBody>
      </p:sp>
      <p:sp>
        <p:nvSpPr>
          <p:cNvPr id="138" name="TextBox 137"/>
          <p:cNvSpPr txBox="1"/>
          <p:nvPr/>
        </p:nvSpPr>
        <p:spPr>
          <a:xfrm>
            <a:off x="7392144" y="5142527"/>
            <a:ext cx="696080" cy="18956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700"/>
              <a:t>답변완료</a:t>
            </a:r>
          </a:p>
        </p:txBody>
      </p:sp>
      <p:sp>
        <p:nvSpPr>
          <p:cNvPr id="139" name="TextBox 138"/>
          <p:cNvSpPr txBox="1"/>
          <p:nvPr/>
        </p:nvSpPr>
        <p:spPr>
          <a:xfrm>
            <a:off x="7392144" y="4902675"/>
            <a:ext cx="696080" cy="20005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700"/>
              <a:t>답변완료</a:t>
            </a:r>
          </a:p>
        </p:txBody>
      </p:sp>
      <p:sp>
        <p:nvSpPr>
          <p:cNvPr id="140" name="TextBox 139"/>
          <p:cNvSpPr txBox="1"/>
          <p:nvPr/>
        </p:nvSpPr>
        <p:spPr>
          <a:xfrm>
            <a:off x="7392144" y="4687073"/>
            <a:ext cx="696080" cy="18782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700"/>
              <a:t>답변완료</a:t>
            </a:r>
          </a:p>
        </p:txBody>
      </p:sp>
      <p:sp>
        <p:nvSpPr>
          <p:cNvPr id="141" name="TextBox 140"/>
          <p:cNvSpPr txBox="1"/>
          <p:nvPr/>
        </p:nvSpPr>
        <p:spPr>
          <a:xfrm>
            <a:off x="7392144" y="4458445"/>
            <a:ext cx="696080" cy="18785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700"/>
              <a:t>답변완료</a:t>
            </a:r>
          </a:p>
        </p:txBody>
      </p:sp>
      <p:sp>
        <p:nvSpPr>
          <p:cNvPr id="142" name="TextBox 141"/>
          <p:cNvSpPr txBox="1"/>
          <p:nvPr/>
        </p:nvSpPr>
        <p:spPr>
          <a:xfrm>
            <a:off x="7392144" y="4249193"/>
            <a:ext cx="696080" cy="18755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700"/>
              <a:t>답변전</a:t>
            </a:r>
          </a:p>
        </p:txBody>
      </p:sp>
      <p:sp>
        <p:nvSpPr>
          <p:cNvPr id="143" name="TextBox 142"/>
          <p:cNvSpPr txBox="1"/>
          <p:nvPr/>
        </p:nvSpPr>
        <p:spPr>
          <a:xfrm>
            <a:off x="7392144" y="4024114"/>
            <a:ext cx="696080" cy="20005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700"/>
              <a:t>답변전</a:t>
            </a:r>
          </a:p>
        </p:txBody>
      </p:sp>
      <p:sp>
        <p:nvSpPr>
          <p:cNvPr id="144" name="TextBox 143"/>
          <p:cNvSpPr txBox="1"/>
          <p:nvPr/>
        </p:nvSpPr>
        <p:spPr>
          <a:xfrm>
            <a:off x="7392144" y="3775254"/>
            <a:ext cx="696080" cy="20005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700"/>
              <a:t>답변전</a:t>
            </a:r>
          </a:p>
        </p:txBody>
      </p:sp>
      <p:sp>
        <p:nvSpPr>
          <p:cNvPr id="145" name="TextBox 144"/>
          <p:cNvSpPr txBox="1"/>
          <p:nvPr/>
        </p:nvSpPr>
        <p:spPr>
          <a:xfrm>
            <a:off x="7392144" y="3506058"/>
            <a:ext cx="696080" cy="18773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700"/>
              <a:t>답변전</a:t>
            </a:r>
          </a:p>
        </p:txBody>
      </p:sp>
      <p:sp>
        <p:nvSpPr>
          <p:cNvPr id="146" name="TextBox 145"/>
          <p:cNvSpPr txBox="1"/>
          <p:nvPr/>
        </p:nvSpPr>
        <p:spPr>
          <a:xfrm>
            <a:off x="7392144" y="3290872"/>
            <a:ext cx="696080" cy="20005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700"/>
              <a:t>답변전</a:t>
            </a:r>
          </a:p>
        </p:txBody>
      </p:sp>
      <p:sp>
        <p:nvSpPr>
          <p:cNvPr id="147" name="직사각형 146"/>
          <p:cNvSpPr/>
          <p:nvPr/>
        </p:nvSpPr>
        <p:spPr>
          <a:xfrm>
            <a:off x="7224829" y="2784031"/>
            <a:ext cx="837237" cy="19967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900">
                <a:solidFill>
                  <a:schemeClr val="tx1"/>
                </a:solidFill>
              </a:rPr>
              <a:t>답변상태  ▼</a:t>
            </a:r>
          </a:p>
        </p:txBody>
      </p:sp>
      <p:sp>
        <p:nvSpPr>
          <p:cNvPr id="148" name="직사각형 147"/>
          <p:cNvSpPr/>
          <p:nvPr/>
        </p:nvSpPr>
        <p:spPr>
          <a:xfrm>
            <a:off x="6291474" y="2784031"/>
            <a:ext cx="837237" cy="19967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900">
                <a:solidFill>
                  <a:schemeClr val="tx1"/>
                </a:solidFill>
              </a:rPr>
              <a:t>유형       ▼</a:t>
            </a:r>
          </a:p>
        </p:txBody>
      </p:sp>
      <p:grpSp>
        <p:nvGrpSpPr>
          <p:cNvPr id="78" name="그룹 77"/>
          <p:cNvGrpSpPr/>
          <p:nvPr/>
        </p:nvGrpSpPr>
        <p:grpSpPr>
          <a:xfrm>
            <a:off x="3167302" y="2314173"/>
            <a:ext cx="240772" cy="215444"/>
            <a:chOff x="292829" y="1695755"/>
            <a:chExt cx="240772" cy="215444"/>
          </a:xfrm>
        </p:grpSpPr>
        <p:sp>
          <p:nvSpPr>
            <p:cNvPr id="79" name="타원 78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80" name="TextBox 96"/>
            <p:cNvSpPr txBox="1"/>
            <p:nvPr/>
          </p:nvSpPr>
          <p:spPr>
            <a:xfrm>
              <a:off x="292829" y="1695755"/>
              <a:ext cx="248363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81" name="그룹 80"/>
          <p:cNvGrpSpPr/>
          <p:nvPr/>
        </p:nvGrpSpPr>
        <p:grpSpPr>
          <a:xfrm>
            <a:off x="6016700" y="2762213"/>
            <a:ext cx="240772" cy="215444"/>
            <a:chOff x="292829" y="1695755"/>
            <a:chExt cx="240772" cy="215444"/>
          </a:xfrm>
        </p:grpSpPr>
        <p:sp>
          <p:nvSpPr>
            <p:cNvPr id="82" name="타원 81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49" name="TextBox 96"/>
            <p:cNvSpPr txBox="1"/>
            <p:nvPr/>
          </p:nvSpPr>
          <p:spPr>
            <a:xfrm>
              <a:off x="292829" y="1695755"/>
              <a:ext cx="246940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</a:p>
          </p:txBody>
        </p:sp>
      </p:grpSp>
      <p:grpSp>
        <p:nvGrpSpPr>
          <p:cNvPr id="150" name="그룹 149"/>
          <p:cNvGrpSpPr/>
          <p:nvPr/>
        </p:nvGrpSpPr>
        <p:grpSpPr>
          <a:xfrm>
            <a:off x="7542305" y="2580650"/>
            <a:ext cx="240772" cy="215444"/>
            <a:chOff x="292829" y="1695755"/>
            <a:chExt cx="240772" cy="215444"/>
          </a:xfrm>
        </p:grpSpPr>
        <p:sp>
          <p:nvSpPr>
            <p:cNvPr id="151" name="타원 150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52" name="TextBox 96"/>
            <p:cNvSpPr txBox="1"/>
            <p:nvPr/>
          </p:nvSpPr>
          <p:spPr>
            <a:xfrm>
              <a:off x="292829" y="1695755"/>
              <a:ext cx="245335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</a:p>
          </p:txBody>
        </p:sp>
      </p:grpSp>
      <p:grpSp>
        <p:nvGrpSpPr>
          <p:cNvPr id="153" name="그룹 152"/>
          <p:cNvGrpSpPr/>
          <p:nvPr/>
        </p:nvGrpSpPr>
        <p:grpSpPr>
          <a:xfrm>
            <a:off x="3325580" y="3293506"/>
            <a:ext cx="240772" cy="215444"/>
            <a:chOff x="292829" y="1695755"/>
            <a:chExt cx="240772" cy="215444"/>
          </a:xfrm>
        </p:grpSpPr>
        <p:sp>
          <p:nvSpPr>
            <p:cNvPr id="154" name="타원 153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55" name="TextBox 96"/>
            <p:cNvSpPr txBox="1"/>
            <p:nvPr/>
          </p:nvSpPr>
          <p:spPr>
            <a:xfrm>
              <a:off x="292829" y="1695755"/>
              <a:ext cx="242485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4</a:t>
              </a:r>
            </a:p>
          </p:txBody>
        </p:sp>
      </p:grpSp>
      <p:graphicFrame>
        <p:nvGraphicFramePr>
          <p:cNvPr id="156" name="표 155"/>
          <p:cNvGraphicFramePr/>
          <p:nvPr/>
        </p:nvGraphicFramePr>
        <p:xfrm>
          <a:off x="1524000" y="0"/>
          <a:ext cx="6371081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97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62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305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지점 관리자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지점관리자 고객 관리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1:1</a:t>
                      </a: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문의 메인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1524000" y="0"/>
          <a:ext cx="6372198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138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101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/>
                          </a:solidFill>
                        </a:rPr>
                        <a:t>SS-RC-01-00-01</a:t>
                      </a:r>
                      <a:endParaRPr lang="ko-KR" altLang="en-US" sz="11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160511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 메인 페이지 및 좌측 메뉴 설명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5302579"/>
              </p:ext>
            </p:extLst>
          </p:nvPr>
        </p:nvGraphicFramePr>
        <p:xfrm>
          <a:off x="8472263" y="3096"/>
          <a:ext cx="2111351" cy="32142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답변 내용 입력 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답변 등록 버튼</a:t>
                      </a:r>
                      <a:endParaRPr lang="en-US" altLang="ko-KR" sz="800" baseline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문의 게시판 이동 버튼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관리자는 문의에 대한 답변이 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가능하다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104" name="그룹 103"/>
          <p:cNvGrpSpPr/>
          <p:nvPr/>
        </p:nvGrpSpPr>
        <p:grpSpPr>
          <a:xfrm>
            <a:off x="1568516" y="1772816"/>
            <a:ext cx="6831740" cy="4176464"/>
            <a:chOff x="0" y="1363611"/>
            <a:chExt cx="9053116" cy="4666067"/>
          </a:xfrm>
        </p:grpSpPr>
        <p:pic>
          <p:nvPicPr>
            <p:cNvPr id="105" name="Picture 2"/>
            <p:cNvPicPr>
              <a:picLocks noChangeAspect="1" noChangeArrowheads="1"/>
            </p:cNvPicPr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0" y="1363611"/>
              <a:ext cx="9053116" cy="4653136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106" name="직사각형 105"/>
            <p:cNvSpPr/>
            <p:nvPr/>
          </p:nvSpPr>
          <p:spPr>
            <a:xfrm>
              <a:off x="5823" y="1372079"/>
              <a:ext cx="1763688" cy="4656972"/>
            </a:xfrm>
            <a:prstGeom prst="rect">
              <a:avLst/>
            </a:prstGeom>
            <a:solidFill>
              <a:srgbClr val="343A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1814568" y="1772816"/>
              <a:ext cx="7238548" cy="4256862"/>
            </a:xfrm>
            <a:prstGeom prst="rect">
              <a:avLst/>
            </a:prstGeom>
            <a:solidFill>
              <a:srgbClr val="F4F6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1907704" y="1412776"/>
              <a:ext cx="7056784" cy="2866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pic>
        <p:nvPicPr>
          <p:cNvPr id="112" name="그림 111"/>
          <p:cNvPicPr>
            <a:picLocks noChangeAspect="1"/>
          </p:cNvPicPr>
          <p:nvPr/>
        </p:nvPicPr>
        <p:blipFill rotWithShape="1">
          <a:blip r:embed="rId3"/>
          <a:srcRect l="36090" t="1640" r="35830" b="89530"/>
          <a:stretch>
            <a:fillRect/>
          </a:stretch>
        </p:blipFill>
        <p:spPr>
          <a:xfrm>
            <a:off x="4655840" y="1785011"/>
            <a:ext cx="1759100" cy="347845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1591931" y="2545159"/>
            <a:ext cx="13309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지점관리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591931" y="2924944"/>
            <a:ext cx="1330929" cy="2640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상영영화관리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591931" y="3277707"/>
            <a:ext cx="1330929" cy="263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고객관리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591930" y="4149080"/>
            <a:ext cx="13309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이벤트관리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6752540" y="1789562"/>
            <a:ext cx="186374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800">
                <a:solidFill>
                  <a:schemeClr val="tx1"/>
                </a:solidFill>
              </a:rPr>
              <a:t>대전 중앙로점 관리자님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568516" y="3588700"/>
            <a:ext cx="13543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000">
                <a:solidFill>
                  <a:schemeClr val="bg1">
                    <a:lumMod val="65000"/>
                  </a:schemeClr>
                </a:solidFill>
              </a:rPr>
              <a:t>   공지사항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568516" y="3861048"/>
            <a:ext cx="1354344" cy="246221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000">
                <a:solidFill>
                  <a:schemeClr val="bg1">
                    <a:lumMod val="65000"/>
                  </a:schemeClr>
                </a:solidFill>
              </a:rPr>
              <a:t>   1:1 </a:t>
            </a:r>
            <a:r>
              <a:rPr lang="ko-KR" altLang="en-US" sz="1000">
                <a:solidFill>
                  <a:schemeClr val="bg1">
                    <a:lumMod val="65000"/>
                  </a:schemeClr>
                </a:solidFill>
              </a:rPr>
              <a:t>문의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3071664" y="2276872"/>
            <a:ext cx="1512168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600">
                <a:solidFill>
                  <a:schemeClr val="tx1"/>
                </a:solidFill>
              </a:rPr>
              <a:t>1:1 </a:t>
            </a:r>
            <a:r>
              <a:rPr lang="ko-KR" altLang="en-US" sz="1600">
                <a:solidFill>
                  <a:schemeClr val="tx1"/>
                </a:solidFill>
              </a:rPr>
              <a:t>문의</a:t>
            </a: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 rotWithShape="1">
          <a:blip r:embed="rId4"/>
          <a:srcRect t="12710" b="63790"/>
          <a:stretch>
            <a:fillRect/>
          </a:stretch>
        </p:blipFill>
        <p:spPr>
          <a:xfrm>
            <a:off x="3124733" y="2725205"/>
            <a:ext cx="5046540" cy="829502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0" name="Picture 2"/>
          <p:cNvPicPr>
            <a:picLocks noChangeAspect="1" noChangeArrowheads="1"/>
          </p:cNvPicPr>
          <p:nvPr/>
        </p:nvPicPr>
        <p:blipFill rotWithShape="1">
          <a:blip r:embed="rId4"/>
          <a:srcRect l="10680" t="18970" r="1210" b="74350"/>
          <a:stretch>
            <a:fillRect/>
          </a:stretch>
        </p:blipFill>
        <p:spPr>
          <a:xfrm>
            <a:off x="3232150" y="2959693"/>
            <a:ext cx="4446662" cy="23590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1" name="TextBox 20"/>
          <p:cNvSpPr txBox="1"/>
          <p:nvPr/>
        </p:nvSpPr>
        <p:spPr>
          <a:xfrm>
            <a:off x="3935760" y="2987521"/>
            <a:ext cx="2736304" cy="20005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700" b="1"/>
              <a:t>이름</a:t>
            </a:r>
            <a:r>
              <a:rPr lang="ko-KR" altLang="en-US" sz="700"/>
              <a:t> 홍길동 </a:t>
            </a:r>
          </a:p>
        </p:txBody>
      </p:sp>
      <p:pic>
        <p:nvPicPr>
          <p:cNvPr id="28" name="Picture 2"/>
          <p:cNvPicPr>
            <a:picLocks noChangeAspect="1" noChangeArrowheads="1"/>
          </p:cNvPicPr>
          <p:nvPr/>
        </p:nvPicPr>
        <p:blipFill rotWithShape="1">
          <a:blip r:embed="rId4"/>
          <a:srcRect l="41430" t="28450" b="63790"/>
          <a:stretch>
            <a:fillRect/>
          </a:stretch>
        </p:blipFill>
        <p:spPr>
          <a:xfrm>
            <a:off x="3124732" y="3510368"/>
            <a:ext cx="5046541" cy="2222888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9" name="직사각형 28"/>
          <p:cNvSpPr/>
          <p:nvPr/>
        </p:nvSpPr>
        <p:spPr>
          <a:xfrm>
            <a:off x="3359696" y="4296604"/>
            <a:ext cx="3888432" cy="93259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7349296" y="4318496"/>
            <a:ext cx="646331" cy="230832"/>
          </a:xfrm>
          <a:prstGeom prst="rect">
            <a:avLst/>
          </a:prstGeom>
          <a:solidFill>
            <a:srgbClr val="343A40"/>
          </a:solidFill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900">
                <a:solidFill>
                  <a:schemeClr val="bg1"/>
                </a:solidFill>
              </a:rPr>
              <a:t>답변등록</a:t>
            </a:r>
          </a:p>
        </p:txBody>
      </p:sp>
      <p:pic>
        <p:nvPicPr>
          <p:cNvPr id="32" name="Picture 2"/>
          <p:cNvPicPr>
            <a:picLocks noChangeAspect="1" noChangeArrowheads="1"/>
          </p:cNvPicPr>
          <p:nvPr/>
        </p:nvPicPr>
        <p:blipFill rotWithShape="1">
          <a:blip r:embed="rId4"/>
          <a:srcRect t="25140" b="69360"/>
          <a:stretch>
            <a:fillRect/>
          </a:stretch>
        </p:blipFill>
        <p:spPr>
          <a:xfrm>
            <a:off x="3147479" y="4098905"/>
            <a:ext cx="5046540" cy="19419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3" name="TextBox 32"/>
          <p:cNvSpPr txBox="1"/>
          <p:nvPr/>
        </p:nvSpPr>
        <p:spPr>
          <a:xfrm>
            <a:off x="5430081" y="5373216"/>
            <a:ext cx="404933" cy="216053"/>
          </a:xfrm>
          <a:prstGeom prst="rect">
            <a:avLst/>
          </a:prstGeom>
          <a:solidFill>
            <a:srgbClr val="343A40"/>
          </a:solidFill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900">
                <a:solidFill>
                  <a:schemeClr val="bg1"/>
                </a:solidFill>
              </a:rPr>
              <a:t>목록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3122464" y="2744254"/>
            <a:ext cx="2736304" cy="23516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000"/>
              <a:t>[</a:t>
            </a:r>
            <a:r>
              <a:rPr lang="ko-KR" altLang="en-US" sz="1000"/>
              <a:t>칭찬</a:t>
            </a:r>
            <a:r>
              <a:rPr lang="en-US" altLang="ko-KR" sz="1000"/>
              <a:t>] </a:t>
            </a:r>
            <a:r>
              <a:rPr lang="ko-KR" altLang="en-US" sz="1000"/>
              <a:t>직원분 감사드립니다</a:t>
            </a:r>
            <a:r>
              <a:rPr lang="en-US" altLang="ko-KR" sz="1000"/>
              <a:t>.</a:t>
            </a:r>
            <a:endParaRPr lang="ko-KR" altLang="en-US" sz="1000"/>
          </a:p>
        </p:txBody>
      </p:sp>
      <p:sp>
        <p:nvSpPr>
          <p:cNvPr id="35" name="TextBox 34"/>
          <p:cNvSpPr txBox="1"/>
          <p:nvPr/>
        </p:nvSpPr>
        <p:spPr>
          <a:xfrm>
            <a:off x="3232150" y="3316178"/>
            <a:ext cx="4664050" cy="29189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700"/>
              <a:t>오늘 </a:t>
            </a:r>
            <a:r>
              <a:rPr lang="en-US" altLang="ko-KR" sz="700"/>
              <a:t>1</a:t>
            </a:r>
            <a:r>
              <a:rPr lang="ko-KR" altLang="en-US" sz="700"/>
              <a:t>관에서 영화를 보고 나와 다른 곳으로 이동하던 중 지갑을 잃어버린 것을 확인하여 다시 영화관에 가 직원분께 말씀드렸습니다</a:t>
            </a:r>
            <a:r>
              <a:rPr lang="en-US" altLang="ko-KR" sz="700"/>
              <a:t>. </a:t>
            </a:r>
            <a:r>
              <a:rPr lang="ko-KR" altLang="en-US" sz="700"/>
              <a:t>바쁘실텐데 바로 같이 들어가서 지갑을 찾아주셨습니다</a:t>
            </a:r>
            <a:r>
              <a:rPr lang="en-US" altLang="ko-KR" sz="700"/>
              <a:t>. </a:t>
            </a:r>
            <a:r>
              <a:rPr lang="ko-KR" altLang="en-US" sz="700"/>
              <a:t>감사드립니다</a:t>
            </a:r>
            <a:r>
              <a:rPr lang="en-US" altLang="ko-KR" sz="700"/>
              <a:t>.</a:t>
            </a:r>
            <a:endParaRPr lang="ko-KR" altLang="en-US" sz="700"/>
          </a:p>
        </p:txBody>
      </p:sp>
      <p:grpSp>
        <p:nvGrpSpPr>
          <p:cNvPr id="37" name="그룹 36"/>
          <p:cNvGrpSpPr/>
          <p:nvPr/>
        </p:nvGrpSpPr>
        <p:grpSpPr>
          <a:xfrm>
            <a:off x="3400639" y="4350932"/>
            <a:ext cx="240772" cy="215444"/>
            <a:chOff x="292829" y="1695755"/>
            <a:chExt cx="240772" cy="215444"/>
          </a:xfrm>
        </p:grpSpPr>
        <p:sp>
          <p:nvSpPr>
            <p:cNvPr id="38" name="타원 37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9" name="TextBox 96"/>
            <p:cNvSpPr txBox="1"/>
            <p:nvPr/>
          </p:nvSpPr>
          <p:spPr>
            <a:xfrm>
              <a:off x="292829" y="1695755"/>
              <a:ext cx="243626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7072521" y="4326190"/>
            <a:ext cx="240772" cy="215444"/>
            <a:chOff x="292829" y="1695755"/>
            <a:chExt cx="240772" cy="215444"/>
          </a:xfrm>
        </p:grpSpPr>
        <p:sp>
          <p:nvSpPr>
            <p:cNvPr id="41" name="타원 40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2" name="TextBox 96"/>
            <p:cNvSpPr txBox="1"/>
            <p:nvPr/>
          </p:nvSpPr>
          <p:spPr>
            <a:xfrm>
              <a:off x="292829" y="1695755"/>
              <a:ext cx="248393" cy="205805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</a:p>
          </p:txBody>
        </p:sp>
      </p:grpSp>
      <p:grpSp>
        <p:nvGrpSpPr>
          <p:cNvPr id="43" name="그룹 42"/>
          <p:cNvGrpSpPr/>
          <p:nvPr/>
        </p:nvGrpSpPr>
        <p:grpSpPr>
          <a:xfrm>
            <a:off x="5099260" y="5373216"/>
            <a:ext cx="240772" cy="215444"/>
            <a:chOff x="292829" y="1695755"/>
            <a:chExt cx="240772" cy="215444"/>
          </a:xfrm>
        </p:grpSpPr>
        <p:sp>
          <p:nvSpPr>
            <p:cNvPr id="44" name="타원 43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5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</a:p>
          </p:txBody>
        </p:sp>
      </p:grpSp>
      <p:graphicFrame>
        <p:nvGraphicFramePr>
          <p:cNvPr id="113" name="표 112"/>
          <p:cNvGraphicFramePr/>
          <p:nvPr/>
        </p:nvGraphicFramePr>
        <p:xfrm>
          <a:off x="1524000" y="0"/>
          <a:ext cx="6371081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97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62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305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지점 관리자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지점관리자 고객 관리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1:1</a:t>
                      </a: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문의 상세 </a:t>
                      </a: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-</a:t>
                      </a: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답변 등록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표 29"/>
          <p:cNvGraphicFramePr>
            <a:graphicFrameLocks noGrp="1"/>
          </p:cNvGraphicFramePr>
          <p:nvPr/>
        </p:nvGraphicFramePr>
        <p:xfrm>
          <a:off x="8472263" y="3096"/>
          <a:ext cx="2111351" cy="24240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문의 게시판 이동 버튼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목록 버튼을 이동하여 전 화면으로 갈 수 있다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 </a:t>
                      </a: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본 화면은 문의 상세 페이지 이다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104" name="그룹 103"/>
          <p:cNvGrpSpPr/>
          <p:nvPr/>
        </p:nvGrpSpPr>
        <p:grpSpPr>
          <a:xfrm>
            <a:off x="1568516" y="1772816"/>
            <a:ext cx="6831740" cy="4176464"/>
            <a:chOff x="0" y="1363611"/>
            <a:chExt cx="9053116" cy="4666067"/>
          </a:xfrm>
        </p:grpSpPr>
        <p:pic>
          <p:nvPicPr>
            <p:cNvPr id="105" name="Picture 2"/>
            <p:cNvPicPr>
              <a:picLocks noChangeAspect="1" noChangeArrowheads="1"/>
            </p:cNvPicPr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0" y="1363611"/>
              <a:ext cx="9053116" cy="4653136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106" name="직사각형 105"/>
            <p:cNvSpPr/>
            <p:nvPr/>
          </p:nvSpPr>
          <p:spPr>
            <a:xfrm>
              <a:off x="5823" y="1372079"/>
              <a:ext cx="1763688" cy="4656972"/>
            </a:xfrm>
            <a:prstGeom prst="rect">
              <a:avLst/>
            </a:prstGeom>
            <a:solidFill>
              <a:srgbClr val="343A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1814568" y="1772816"/>
              <a:ext cx="7238548" cy="4256862"/>
            </a:xfrm>
            <a:prstGeom prst="rect">
              <a:avLst/>
            </a:prstGeom>
            <a:solidFill>
              <a:srgbClr val="F4F6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1907704" y="1412776"/>
              <a:ext cx="7056784" cy="2866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pic>
        <p:nvPicPr>
          <p:cNvPr id="112" name="그림 111"/>
          <p:cNvPicPr>
            <a:picLocks noChangeAspect="1"/>
          </p:cNvPicPr>
          <p:nvPr/>
        </p:nvPicPr>
        <p:blipFill rotWithShape="1">
          <a:blip r:embed="rId3"/>
          <a:srcRect l="36090" t="1640" r="35830" b="89530"/>
          <a:stretch>
            <a:fillRect/>
          </a:stretch>
        </p:blipFill>
        <p:spPr>
          <a:xfrm>
            <a:off x="4655840" y="1785011"/>
            <a:ext cx="1759100" cy="347845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1591931" y="2545159"/>
            <a:ext cx="13309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지점관리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591931" y="2924944"/>
            <a:ext cx="1330929" cy="2640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상영영화관리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591931" y="3277707"/>
            <a:ext cx="1330929" cy="263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고객관리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591930" y="4149080"/>
            <a:ext cx="13309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이벤트관리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6752540" y="1789562"/>
            <a:ext cx="186374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800">
                <a:solidFill>
                  <a:schemeClr val="tx1"/>
                </a:solidFill>
              </a:rPr>
              <a:t>대전 중앙로점 관리자님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568516" y="3588700"/>
            <a:ext cx="13543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000">
                <a:solidFill>
                  <a:schemeClr val="bg1">
                    <a:lumMod val="65000"/>
                  </a:schemeClr>
                </a:solidFill>
              </a:rPr>
              <a:t>   공지사항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568516" y="3861048"/>
            <a:ext cx="1354344" cy="246221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000">
                <a:solidFill>
                  <a:schemeClr val="bg1">
                    <a:lumMod val="65000"/>
                  </a:schemeClr>
                </a:solidFill>
              </a:rPr>
              <a:t>   1:1 </a:t>
            </a:r>
            <a:r>
              <a:rPr lang="ko-KR" altLang="en-US" sz="1000">
                <a:solidFill>
                  <a:schemeClr val="bg1">
                    <a:lumMod val="65000"/>
                  </a:schemeClr>
                </a:solidFill>
              </a:rPr>
              <a:t>문의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3071664" y="2276872"/>
            <a:ext cx="1512168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600">
                <a:solidFill>
                  <a:schemeClr val="tx1"/>
                </a:solidFill>
              </a:rPr>
              <a:t>1:1 </a:t>
            </a:r>
            <a:r>
              <a:rPr lang="ko-KR" altLang="en-US" sz="1600">
                <a:solidFill>
                  <a:schemeClr val="tx1"/>
                </a:solidFill>
              </a:rPr>
              <a:t>문의</a:t>
            </a: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 rotWithShape="1">
          <a:blip r:embed="rId4"/>
          <a:srcRect t="12710" b="63790"/>
          <a:stretch>
            <a:fillRect/>
          </a:stretch>
        </p:blipFill>
        <p:spPr>
          <a:xfrm>
            <a:off x="3124733" y="2725205"/>
            <a:ext cx="5046540" cy="829502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9" name="TextBox 18"/>
          <p:cNvSpPr txBox="1"/>
          <p:nvPr/>
        </p:nvSpPr>
        <p:spPr>
          <a:xfrm>
            <a:off x="3122464" y="2744254"/>
            <a:ext cx="2736304" cy="23516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000"/>
              <a:t>[</a:t>
            </a:r>
            <a:r>
              <a:rPr lang="ko-KR" altLang="en-US" sz="1000"/>
              <a:t>칭찬</a:t>
            </a:r>
            <a:r>
              <a:rPr lang="en-US" altLang="ko-KR" sz="1000"/>
              <a:t>] </a:t>
            </a:r>
            <a:r>
              <a:rPr lang="ko-KR" altLang="en-US" sz="1000"/>
              <a:t>직원분 감사드립니다</a:t>
            </a:r>
            <a:r>
              <a:rPr lang="en-US" altLang="ko-KR" sz="1000"/>
              <a:t>.</a:t>
            </a:r>
            <a:endParaRPr lang="ko-KR" altLang="en-US" sz="1000"/>
          </a:p>
        </p:txBody>
      </p:sp>
      <p:pic>
        <p:nvPicPr>
          <p:cNvPr id="20" name="Picture 2"/>
          <p:cNvPicPr>
            <a:picLocks noChangeAspect="1" noChangeArrowheads="1"/>
          </p:cNvPicPr>
          <p:nvPr/>
        </p:nvPicPr>
        <p:blipFill rotWithShape="1">
          <a:blip r:embed="rId4"/>
          <a:srcRect l="10680" t="18970" r="1210" b="74350"/>
          <a:stretch>
            <a:fillRect/>
          </a:stretch>
        </p:blipFill>
        <p:spPr>
          <a:xfrm>
            <a:off x="3232150" y="2959693"/>
            <a:ext cx="4446662" cy="23590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1" name="TextBox 20"/>
          <p:cNvSpPr txBox="1"/>
          <p:nvPr/>
        </p:nvSpPr>
        <p:spPr>
          <a:xfrm>
            <a:off x="3935760" y="2987521"/>
            <a:ext cx="2736304" cy="20005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700" b="1"/>
              <a:t>이름</a:t>
            </a:r>
            <a:r>
              <a:rPr lang="ko-KR" altLang="en-US" sz="700"/>
              <a:t> 홍길동 </a:t>
            </a:r>
          </a:p>
        </p:txBody>
      </p:sp>
      <p:pic>
        <p:nvPicPr>
          <p:cNvPr id="28" name="Picture 2"/>
          <p:cNvPicPr>
            <a:picLocks noChangeAspect="1" noChangeArrowheads="1"/>
          </p:cNvPicPr>
          <p:nvPr/>
        </p:nvPicPr>
        <p:blipFill rotWithShape="1">
          <a:blip r:embed="rId4"/>
          <a:srcRect l="41430" t="28450" b="63790"/>
          <a:stretch>
            <a:fillRect/>
          </a:stretch>
        </p:blipFill>
        <p:spPr>
          <a:xfrm>
            <a:off x="3124732" y="3510368"/>
            <a:ext cx="5046541" cy="2222888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32" name="Picture 2"/>
          <p:cNvPicPr>
            <a:picLocks noChangeAspect="1" noChangeArrowheads="1"/>
          </p:cNvPicPr>
          <p:nvPr/>
        </p:nvPicPr>
        <p:blipFill rotWithShape="1">
          <a:blip r:embed="rId4"/>
          <a:srcRect t="25140" b="69360"/>
          <a:stretch>
            <a:fillRect/>
          </a:stretch>
        </p:blipFill>
        <p:spPr>
          <a:xfrm>
            <a:off x="3147479" y="4098905"/>
            <a:ext cx="5046540" cy="19419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3" name="TextBox 32"/>
          <p:cNvSpPr txBox="1"/>
          <p:nvPr/>
        </p:nvSpPr>
        <p:spPr>
          <a:xfrm>
            <a:off x="5430081" y="5373216"/>
            <a:ext cx="404933" cy="216054"/>
          </a:xfrm>
          <a:prstGeom prst="rect">
            <a:avLst/>
          </a:prstGeom>
          <a:solidFill>
            <a:srgbClr val="343A40"/>
          </a:solidFill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900">
                <a:solidFill>
                  <a:schemeClr val="bg1"/>
                </a:solidFill>
              </a:rPr>
              <a:t>목록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232150" y="3316178"/>
            <a:ext cx="4664050" cy="29189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700"/>
              <a:t>오늘 </a:t>
            </a:r>
            <a:r>
              <a:rPr lang="en-US" altLang="ko-KR" sz="700"/>
              <a:t>1</a:t>
            </a:r>
            <a:r>
              <a:rPr lang="ko-KR" altLang="en-US" sz="700"/>
              <a:t>관에서 영화를 보고 나와 다른 곳으로 이동하던 중 지갑을 잃어버린 것을 확인하여 다시 영화관에 가 직원분께 말씀드렸습니다</a:t>
            </a:r>
            <a:r>
              <a:rPr lang="en-US" altLang="ko-KR" sz="700"/>
              <a:t>. </a:t>
            </a:r>
            <a:r>
              <a:rPr lang="ko-KR" altLang="en-US" sz="700"/>
              <a:t>바쁘실텐데 바로 같이 들어가서 지갑을 찾아주셨습니다</a:t>
            </a:r>
            <a:r>
              <a:rPr lang="en-US" altLang="ko-KR" sz="700"/>
              <a:t>. </a:t>
            </a:r>
            <a:r>
              <a:rPr lang="ko-KR" altLang="en-US" sz="700"/>
              <a:t>감사드립니다</a:t>
            </a:r>
            <a:r>
              <a:rPr lang="en-US" altLang="ko-KR" sz="700"/>
              <a:t>.</a:t>
            </a:r>
            <a:endParaRPr lang="ko-KR" altLang="en-US" sz="700"/>
          </a:p>
        </p:txBody>
      </p:sp>
      <p:sp>
        <p:nvSpPr>
          <p:cNvPr id="34" name="TextBox 33"/>
          <p:cNvSpPr txBox="1"/>
          <p:nvPr/>
        </p:nvSpPr>
        <p:spPr>
          <a:xfrm>
            <a:off x="3232150" y="4393919"/>
            <a:ext cx="4087986" cy="41549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700" b="1"/>
              <a:t>답변일</a:t>
            </a:r>
            <a:r>
              <a:rPr lang="ko-KR" altLang="en-US" sz="700"/>
              <a:t> </a:t>
            </a:r>
            <a:r>
              <a:rPr lang="en-US" altLang="ko-KR" sz="700"/>
              <a:t>2023.07.01</a:t>
            </a:r>
          </a:p>
          <a:p>
            <a:pPr lvl="0">
              <a:defRPr/>
            </a:pPr>
            <a:endParaRPr lang="en-US" altLang="ko-KR" sz="700"/>
          </a:p>
          <a:p>
            <a:pPr lvl="0">
              <a:defRPr/>
            </a:pPr>
            <a:r>
              <a:rPr lang="ko-KR" altLang="en-US" sz="700"/>
              <a:t>감사합니다</a:t>
            </a:r>
            <a:r>
              <a:rPr lang="en-US" altLang="ko-KR" sz="700"/>
              <a:t>. </a:t>
            </a:r>
            <a:r>
              <a:rPr lang="ko-KR" altLang="en-US" sz="700"/>
              <a:t>해당 직원과 내부에 전달하도록 하겠습니다</a:t>
            </a:r>
            <a:r>
              <a:rPr lang="en-US" altLang="ko-KR" sz="700"/>
              <a:t>.</a:t>
            </a:r>
            <a:endParaRPr lang="ko-KR" altLang="en-US" sz="700"/>
          </a:p>
        </p:txBody>
      </p:sp>
      <p:grpSp>
        <p:nvGrpSpPr>
          <p:cNvPr id="31" name="그룹 30"/>
          <p:cNvGrpSpPr/>
          <p:nvPr/>
        </p:nvGrpSpPr>
        <p:grpSpPr>
          <a:xfrm>
            <a:off x="5088802" y="5373216"/>
            <a:ext cx="240772" cy="215444"/>
            <a:chOff x="292829" y="1695755"/>
            <a:chExt cx="240772" cy="215444"/>
          </a:xfrm>
        </p:grpSpPr>
        <p:sp>
          <p:nvSpPr>
            <p:cNvPr id="35" name="타원 34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6" name="TextBox 96"/>
            <p:cNvSpPr txBox="1"/>
            <p:nvPr/>
          </p:nvSpPr>
          <p:spPr>
            <a:xfrm>
              <a:off x="292829" y="1695755"/>
              <a:ext cx="241388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aphicFrame>
        <p:nvGraphicFramePr>
          <p:cNvPr id="113" name="표 112"/>
          <p:cNvGraphicFramePr/>
          <p:nvPr/>
        </p:nvGraphicFramePr>
        <p:xfrm>
          <a:off x="1524000" y="0"/>
          <a:ext cx="6371081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97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62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305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지점 관리자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지점관리자 고객 관리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1:1</a:t>
                      </a: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문의 상세 </a:t>
                      </a: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-</a:t>
                      </a: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답변 완료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7352443"/>
              </p:ext>
            </p:extLst>
          </p:nvPr>
        </p:nvGraphicFramePr>
        <p:xfrm>
          <a:off x="8472263" y="3096"/>
          <a:ext cx="2111351" cy="32142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이벤트 리스트 목록 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이벤트 등록 버튼</a:t>
                      </a:r>
                      <a:endParaRPr lang="en-US" altLang="ko-KR" sz="800" baseline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이벤트 관련 키워드 검색 기능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이벤트 관리 메인 페이지 입니다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이벤트를 등록 할 수 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있다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104" name="그룹 103"/>
          <p:cNvGrpSpPr/>
          <p:nvPr/>
        </p:nvGrpSpPr>
        <p:grpSpPr>
          <a:xfrm>
            <a:off x="1568516" y="1772816"/>
            <a:ext cx="6831740" cy="4176464"/>
            <a:chOff x="0" y="1363611"/>
            <a:chExt cx="9053116" cy="4666067"/>
          </a:xfrm>
        </p:grpSpPr>
        <p:pic>
          <p:nvPicPr>
            <p:cNvPr id="105" name="Picture 2"/>
            <p:cNvPicPr>
              <a:picLocks noChangeAspect="1" noChangeArrowheads="1"/>
            </p:cNvPicPr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0" y="1363611"/>
              <a:ext cx="9053116" cy="4653136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106" name="직사각형 105"/>
            <p:cNvSpPr/>
            <p:nvPr/>
          </p:nvSpPr>
          <p:spPr>
            <a:xfrm>
              <a:off x="5823" y="1372079"/>
              <a:ext cx="1763688" cy="4656972"/>
            </a:xfrm>
            <a:prstGeom prst="rect">
              <a:avLst/>
            </a:prstGeom>
            <a:solidFill>
              <a:srgbClr val="343A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1814568" y="1772816"/>
              <a:ext cx="7238548" cy="4256862"/>
            </a:xfrm>
            <a:prstGeom prst="rect">
              <a:avLst/>
            </a:prstGeom>
            <a:solidFill>
              <a:srgbClr val="F4F6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1907704" y="1412776"/>
              <a:ext cx="7056784" cy="2866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pic>
        <p:nvPicPr>
          <p:cNvPr id="112" name="그림 111"/>
          <p:cNvPicPr>
            <a:picLocks noChangeAspect="1"/>
          </p:cNvPicPr>
          <p:nvPr/>
        </p:nvPicPr>
        <p:blipFill rotWithShape="1">
          <a:blip r:embed="rId3"/>
          <a:srcRect l="36090" t="1640" r="35830" b="89530"/>
          <a:stretch>
            <a:fillRect/>
          </a:stretch>
        </p:blipFill>
        <p:spPr>
          <a:xfrm>
            <a:off x="4655840" y="1785011"/>
            <a:ext cx="1759100" cy="347845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1591931" y="2545159"/>
            <a:ext cx="13309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지점관리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591931" y="2924944"/>
            <a:ext cx="1330929" cy="2640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상영영화관리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591931" y="3277707"/>
            <a:ext cx="1330929" cy="263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고객관리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591931" y="3657492"/>
            <a:ext cx="1330929" cy="264903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이벤트관리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6752540" y="1789562"/>
            <a:ext cx="186374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800">
                <a:solidFill>
                  <a:schemeClr val="tx1"/>
                </a:solidFill>
              </a:rPr>
              <a:t>대전 중앙로점 관리자님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4"/>
          <a:srcRect b="15640"/>
          <a:stretch>
            <a:fillRect/>
          </a:stretch>
        </p:blipFill>
        <p:spPr>
          <a:xfrm>
            <a:off x="2937840" y="2545159"/>
            <a:ext cx="5473386" cy="3392547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6" name="직사각형 15"/>
          <p:cNvSpPr/>
          <p:nvPr/>
        </p:nvSpPr>
        <p:spPr>
          <a:xfrm>
            <a:off x="2783632" y="2204864"/>
            <a:ext cx="1512168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600">
                <a:solidFill>
                  <a:schemeClr val="tx1"/>
                </a:solidFill>
              </a:rPr>
              <a:t>이벤트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536160" y="2262064"/>
            <a:ext cx="775354" cy="230832"/>
          </a:xfrm>
          <a:prstGeom prst="rect">
            <a:avLst/>
          </a:prstGeom>
          <a:solidFill>
            <a:srgbClr val="343A40"/>
          </a:solidFill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900">
                <a:solidFill>
                  <a:schemeClr val="bg1"/>
                </a:solidFill>
              </a:rPr>
              <a:t>이벤트 등록</a:t>
            </a:r>
          </a:p>
        </p:txBody>
      </p:sp>
      <p:grpSp>
        <p:nvGrpSpPr>
          <p:cNvPr id="19" name="그룹 18"/>
          <p:cNvGrpSpPr/>
          <p:nvPr/>
        </p:nvGrpSpPr>
        <p:grpSpPr>
          <a:xfrm>
            <a:off x="2964876" y="2238817"/>
            <a:ext cx="240772" cy="215444"/>
            <a:chOff x="292829" y="1695755"/>
            <a:chExt cx="240772" cy="215444"/>
          </a:xfrm>
        </p:grpSpPr>
        <p:sp>
          <p:nvSpPr>
            <p:cNvPr id="20" name="타원 19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1" name="TextBox 96"/>
            <p:cNvSpPr txBox="1"/>
            <p:nvPr/>
          </p:nvSpPr>
          <p:spPr>
            <a:xfrm>
              <a:off x="292829" y="1695755"/>
              <a:ext cx="241239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7214111" y="2269758"/>
            <a:ext cx="240772" cy="215444"/>
            <a:chOff x="292829" y="1695755"/>
            <a:chExt cx="240772" cy="215444"/>
          </a:xfrm>
        </p:grpSpPr>
        <p:sp>
          <p:nvSpPr>
            <p:cNvPr id="28" name="타원 27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9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6888088" y="2632578"/>
            <a:ext cx="240772" cy="215444"/>
            <a:chOff x="292829" y="1695755"/>
            <a:chExt cx="240772" cy="215444"/>
          </a:xfrm>
        </p:grpSpPr>
        <p:sp>
          <p:nvSpPr>
            <p:cNvPr id="32" name="타원 31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3" name="TextBox 96"/>
            <p:cNvSpPr txBox="1"/>
            <p:nvPr/>
          </p:nvSpPr>
          <p:spPr>
            <a:xfrm>
              <a:off x="292829" y="1695755"/>
              <a:ext cx="242326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</a:p>
          </p:txBody>
        </p:sp>
      </p:grpSp>
      <p:graphicFrame>
        <p:nvGraphicFramePr>
          <p:cNvPr id="7171" name="표 7170"/>
          <p:cNvGraphicFramePr/>
          <p:nvPr/>
        </p:nvGraphicFramePr>
        <p:xfrm>
          <a:off x="1524000" y="0"/>
          <a:ext cx="6371081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97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62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305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지점 관리자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지점관리자 이벤트관리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이벤트 메인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2018359"/>
              </p:ext>
            </p:extLst>
          </p:nvPr>
        </p:nvGraphicFramePr>
        <p:xfrm>
          <a:off x="8472263" y="3096"/>
          <a:ext cx="2111351" cy="48736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지점 관리자 이벤트 구분 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변경 불가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)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이벤트 제목 입력</a:t>
                      </a:r>
                      <a:endParaRPr lang="en-US" altLang="ko-KR" sz="800" baseline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이벤트 기간 등록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이벤트 사진 파일 업로드 기능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이벤트 내용 설명 입력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이벤트 등록 취소 버튼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410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이벤트 등록 버튼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지점 관리자는 이벤트 등록을 할 수 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있다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pSp>
        <p:nvGrpSpPr>
          <p:cNvPr id="104" name="그룹 103"/>
          <p:cNvGrpSpPr/>
          <p:nvPr/>
        </p:nvGrpSpPr>
        <p:grpSpPr>
          <a:xfrm>
            <a:off x="1568516" y="1772816"/>
            <a:ext cx="6831740" cy="4176464"/>
            <a:chOff x="0" y="1363611"/>
            <a:chExt cx="9053116" cy="4666067"/>
          </a:xfrm>
        </p:grpSpPr>
        <p:pic>
          <p:nvPicPr>
            <p:cNvPr id="105" name="Picture 2"/>
            <p:cNvPicPr>
              <a:picLocks noChangeAspect="1" noChangeArrowheads="1"/>
            </p:cNvPicPr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0" y="1363611"/>
              <a:ext cx="9053116" cy="4653136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106" name="직사각형 105"/>
            <p:cNvSpPr/>
            <p:nvPr/>
          </p:nvSpPr>
          <p:spPr>
            <a:xfrm>
              <a:off x="5823" y="1372079"/>
              <a:ext cx="1763688" cy="4656972"/>
            </a:xfrm>
            <a:prstGeom prst="rect">
              <a:avLst/>
            </a:prstGeom>
            <a:solidFill>
              <a:srgbClr val="343A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1814568" y="1772816"/>
              <a:ext cx="7238548" cy="4256862"/>
            </a:xfrm>
            <a:prstGeom prst="rect">
              <a:avLst/>
            </a:prstGeom>
            <a:solidFill>
              <a:srgbClr val="F4F6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1907704" y="1412776"/>
              <a:ext cx="7056784" cy="2866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pic>
        <p:nvPicPr>
          <p:cNvPr id="112" name="그림 111"/>
          <p:cNvPicPr>
            <a:picLocks noChangeAspect="1"/>
          </p:cNvPicPr>
          <p:nvPr/>
        </p:nvPicPr>
        <p:blipFill rotWithShape="1">
          <a:blip r:embed="rId3"/>
          <a:srcRect l="36090" t="1640" r="35830" b="89530"/>
          <a:stretch>
            <a:fillRect/>
          </a:stretch>
        </p:blipFill>
        <p:spPr>
          <a:xfrm>
            <a:off x="4655840" y="1785011"/>
            <a:ext cx="1759100" cy="347845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1591931" y="2545159"/>
            <a:ext cx="13309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지점관리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591931" y="2924944"/>
            <a:ext cx="1330929" cy="2640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상영영화관리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591931" y="3277707"/>
            <a:ext cx="1330929" cy="263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고객관리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591931" y="3657492"/>
            <a:ext cx="1330929" cy="264903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이벤트관리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6752540" y="1789562"/>
            <a:ext cx="186374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800">
                <a:solidFill>
                  <a:schemeClr val="tx1"/>
                </a:solidFill>
              </a:rPr>
              <a:t>대전 중앙로점 관리자님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3071664" y="2276872"/>
            <a:ext cx="1512168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600">
                <a:solidFill>
                  <a:schemeClr val="tx1"/>
                </a:solidFill>
              </a:rPr>
              <a:t>이벤트</a:t>
            </a:r>
            <a:r>
              <a:rPr lang="en-US" altLang="ko-KR" sz="1600">
                <a:solidFill>
                  <a:schemeClr val="tx1"/>
                </a:solidFill>
              </a:rPr>
              <a:t> </a:t>
            </a:r>
            <a:r>
              <a:rPr lang="ko-KR" altLang="en-US" sz="1600">
                <a:solidFill>
                  <a:schemeClr val="tx1"/>
                </a:solidFill>
              </a:rPr>
              <a:t>등록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849126" y="5726832"/>
            <a:ext cx="405239" cy="230832"/>
          </a:xfrm>
          <a:prstGeom prst="rect">
            <a:avLst/>
          </a:prstGeom>
          <a:solidFill>
            <a:srgbClr val="343A40"/>
          </a:solidFill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900">
                <a:solidFill>
                  <a:schemeClr val="bg1"/>
                </a:solidFill>
              </a:rPr>
              <a:t>등록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400836" y="5726832"/>
            <a:ext cx="405853" cy="230832"/>
          </a:xfrm>
          <a:prstGeom prst="rect">
            <a:avLst/>
          </a:prstGeom>
          <a:solidFill>
            <a:srgbClr val="343A40"/>
          </a:solidFill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900">
                <a:solidFill>
                  <a:schemeClr val="bg1"/>
                </a:solidFill>
              </a:rPr>
              <a:t>취소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3368080" y="3155464"/>
            <a:ext cx="62607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00">
                <a:solidFill>
                  <a:schemeClr val="tx1"/>
                </a:solidFill>
              </a:rPr>
              <a:t>제목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3368080" y="2819022"/>
            <a:ext cx="62607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00">
                <a:solidFill>
                  <a:schemeClr val="tx1"/>
                </a:solidFill>
              </a:rPr>
              <a:t>구분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160168" y="2850772"/>
            <a:ext cx="1510582" cy="24622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극장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160168" y="3187888"/>
            <a:ext cx="4032448" cy="246221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00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160168" y="4149248"/>
            <a:ext cx="4032448" cy="15120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00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3368080" y="4149249"/>
            <a:ext cx="62607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00">
                <a:solidFill>
                  <a:schemeClr val="tx1"/>
                </a:solidFill>
              </a:rPr>
              <a:t>내용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3368080" y="3488204"/>
            <a:ext cx="62607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00">
                <a:solidFill>
                  <a:schemeClr val="tx1"/>
                </a:solidFill>
              </a:rPr>
              <a:t>기간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160168" y="3520628"/>
            <a:ext cx="1510581" cy="246221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00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689188" y="3520628"/>
            <a:ext cx="1510581" cy="246221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00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5877204" y="3488202"/>
            <a:ext cx="659746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600">
                <a:solidFill>
                  <a:schemeClr val="tx1"/>
                </a:solidFill>
              </a:rPr>
              <a:t>~</a:t>
            </a:r>
            <a:endParaRPr lang="ko-KR" altLang="en-US" sz="1600">
              <a:solidFill>
                <a:schemeClr val="tx1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3420228" y="3795991"/>
            <a:ext cx="62607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00">
                <a:solidFill>
                  <a:schemeClr val="tx1"/>
                </a:solidFill>
              </a:rPr>
              <a:t>썸네일</a:t>
            </a:r>
          </a:p>
        </p:txBody>
      </p:sp>
      <p:sp>
        <p:nvSpPr>
          <p:cNvPr id="37" name="직사각형 36"/>
          <p:cNvSpPr/>
          <p:nvPr/>
        </p:nvSpPr>
        <p:spPr>
          <a:xfrm>
            <a:off x="4158185" y="3861048"/>
            <a:ext cx="851293" cy="215255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100">
                <a:solidFill>
                  <a:schemeClr val="tx1"/>
                </a:solidFill>
              </a:rPr>
              <a:t>파일선택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5889946" y="2819022"/>
            <a:ext cx="62607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00">
                <a:solidFill>
                  <a:schemeClr val="tx1"/>
                </a:solidFill>
              </a:rPr>
              <a:t>지점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6682034" y="2850772"/>
            <a:ext cx="1510582" cy="24622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대전 중앙로</a:t>
            </a:r>
          </a:p>
        </p:txBody>
      </p:sp>
      <p:grpSp>
        <p:nvGrpSpPr>
          <p:cNvPr id="41" name="그룹 40"/>
          <p:cNvGrpSpPr/>
          <p:nvPr/>
        </p:nvGrpSpPr>
        <p:grpSpPr>
          <a:xfrm>
            <a:off x="3284435" y="2868801"/>
            <a:ext cx="240772" cy="215444"/>
            <a:chOff x="292829" y="1695755"/>
            <a:chExt cx="240772" cy="215444"/>
          </a:xfrm>
        </p:grpSpPr>
        <p:sp>
          <p:nvSpPr>
            <p:cNvPr id="42" name="타원 41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3" name="TextBox 96"/>
            <p:cNvSpPr txBox="1"/>
            <p:nvPr/>
          </p:nvSpPr>
          <p:spPr>
            <a:xfrm>
              <a:off x="292829" y="1695755"/>
              <a:ext cx="245530" cy="205869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44" name="그룹 43"/>
          <p:cNvGrpSpPr/>
          <p:nvPr/>
        </p:nvGrpSpPr>
        <p:grpSpPr>
          <a:xfrm>
            <a:off x="3279817" y="3187888"/>
            <a:ext cx="240772" cy="215444"/>
            <a:chOff x="292829" y="1695755"/>
            <a:chExt cx="240772" cy="215444"/>
          </a:xfrm>
        </p:grpSpPr>
        <p:sp>
          <p:nvSpPr>
            <p:cNvPr id="45" name="타원 44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6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</a:p>
          </p:txBody>
        </p:sp>
      </p:grpSp>
      <p:grpSp>
        <p:nvGrpSpPr>
          <p:cNvPr id="47" name="그룹 46"/>
          <p:cNvGrpSpPr/>
          <p:nvPr/>
        </p:nvGrpSpPr>
        <p:grpSpPr>
          <a:xfrm>
            <a:off x="3275199" y="3519835"/>
            <a:ext cx="240772" cy="215444"/>
            <a:chOff x="292829" y="1695755"/>
            <a:chExt cx="240772" cy="215444"/>
          </a:xfrm>
        </p:grpSpPr>
        <p:sp>
          <p:nvSpPr>
            <p:cNvPr id="48" name="타원 47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9" name="TextBox 96"/>
            <p:cNvSpPr txBox="1"/>
            <p:nvPr/>
          </p:nvSpPr>
          <p:spPr>
            <a:xfrm>
              <a:off x="292829" y="1695755"/>
              <a:ext cx="245241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</a:p>
          </p:txBody>
        </p:sp>
      </p:grpSp>
      <p:grpSp>
        <p:nvGrpSpPr>
          <p:cNvPr id="50" name="그룹 49"/>
          <p:cNvGrpSpPr/>
          <p:nvPr/>
        </p:nvGrpSpPr>
        <p:grpSpPr>
          <a:xfrm>
            <a:off x="3270581" y="3834878"/>
            <a:ext cx="240772" cy="215444"/>
            <a:chOff x="292829" y="1695755"/>
            <a:chExt cx="240772" cy="215444"/>
          </a:xfrm>
        </p:grpSpPr>
        <p:sp>
          <p:nvSpPr>
            <p:cNvPr id="51" name="타원 50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2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4</a:t>
              </a:r>
            </a:p>
          </p:txBody>
        </p:sp>
      </p:grpSp>
      <p:grpSp>
        <p:nvGrpSpPr>
          <p:cNvPr id="53" name="그룹 52"/>
          <p:cNvGrpSpPr/>
          <p:nvPr/>
        </p:nvGrpSpPr>
        <p:grpSpPr>
          <a:xfrm>
            <a:off x="3265963" y="4166825"/>
            <a:ext cx="240772" cy="215444"/>
            <a:chOff x="292829" y="1695755"/>
            <a:chExt cx="240772" cy="215444"/>
          </a:xfrm>
        </p:grpSpPr>
        <p:sp>
          <p:nvSpPr>
            <p:cNvPr id="54" name="타원 53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5" name="TextBox 96"/>
            <p:cNvSpPr txBox="1"/>
            <p:nvPr/>
          </p:nvSpPr>
          <p:spPr>
            <a:xfrm>
              <a:off x="292829" y="1695755"/>
              <a:ext cx="24495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5</a:t>
              </a:r>
            </a:p>
          </p:txBody>
        </p:sp>
      </p:grpSp>
      <p:grpSp>
        <p:nvGrpSpPr>
          <p:cNvPr id="56" name="그룹 55"/>
          <p:cNvGrpSpPr/>
          <p:nvPr/>
        </p:nvGrpSpPr>
        <p:grpSpPr>
          <a:xfrm>
            <a:off x="7488199" y="5508274"/>
            <a:ext cx="240772" cy="215444"/>
            <a:chOff x="292829" y="1695755"/>
            <a:chExt cx="240772" cy="215444"/>
          </a:xfrm>
        </p:grpSpPr>
        <p:sp>
          <p:nvSpPr>
            <p:cNvPr id="57" name="타원 56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8" name="TextBox 96"/>
            <p:cNvSpPr txBox="1"/>
            <p:nvPr/>
          </p:nvSpPr>
          <p:spPr>
            <a:xfrm>
              <a:off x="292829" y="1695755"/>
              <a:ext cx="242291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6</a:t>
              </a:r>
            </a:p>
          </p:txBody>
        </p:sp>
      </p:grpSp>
      <p:grpSp>
        <p:nvGrpSpPr>
          <p:cNvPr id="59" name="그룹 58"/>
          <p:cNvGrpSpPr/>
          <p:nvPr/>
        </p:nvGrpSpPr>
        <p:grpSpPr>
          <a:xfrm>
            <a:off x="7917180" y="5523476"/>
            <a:ext cx="240772" cy="215444"/>
            <a:chOff x="292829" y="1695755"/>
            <a:chExt cx="240772" cy="215444"/>
          </a:xfrm>
        </p:grpSpPr>
        <p:sp>
          <p:nvSpPr>
            <p:cNvPr id="60" name="타원 59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61" name="TextBox 96"/>
            <p:cNvSpPr txBox="1"/>
            <p:nvPr/>
          </p:nvSpPr>
          <p:spPr>
            <a:xfrm>
              <a:off x="292829" y="1695755"/>
              <a:ext cx="241934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7</a:t>
              </a:r>
            </a:p>
          </p:txBody>
        </p:sp>
      </p:grpSp>
      <p:graphicFrame>
        <p:nvGraphicFramePr>
          <p:cNvPr id="113" name="표 112"/>
          <p:cNvGraphicFramePr/>
          <p:nvPr/>
        </p:nvGraphicFramePr>
        <p:xfrm>
          <a:off x="1524000" y="0"/>
          <a:ext cx="6371081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97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62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305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지점 관리자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지점관리자 이벤트관리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이벤트 등록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3685260"/>
              </p:ext>
            </p:extLst>
          </p:nvPr>
        </p:nvGraphicFramePr>
        <p:xfrm>
          <a:off x="8472263" y="3096"/>
          <a:ext cx="2111351" cy="28191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지점 영화관 이벤트 제목 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/ </a:t>
                      </a: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이벤트 기간 설명 표시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이벤트 수정 버튼</a:t>
                      </a:r>
                      <a:endParaRPr lang="en-US" altLang="ko-KR" sz="800" baseline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이벤트 상세 보기 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페이지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104" name="그룹 103"/>
          <p:cNvGrpSpPr/>
          <p:nvPr/>
        </p:nvGrpSpPr>
        <p:grpSpPr>
          <a:xfrm>
            <a:off x="1568516" y="1772816"/>
            <a:ext cx="6831740" cy="4176464"/>
            <a:chOff x="0" y="1363611"/>
            <a:chExt cx="9053116" cy="4666067"/>
          </a:xfrm>
        </p:grpSpPr>
        <p:pic>
          <p:nvPicPr>
            <p:cNvPr id="105" name="Picture 2"/>
            <p:cNvPicPr>
              <a:picLocks noChangeAspect="1" noChangeArrowheads="1"/>
            </p:cNvPicPr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0" y="1363611"/>
              <a:ext cx="9053116" cy="4653136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106" name="직사각형 105"/>
            <p:cNvSpPr/>
            <p:nvPr/>
          </p:nvSpPr>
          <p:spPr>
            <a:xfrm>
              <a:off x="5823" y="1372079"/>
              <a:ext cx="1763688" cy="4656972"/>
            </a:xfrm>
            <a:prstGeom prst="rect">
              <a:avLst/>
            </a:prstGeom>
            <a:solidFill>
              <a:srgbClr val="343A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1814568" y="1772816"/>
              <a:ext cx="7238548" cy="4256862"/>
            </a:xfrm>
            <a:prstGeom prst="rect">
              <a:avLst/>
            </a:prstGeom>
            <a:solidFill>
              <a:srgbClr val="F4F6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1907704" y="1412776"/>
              <a:ext cx="7056784" cy="2866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pic>
        <p:nvPicPr>
          <p:cNvPr id="112" name="그림 111"/>
          <p:cNvPicPr>
            <a:picLocks noChangeAspect="1"/>
          </p:cNvPicPr>
          <p:nvPr/>
        </p:nvPicPr>
        <p:blipFill rotWithShape="1">
          <a:blip r:embed="rId3"/>
          <a:srcRect l="36090" t="1640" r="35830" b="89530"/>
          <a:stretch>
            <a:fillRect/>
          </a:stretch>
        </p:blipFill>
        <p:spPr>
          <a:xfrm>
            <a:off x="4655840" y="1785011"/>
            <a:ext cx="1759100" cy="347845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1591931" y="2545159"/>
            <a:ext cx="13309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지점관리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591931" y="2924944"/>
            <a:ext cx="1330929" cy="2640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상영영화관리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591931" y="3277707"/>
            <a:ext cx="1330929" cy="263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고객관리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591931" y="3657492"/>
            <a:ext cx="1330929" cy="264903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이벤트관리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6752540" y="1789562"/>
            <a:ext cx="186374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800">
                <a:solidFill>
                  <a:schemeClr val="tx1"/>
                </a:solidFill>
              </a:rPr>
              <a:t>대전 중앙로점 관리자님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4"/>
          <a:srcRect b="24170"/>
          <a:stretch>
            <a:fillRect/>
          </a:stretch>
        </p:blipFill>
        <p:spPr>
          <a:xfrm>
            <a:off x="3013447" y="2545159"/>
            <a:ext cx="5386809" cy="3403559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6" name="직사각형 15"/>
          <p:cNvSpPr/>
          <p:nvPr/>
        </p:nvSpPr>
        <p:spPr>
          <a:xfrm>
            <a:off x="2783632" y="2204864"/>
            <a:ext cx="1512168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600">
                <a:solidFill>
                  <a:schemeClr val="tx1"/>
                </a:solidFill>
              </a:rPr>
              <a:t>이벤트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732559" y="2809528"/>
            <a:ext cx="407506" cy="217517"/>
          </a:xfrm>
          <a:prstGeom prst="rect">
            <a:avLst/>
          </a:prstGeom>
          <a:solidFill>
            <a:srgbClr val="343A40"/>
          </a:solidFill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900">
                <a:solidFill>
                  <a:schemeClr val="bg1"/>
                </a:solidFill>
              </a:rPr>
              <a:t>수정</a:t>
            </a:r>
          </a:p>
        </p:txBody>
      </p:sp>
      <p:grpSp>
        <p:nvGrpSpPr>
          <p:cNvPr id="19" name="그룹 18"/>
          <p:cNvGrpSpPr/>
          <p:nvPr/>
        </p:nvGrpSpPr>
        <p:grpSpPr>
          <a:xfrm>
            <a:off x="2887738" y="2655009"/>
            <a:ext cx="240772" cy="215444"/>
            <a:chOff x="292829" y="1695755"/>
            <a:chExt cx="240772" cy="215444"/>
          </a:xfrm>
        </p:grpSpPr>
        <p:sp>
          <p:nvSpPr>
            <p:cNvPr id="20" name="타원 19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1" name="TextBox 96"/>
            <p:cNvSpPr txBox="1"/>
            <p:nvPr/>
          </p:nvSpPr>
          <p:spPr>
            <a:xfrm>
              <a:off x="292829" y="1695755"/>
              <a:ext cx="242177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7419780" y="2809528"/>
            <a:ext cx="240772" cy="215444"/>
            <a:chOff x="292829" y="1695755"/>
            <a:chExt cx="240772" cy="215444"/>
          </a:xfrm>
        </p:grpSpPr>
        <p:sp>
          <p:nvSpPr>
            <p:cNvPr id="28" name="타원 27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9" name="TextBox 96"/>
            <p:cNvSpPr txBox="1"/>
            <p:nvPr/>
          </p:nvSpPr>
          <p:spPr>
            <a:xfrm>
              <a:off x="292829" y="1695755"/>
              <a:ext cx="244034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</a:p>
          </p:txBody>
        </p:sp>
      </p:grpSp>
      <p:graphicFrame>
        <p:nvGraphicFramePr>
          <p:cNvPr id="8195" name="표 8194"/>
          <p:cNvGraphicFramePr/>
          <p:nvPr/>
        </p:nvGraphicFramePr>
        <p:xfrm>
          <a:off x="1524000" y="0"/>
          <a:ext cx="6371081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97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62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305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지점 관리자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지점관리자 이벤트관리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이벤트 상세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그룹 36"/>
          <p:cNvGrpSpPr/>
          <p:nvPr/>
        </p:nvGrpSpPr>
        <p:grpSpPr>
          <a:xfrm>
            <a:off x="1568516" y="1196752"/>
            <a:ext cx="6831740" cy="5328592"/>
            <a:chOff x="0" y="1363611"/>
            <a:chExt cx="9053116" cy="4666067"/>
          </a:xfrm>
        </p:grpSpPr>
        <p:pic>
          <p:nvPicPr>
            <p:cNvPr id="38" name="Picture 2"/>
            <p:cNvPicPr>
              <a:picLocks noChangeAspect="1" noChangeArrowheads="1"/>
            </p:cNvPicPr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0" y="1363611"/>
              <a:ext cx="9053116" cy="4653136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39" name="직사각형 38"/>
            <p:cNvSpPr/>
            <p:nvPr/>
          </p:nvSpPr>
          <p:spPr>
            <a:xfrm>
              <a:off x="5823" y="1372079"/>
              <a:ext cx="1763688" cy="4656972"/>
            </a:xfrm>
            <a:prstGeom prst="rect">
              <a:avLst/>
            </a:prstGeom>
            <a:solidFill>
              <a:srgbClr val="343A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1814568" y="1772816"/>
              <a:ext cx="7238548" cy="4256862"/>
            </a:xfrm>
            <a:prstGeom prst="rect">
              <a:avLst/>
            </a:prstGeom>
            <a:solidFill>
              <a:srgbClr val="F4F6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1907704" y="1412776"/>
              <a:ext cx="7056784" cy="2866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3751874"/>
              </p:ext>
            </p:extLst>
          </p:nvPr>
        </p:nvGraphicFramePr>
        <p:xfrm>
          <a:off x="8472263" y="3096"/>
          <a:ext cx="2111351" cy="43995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이벤트 제목 수정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이벤트 기간 수정</a:t>
                      </a:r>
                      <a:endParaRPr lang="en-US" altLang="ko-KR" sz="800" baseline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이벤트 사진 파일 업로드 수정 기능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이벤트 내용 수정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이벤트 수정 취소 버튼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이벤트 수정 저장 버튼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이벤트 수정 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페이지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구분과 지점은 변경할 수 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없다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112" name="그림 111"/>
          <p:cNvPicPr>
            <a:picLocks noChangeAspect="1"/>
          </p:cNvPicPr>
          <p:nvPr/>
        </p:nvPicPr>
        <p:blipFill rotWithShape="1">
          <a:blip r:embed="rId3"/>
          <a:srcRect l="36090" t="1640" r="35830" b="89530"/>
          <a:stretch>
            <a:fillRect/>
          </a:stretch>
        </p:blipFill>
        <p:spPr>
          <a:xfrm>
            <a:off x="4655840" y="1268760"/>
            <a:ext cx="1759100" cy="347845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1591931" y="2545159"/>
            <a:ext cx="13309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지점관리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591931" y="2924944"/>
            <a:ext cx="1330929" cy="2640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상영영화관리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591931" y="3277707"/>
            <a:ext cx="1330929" cy="263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고객관리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591931" y="3657492"/>
            <a:ext cx="1330929" cy="264903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이벤트관리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6752540" y="1268760"/>
            <a:ext cx="186374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800">
                <a:solidFill>
                  <a:schemeClr val="tx1"/>
                </a:solidFill>
              </a:rPr>
              <a:t>대전 중앙로점 관리자님</a:t>
            </a:r>
          </a:p>
        </p:txBody>
      </p:sp>
      <p:sp>
        <p:nvSpPr>
          <p:cNvPr id="42" name="직사각형 41"/>
          <p:cNvSpPr/>
          <p:nvPr/>
        </p:nvSpPr>
        <p:spPr>
          <a:xfrm>
            <a:off x="3071664" y="1700808"/>
            <a:ext cx="1512168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600">
                <a:solidFill>
                  <a:schemeClr val="tx1"/>
                </a:solidFill>
              </a:rPr>
              <a:t>이벤트</a:t>
            </a:r>
            <a:r>
              <a:rPr lang="en-US" altLang="ko-KR" sz="1600">
                <a:solidFill>
                  <a:schemeClr val="tx1"/>
                </a:solidFill>
              </a:rPr>
              <a:t> </a:t>
            </a:r>
            <a:r>
              <a:rPr lang="ko-KR" altLang="en-US" sz="1600">
                <a:solidFill>
                  <a:schemeClr val="tx1"/>
                </a:solidFill>
              </a:rPr>
              <a:t>수정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7849126" y="6165304"/>
            <a:ext cx="405239" cy="230832"/>
          </a:xfrm>
          <a:prstGeom prst="rect">
            <a:avLst/>
          </a:prstGeom>
          <a:solidFill>
            <a:srgbClr val="343A40"/>
          </a:solidFill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900">
                <a:solidFill>
                  <a:schemeClr val="bg1"/>
                </a:solidFill>
              </a:rPr>
              <a:t>저장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7400836" y="6165304"/>
            <a:ext cx="405853" cy="230832"/>
          </a:xfrm>
          <a:prstGeom prst="rect">
            <a:avLst/>
          </a:prstGeom>
          <a:solidFill>
            <a:srgbClr val="343A40"/>
          </a:solidFill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900">
                <a:solidFill>
                  <a:schemeClr val="bg1"/>
                </a:solidFill>
              </a:rPr>
              <a:t>취소</a:t>
            </a:r>
          </a:p>
        </p:txBody>
      </p:sp>
      <p:sp>
        <p:nvSpPr>
          <p:cNvPr id="45" name="직사각형 44"/>
          <p:cNvSpPr/>
          <p:nvPr/>
        </p:nvSpPr>
        <p:spPr>
          <a:xfrm>
            <a:off x="3368080" y="2579400"/>
            <a:ext cx="62607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00">
                <a:solidFill>
                  <a:schemeClr val="tx1"/>
                </a:solidFill>
              </a:rPr>
              <a:t>제목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4160168" y="2611824"/>
            <a:ext cx="4032448" cy="246221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000"/>
              <a:t>[</a:t>
            </a:r>
            <a:r>
              <a:rPr lang="ko-KR" altLang="en-US" sz="1000"/>
              <a:t>여름방학 특집</a:t>
            </a:r>
            <a:r>
              <a:rPr lang="en-US" altLang="ko-KR" sz="1000"/>
              <a:t>!] </a:t>
            </a:r>
            <a:r>
              <a:rPr lang="ko-KR" altLang="en-US" sz="1000"/>
              <a:t>내 생애 첫 미술관 강연 안내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4160168" y="3609337"/>
            <a:ext cx="4032448" cy="24840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00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3368080" y="3609338"/>
            <a:ext cx="62607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00">
                <a:solidFill>
                  <a:schemeClr val="tx1"/>
                </a:solidFill>
              </a:rPr>
              <a:t>내용</a:t>
            </a:r>
          </a:p>
        </p:txBody>
      </p:sp>
      <p:sp>
        <p:nvSpPr>
          <p:cNvPr id="51" name="직사각형 50"/>
          <p:cNvSpPr/>
          <p:nvPr/>
        </p:nvSpPr>
        <p:spPr>
          <a:xfrm>
            <a:off x="3368080" y="2912140"/>
            <a:ext cx="62607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00">
                <a:solidFill>
                  <a:schemeClr val="tx1"/>
                </a:solidFill>
              </a:rPr>
              <a:t>기간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4160168" y="2944564"/>
            <a:ext cx="1510581" cy="234881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000"/>
              <a:t>2023-05-09 </a:t>
            </a:r>
            <a:endParaRPr lang="ko-KR" altLang="en-US" sz="100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6689188" y="2944564"/>
            <a:ext cx="1510581" cy="234881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000"/>
              <a:t>2023-12-31</a:t>
            </a:r>
            <a:endParaRPr lang="ko-KR" altLang="en-US" sz="100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5877204" y="2912138"/>
            <a:ext cx="659746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600">
                <a:solidFill>
                  <a:schemeClr val="tx1"/>
                </a:solidFill>
              </a:rPr>
              <a:t>~</a:t>
            </a:r>
            <a:endParaRPr lang="ko-KR" altLang="en-US" sz="1600">
              <a:solidFill>
                <a:schemeClr val="tx1"/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3393564" y="3221443"/>
            <a:ext cx="62607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00">
                <a:solidFill>
                  <a:schemeClr val="tx1"/>
                </a:solidFill>
              </a:rPr>
              <a:t>썸네일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4160168" y="3253867"/>
            <a:ext cx="1510581" cy="246221"/>
          </a:xfrm>
          <a:prstGeom prst="rect">
            <a:avLst/>
          </a:prstGeom>
          <a:noFill/>
          <a:ln w="6350">
            <a:noFill/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이벤트썸네일</a:t>
            </a:r>
            <a:r>
              <a:rPr lang="en-US" altLang="ko-KR" sz="1000"/>
              <a:t>.jpg </a:t>
            </a:r>
            <a:endParaRPr lang="ko-KR" altLang="en-US" sz="100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58" name="Picture 2"/>
          <p:cNvPicPr>
            <a:picLocks noChangeAspect="1" noChangeArrowheads="1"/>
          </p:cNvPicPr>
          <p:nvPr/>
        </p:nvPicPr>
        <p:blipFill rotWithShape="1">
          <a:blip r:embed="rId4"/>
          <a:srcRect l="2210" t="14390" r="2520" b="15300"/>
          <a:stretch>
            <a:fillRect/>
          </a:stretch>
        </p:blipFill>
        <p:spPr>
          <a:xfrm>
            <a:off x="4217929" y="3662345"/>
            <a:ext cx="3953431" cy="2430992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59" name="직사각형 58"/>
          <p:cNvSpPr/>
          <p:nvPr/>
        </p:nvSpPr>
        <p:spPr>
          <a:xfrm>
            <a:off x="3359696" y="2232627"/>
            <a:ext cx="62607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00">
                <a:solidFill>
                  <a:schemeClr val="tx1"/>
                </a:solidFill>
              </a:rPr>
              <a:t>구분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4151784" y="2264377"/>
            <a:ext cx="1510582" cy="24622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극장</a:t>
            </a:r>
          </a:p>
        </p:txBody>
      </p:sp>
      <p:sp>
        <p:nvSpPr>
          <p:cNvPr id="61" name="직사각형 60"/>
          <p:cNvSpPr/>
          <p:nvPr/>
        </p:nvSpPr>
        <p:spPr>
          <a:xfrm>
            <a:off x="5881562" y="2232627"/>
            <a:ext cx="62607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00">
                <a:solidFill>
                  <a:schemeClr val="tx1"/>
                </a:solidFill>
              </a:rPr>
              <a:t>지점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6673650" y="2264377"/>
            <a:ext cx="1510582" cy="24622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대전 중앙로</a:t>
            </a:r>
          </a:p>
        </p:txBody>
      </p:sp>
      <p:grpSp>
        <p:nvGrpSpPr>
          <p:cNvPr id="34" name="그룹 33"/>
          <p:cNvGrpSpPr/>
          <p:nvPr/>
        </p:nvGrpSpPr>
        <p:grpSpPr>
          <a:xfrm>
            <a:off x="3258153" y="2944564"/>
            <a:ext cx="240772" cy="215444"/>
            <a:chOff x="292829" y="1695755"/>
            <a:chExt cx="240772" cy="215444"/>
          </a:xfrm>
        </p:grpSpPr>
        <p:sp>
          <p:nvSpPr>
            <p:cNvPr id="35" name="타원 34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6" name="TextBox 96"/>
            <p:cNvSpPr txBox="1"/>
            <p:nvPr/>
          </p:nvSpPr>
          <p:spPr>
            <a:xfrm>
              <a:off x="292829" y="1695755"/>
              <a:ext cx="243237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</a:p>
          </p:txBody>
        </p:sp>
      </p:grpSp>
      <p:grpSp>
        <p:nvGrpSpPr>
          <p:cNvPr id="46" name="그룹 45"/>
          <p:cNvGrpSpPr/>
          <p:nvPr/>
        </p:nvGrpSpPr>
        <p:grpSpPr>
          <a:xfrm>
            <a:off x="3258153" y="2622310"/>
            <a:ext cx="240772" cy="215444"/>
            <a:chOff x="292829" y="1695755"/>
            <a:chExt cx="240772" cy="215444"/>
          </a:xfrm>
        </p:grpSpPr>
        <p:sp>
          <p:nvSpPr>
            <p:cNvPr id="47" name="타원 46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5" name="TextBox 96"/>
            <p:cNvSpPr txBox="1"/>
            <p:nvPr/>
          </p:nvSpPr>
          <p:spPr>
            <a:xfrm>
              <a:off x="292829" y="1695755"/>
              <a:ext cx="243237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63" name="그룹 62"/>
          <p:cNvGrpSpPr/>
          <p:nvPr/>
        </p:nvGrpSpPr>
        <p:grpSpPr>
          <a:xfrm>
            <a:off x="3937337" y="3261890"/>
            <a:ext cx="240772" cy="215444"/>
            <a:chOff x="292829" y="1695755"/>
            <a:chExt cx="240772" cy="215444"/>
          </a:xfrm>
        </p:grpSpPr>
        <p:sp>
          <p:nvSpPr>
            <p:cNvPr id="64" name="타원 63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65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</a:p>
          </p:txBody>
        </p:sp>
      </p:grpSp>
      <p:grpSp>
        <p:nvGrpSpPr>
          <p:cNvPr id="66" name="그룹 65"/>
          <p:cNvGrpSpPr/>
          <p:nvPr/>
        </p:nvGrpSpPr>
        <p:grpSpPr>
          <a:xfrm>
            <a:off x="3244121" y="3645540"/>
            <a:ext cx="240772" cy="215444"/>
            <a:chOff x="292829" y="1695755"/>
            <a:chExt cx="240772" cy="215444"/>
          </a:xfrm>
        </p:grpSpPr>
        <p:sp>
          <p:nvSpPr>
            <p:cNvPr id="67" name="타원 66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68" name="TextBox 96"/>
            <p:cNvSpPr txBox="1"/>
            <p:nvPr/>
          </p:nvSpPr>
          <p:spPr>
            <a:xfrm>
              <a:off x="292829" y="1695755"/>
              <a:ext cx="247744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4</a:t>
              </a:r>
            </a:p>
          </p:txBody>
        </p:sp>
      </p:grpSp>
      <p:grpSp>
        <p:nvGrpSpPr>
          <p:cNvPr id="69" name="그룹 68"/>
          <p:cNvGrpSpPr/>
          <p:nvPr/>
        </p:nvGrpSpPr>
        <p:grpSpPr>
          <a:xfrm>
            <a:off x="7476363" y="5947556"/>
            <a:ext cx="240772" cy="215444"/>
            <a:chOff x="292829" y="1695755"/>
            <a:chExt cx="240772" cy="215444"/>
          </a:xfrm>
        </p:grpSpPr>
        <p:sp>
          <p:nvSpPr>
            <p:cNvPr id="70" name="타원 69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71" name="TextBox 96"/>
            <p:cNvSpPr txBox="1"/>
            <p:nvPr/>
          </p:nvSpPr>
          <p:spPr>
            <a:xfrm>
              <a:off x="292829" y="1695755"/>
              <a:ext cx="24460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5</a:t>
              </a:r>
            </a:p>
          </p:txBody>
        </p:sp>
      </p:grpSp>
      <p:grpSp>
        <p:nvGrpSpPr>
          <p:cNvPr id="72" name="그룹 71"/>
          <p:cNvGrpSpPr/>
          <p:nvPr/>
        </p:nvGrpSpPr>
        <p:grpSpPr>
          <a:xfrm>
            <a:off x="7941555" y="5947556"/>
            <a:ext cx="240772" cy="215444"/>
            <a:chOff x="292829" y="1695755"/>
            <a:chExt cx="240772" cy="215444"/>
          </a:xfrm>
        </p:grpSpPr>
        <p:sp>
          <p:nvSpPr>
            <p:cNvPr id="73" name="타원 72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74" name="TextBox 96"/>
            <p:cNvSpPr txBox="1"/>
            <p:nvPr/>
          </p:nvSpPr>
          <p:spPr>
            <a:xfrm>
              <a:off x="292829" y="1695755"/>
              <a:ext cx="246135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6</a:t>
              </a:r>
            </a:p>
          </p:txBody>
        </p:sp>
      </p:grpSp>
      <p:graphicFrame>
        <p:nvGraphicFramePr>
          <p:cNvPr id="113" name="표 112"/>
          <p:cNvGraphicFramePr/>
          <p:nvPr/>
        </p:nvGraphicFramePr>
        <p:xfrm>
          <a:off x="1524000" y="0"/>
          <a:ext cx="6371081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97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62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305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지점 관리자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지점관리자 이벤트관리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이벤트 수정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theme/theme1.xml><?xml version="1.0" encoding="utf-8"?>
<a:theme xmlns:a="http://schemas.openxmlformats.org/drawing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1C3D62"/>
      </a:dk2>
      <a:lt2>
        <a:srgbClr val="E3DCC1"/>
      </a:lt2>
      <a:accent1>
        <a:srgbClr val="315F97"/>
      </a:accent1>
      <a:accent2>
        <a:srgbClr val="C75252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000FF"/>
      </a:hlink>
      <a:folHlink>
        <a:srgbClr val="800080"/>
      </a:folHlink>
    </a:clrScheme>
    <a:fontScheme name="한컴오피스">
      <a:majorFont>
        <a:latin typeface="함초롬돋움"/>
        <a:ea typeface=""/>
        <a:cs typeface="Times New Roman"/>
        <a:font script="Jpan" typeface="MS PGothic"/>
        <a:font script="Hang" typeface="함초롬돋움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함초롬돋움"/>
        <a:ea typeface=""/>
        <a:cs typeface="Times New Roman"/>
        <a:font script="Jpan" typeface="MS PGothic"/>
        <a:font script="Hang" typeface="함초롬돋움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20000000000000000000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20000000000000000000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1C3D62"/>
      </a:dk2>
      <a:lt2>
        <a:srgbClr val="E3DCC1"/>
      </a:lt2>
      <a:accent1>
        <a:srgbClr val="315F97"/>
      </a:accent1>
      <a:accent2>
        <a:srgbClr val="C75252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000FF"/>
      </a:hlink>
      <a:folHlink>
        <a:srgbClr val="800080"/>
      </a:folHlink>
    </a:clrScheme>
    <a:fontScheme name="한컴오피스">
      <a:majorFont>
        <a:latin typeface="함초롬돋움"/>
        <a:ea typeface="함초롬돋움"/>
        <a:cs typeface="Times New Roman"/>
      </a:majorFont>
      <a:minorFont>
        <a:latin typeface="함초롬돋움"/>
        <a:ea typeface="함초롬돋움"/>
        <a:cs typeface="Times New Roman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66</TotalTime>
  <Words>7993</Words>
  <Application>Microsoft Office PowerPoint</Application>
  <PresentationFormat>와이드스크린</PresentationFormat>
  <Paragraphs>4066</Paragraphs>
  <Slides>100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100</vt:i4>
      </vt:variant>
    </vt:vector>
  </HeadingPairs>
  <TitlesOfParts>
    <vt:vector size="108" baseType="lpstr">
      <vt:lpstr>맑은 고딕</vt:lpstr>
      <vt:lpstr>함초롬돋움</vt:lpstr>
      <vt:lpstr>Arial</vt:lpstr>
      <vt:lpstr>Calibri</vt:lpstr>
      <vt:lpstr>Calibri Light</vt:lpstr>
      <vt:lpstr>Times New Roman</vt:lpstr>
      <vt:lpstr>한컴오피스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ksj</dc:creator>
  <cp:lastModifiedBy>012</cp:lastModifiedBy>
  <cp:revision>37</cp:revision>
  <dcterms:created xsi:type="dcterms:W3CDTF">2023-07-06T13:21:51Z</dcterms:created>
  <dcterms:modified xsi:type="dcterms:W3CDTF">2023-07-07T01:09:22Z</dcterms:modified>
  <cp:version>1000.0000.01</cp:version>
</cp:coreProperties>
</file>